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1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Lst>
  <p:sldSz cx="9144000" cy="5143500" type="screen16x9"/>
  <p:notesSz cx="6858000" cy="9144000"/>
  <p:embeddedFontLst>
    <p:embeddedFont>
      <p:font typeface="Cambria" panose="02040503050406030204" pitchFamily="18" charset="0"/>
      <p:regular r:id="rId118"/>
      <p:bold r:id="rId119"/>
      <p:italic r:id="rId120"/>
      <p:boldItalic r:id="rId121"/>
    </p:embeddedFont>
    <p:embeddedFont>
      <p:font typeface="Roboto" panose="02000000000000000000" pitchFamily="2"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EFD9A3-6C14-47D3-B03C-E3E192FD08EE}">
  <a:tblStyle styleId="{1EEFD9A3-6C14-47D3-B03C-E3E192FD08E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EB25C4-3780-4783-9357-08C3E65BA40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E3FFB8-C94D-4512-8EB6-005D0D141AB0}" styleName="Table_2">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1"/>
    <p:restoredTop sz="94698"/>
  </p:normalViewPr>
  <p:slideViewPr>
    <p:cSldViewPr snapToGrid="0">
      <p:cViewPr varScale="1">
        <p:scale>
          <a:sx n="179" d="100"/>
          <a:sy n="179" d="100"/>
        </p:scale>
        <p:origin x="432"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6.fntdata"/><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1.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7.fntdata"/><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2.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f77c54868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f77c5486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00FF00"/>
                </a:highlight>
              </a:rPr>
              <a:t>Green highlight needs to be edited</a:t>
            </a:r>
            <a:endParaRPr>
              <a:highlight>
                <a:srgbClr val="00FF00"/>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2b6cb5ebf_7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2b6cb5ebf_7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111ccdf495b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111ccdf495b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Dave</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112105cc005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112105cc00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Dave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1c486379540_0_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1c486379540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112b6cb5ebf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3" name="Google Shape;1723;g112b6cb5ebf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113bb0b69fe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113bb0b69fe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113bb0b69fe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113bb0b69fe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1efbdb62f4b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1efbdb62f4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112b6cb5ebf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112b6cb5ebf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12b6cb5ebf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12b6cb5ebf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28bdd7f90f7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28bdd7f90f7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Aidan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1ccdf495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1ccdf495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2b4d54f38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2b4d54f38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2b4d54f38a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2b4d54f38a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978de2f660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978de2f660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28bdd7f90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28bdd7f90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Isaac using Tom's script below.</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radio processor has two serial interfaces.  Neither interface has flow control.  Incoming data is buffered.  Only complete packets are processed..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transceiver (AX5043) is connected to the processor via the SPI bus.  The radio has two states, transmit and receive.  It must be commanded into the appropriate state by the processor.  The transceiver idles in the receive state.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Incoming serial packets are KISS encoded.  This is used to delimit packets in the buffers.  The KISS address byte is used to determine local commands versus remote commands intended for the satellite.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Packets intended to be transmitted are KISS decoded to guarantee a fixed maximum length. Radio (over-the-air) packets are HDLC encoded by the AX5043.</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AVIONICS commands are limited to ASCII characters, so we don’t have to remove KISS encoding.  Local commands are executed immediately.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While waiting for data to arrive, the code follows the arrows.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It first polls the serial interfaces, and if there is data in the buffers it is processed.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Command packets intended for the local radio are immediately executed, otherwise they are transferred into the data buffer.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If the radio is in the transmit state, it begins sending out packets to the radio.  The radio has a separate FIFO that can hold one packet at a time.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the receive state, the radio is polled to see if a packet has arrived.  Received packets are KISS encoded and forwarded to the appropriate serial interface.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 clear channel is determined by the CCA block.  The transmit</a:t>
            </a:r>
            <a:r>
              <a:rPr lang="en" b="1">
                <a:solidFill>
                  <a:schemeClr val="dk1"/>
                </a:solidFill>
              </a:rPr>
              <a:t> </a:t>
            </a:r>
            <a:r>
              <a:rPr lang="en">
                <a:solidFill>
                  <a:schemeClr val="dk1"/>
                </a:solidFill>
              </a:rPr>
              <a:t>state can only be entered when the receiver is idle, the channel is clear, and if there is something to send.  Packets in the data buffer are transmitted when the channel is clear.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When the transmit buffer is empty, the radio reverts to the receive state.</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2b6347bbb4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2b6347bbb4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12b5bdb7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12b5bdb7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2b5bdb71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12b5bdb71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2b5bdb71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2b5bdb71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b72acd5789_2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b72acd5789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b72acd5789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b72acd5789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fe0911ec8_0_2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fe0911ec8_0_2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Josh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b4e317a861_1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b4e317a861_1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ee693b34a3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ee693b34a3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c48637954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c48637954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c486379540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c486379540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b6347bbb45_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b6347bbb45_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986b0d110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986b0d110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b1990e5614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b1990e5614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986b0d110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986b0d110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efbdb62f4b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efbdb62f4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b1990e5614_5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b1990e5614_5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986b0d1101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986b0d110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986b0d110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986b0d110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b6347bbb45_9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b6347bbb45_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830a694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6830a694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c486379540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c48637954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fe0911ec8_0_2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0fe0911ec8_0_2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b4e317a861_15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b4e317a861_1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ee693b34a3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ee693b34a3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b6347bbb45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b6347bbb45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Nicholas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b6347bbb45_1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b6347bbb45_1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Nicholas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c486379540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c486379540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c486379540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c48637954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c48637954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c48637954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b1990e561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b1990e561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f77c54868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f77c54868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c486379540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c48637954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c48637954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c48637954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0fe0911ec8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0fe0911ec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b4e317a861_15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b4e317a861_15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acb521a376_2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acb521a376_2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b6347bbb45_1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b6347bbb45_1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acb521a37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acb521a37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b1990e5614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b1990e561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Cade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b72acd5789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b72acd578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aba3c7b34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aba3c7b34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1ccdf495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1ccdf495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2aebbc43284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2aebbc4328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b4e317a861_15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2b4e317a861_15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aebbc43284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aebbc4328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AlexG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aebbc43284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aebbc4328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AlexG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aebbc4328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aebbc4328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AlexG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aebbc43284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aebbc43284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AlexG</a:t>
            </a:r>
            <a:endParaRPr sz="1800">
              <a:solidFill>
                <a:srgbClr val="595959"/>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aebbc43284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aebbc4328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AlexG</a:t>
            </a:r>
            <a:endParaRPr sz="1800">
              <a:solidFill>
                <a:srgbClr val="595959"/>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aebbc43284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2aebbc43284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AlexG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aebbc43284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aebbc4328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AlexG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aebbc43284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2aebbc4328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AlexG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f77c54868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f77c54868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Aubrey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aebbc4328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aebbc4328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AlexG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aebbc43284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aebbc432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AlexG</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2aebbc43284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2aebbc43284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AlexG</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aebbc43284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aebbc43284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AlexG</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c486379540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c48637954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acb521a376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2acb521a37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aedcdbe0a5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2aedcdbe0a5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b6347bbb45_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2b6347bbb45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2acb521a376_2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2acb521a376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978de2f66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978de2f66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Miguel, Isaac</a:t>
            </a:r>
            <a:endParaRPr/>
          </a:p>
          <a:p>
            <a:pPr marL="0" lvl="0" indent="0" algn="l" rtl="0">
              <a:spcBef>
                <a:spcPts val="0"/>
              </a:spcBef>
              <a:spcAft>
                <a:spcPts val="0"/>
              </a:spcAft>
              <a:buNone/>
            </a:pPr>
            <a:r>
              <a:rPr lang="en"/>
              <a:t>The yellow block is the main radio transceiver and interface for the ground station.</a:t>
            </a:r>
            <a:endParaRPr/>
          </a:p>
          <a:p>
            <a:pPr marL="0" lvl="0" indent="0" algn="l" rtl="0">
              <a:spcBef>
                <a:spcPts val="0"/>
              </a:spcBef>
              <a:spcAft>
                <a:spcPts val="0"/>
              </a:spcAft>
              <a:buNone/>
            </a:pPr>
            <a:r>
              <a:rPr lang="en"/>
              <a:t>It is based on the Satellite radio board, except that the space specific parts have been removed.</a:t>
            </a:r>
            <a:endParaRPr/>
          </a:p>
          <a:p>
            <a:pPr marL="0" lvl="0" indent="0" algn="l" rtl="0">
              <a:spcBef>
                <a:spcPts val="0"/>
              </a:spcBef>
              <a:spcAft>
                <a:spcPts val="0"/>
              </a:spcAft>
              <a:buNone/>
            </a:pPr>
            <a:r>
              <a:rPr lang="en"/>
              <a:t>The RF output switch was also removed, and has been replaced with separate receive and transmit connectors.</a:t>
            </a:r>
            <a:endParaRPr/>
          </a:p>
          <a:p>
            <a:pPr marL="0" lvl="0" indent="0" algn="l" rtl="0">
              <a:spcBef>
                <a:spcPts val="0"/>
              </a:spcBef>
              <a:spcAft>
                <a:spcPts val="0"/>
              </a:spcAft>
              <a:buNone/>
            </a:pPr>
            <a:r>
              <a:rPr lang="en"/>
              <a:t>The board can optionally integrate a raspberry pi, that talks to Twitter</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12b6cb5ce8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12b6cb5ce8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efbdb62f4b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efbdb62f4b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Aidan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2978de2f660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2978de2f66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efbdb62f4b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efbdb62f4b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Aidan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8bdd7f90f7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28bdd7f90f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1c486379540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1c48637954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Isaac</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2b72acd5789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2b72acd5789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2b72acd5789_2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2b72acd5789_2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wip</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112b6cb5e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112b6cb5e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10fe0911ec8_0_2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10fe0911ec8_0_2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Anthony</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10fe0911ec8_0_2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10fe0911ec8_0_2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b4d8529bd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b4d8529bd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fe0911ec8_0_2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fe0911ec8_0_2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10fe0911ec8_0_2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0fe0911ec8_0_2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c486379540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c48637954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2b4e317a861_8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2b4e317a861_8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1c486379540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1c486379540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b6347bbb45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2b6347bbb4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c486379540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c486379540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2b6347bbb4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2b6347bbb4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Noah</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2b6347bbb45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2b6347bbb45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Charlotte</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2b6347bbb45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2b6347bbb45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Charlotte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f77c54868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0f77c54868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2b6347bbb45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2b6347bbb45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Charlotte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c486379540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c486379540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10fe0911ec8_0_2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10fe0911ec8_0_2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Aidan</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10fe0911ec8_0_2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10fe0911ec8_0_2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11ccdf495b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11ccdf495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2b1990e5614_3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2b1990e5614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Zoe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1c486379540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1c48637954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2b1990e5614_1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2b1990e5614_1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2b1990e5614_1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2b1990e5614_1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2b1990e5614_1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2b1990e5614_1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lvl1pPr lvl="0" rtl="0">
              <a:buNone/>
              <a:defRPr>
                <a:solidFill>
                  <a:srgbClr val="083D6E"/>
                </a:solidFill>
              </a:defRPr>
            </a:lvl1pPr>
            <a:lvl2pPr lvl="1" rtl="0">
              <a:buNone/>
              <a:defRPr>
                <a:solidFill>
                  <a:srgbClr val="083D6E"/>
                </a:solidFill>
              </a:defRPr>
            </a:lvl2pPr>
            <a:lvl3pPr lvl="2" rtl="0">
              <a:buNone/>
              <a:defRPr>
                <a:solidFill>
                  <a:srgbClr val="083D6E"/>
                </a:solidFill>
              </a:defRPr>
            </a:lvl3pPr>
            <a:lvl4pPr lvl="3" rtl="0">
              <a:buNone/>
              <a:defRPr>
                <a:solidFill>
                  <a:srgbClr val="083D6E"/>
                </a:solidFill>
              </a:defRPr>
            </a:lvl4pPr>
            <a:lvl5pPr lvl="4" rtl="0">
              <a:buNone/>
              <a:defRPr>
                <a:solidFill>
                  <a:srgbClr val="083D6E"/>
                </a:solidFill>
              </a:defRPr>
            </a:lvl5pPr>
            <a:lvl6pPr lvl="5" rtl="0">
              <a:buNone/>
              <a:defRPr>
                <a:solidFill>
                  <a:srgbClr val="083D6E"/>
                </a:solidFill>
              </a:defRPr>
            </a:lvl6pPr>
            <a:lvl7pPr lvl="6" rtl="0">
              <a:buNone/>
              <a:defRPr>
                <a:solidFill>
                  <a:srgbClr val="083D6E"/>
                </a:solidFill>
              </a:defRPr>
            </a:lvl7pPr>
            <a:lvl8pPr lvl="7" rtl="0">
              <a:buNone/>
              <a:defRPr>
                <a:solidFill>
                  <a:srgbClr val="083D6E"/>
                </a:solidFill>
              </a:defRPr>
            </a:lvl8pPr>
            <a:lvl9pPr lvl="8" rtl="0">
              <a:buNone/>
              <a:defRPr>
                <a:solidFill>
                  <a:srgbClr val="083D6E"/>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p:cSld name="TITLE_AND_BODY_1">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97" name="Google Shape;97;p25"/>
          <p:cNvSpPr txBox="1">
            <a:spLocks noGrp="1"/>
          </p:cNvSpPr>
          <p:nvPr>
            <p:ph type="subTitle" idx="1"/>
          </p:nvPr>
        </p:nvSpPr>
        <p:spPr>
          <a:xfrm>
            <a:off x="457172" y="1203299"/>
            <a:ext cx="8228700" cy="29826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800"/>
              <a:buNone/>
              <a:defRPr/>
            </a:lvl1pPr>
            <a:lvl2pPr lvl="1" algn="l" rtl="0">
              <a:spcBef>
                <a:spcPts val="1600"/>
              </a:spcBef>
              <a:spcAft>
                <a:spcPts val="0"/>
              </a:spcAft>
              <a:buSzPts val="1400"/>
              <a:buNone/>
              <a:defRPr/>
            </a:lvl2pPr>
            <a:lvl3pPr lvl="2" algn="l" rtl="0">
              <a:spcBef>
                <a:spcPts val="1600"/>
              </a:spcBef>
              <a:spcAft>
                <a:spcPts val="0"/>
              </a:spcAft>
              <a:buSzPts val="1400"/>
              <a:buNone/>
              <a:defRPr/>
            </a:lvl3pPr>
            <a:lvl4pPr lvl="3" algn="l" rtl="0">
              <a:spcBef>
                <a:spcPts val="1600"/>
              </a:spcBef>
              <a:spcAft>
                <a:spcPts val="0"/>
              </a:spcAft>
              <a:buSzPts val="1400"/>
              <a:buNone/>
              <a:defRPr/>
            </a:lvl4pPr>
            <a:lvl5pPr lvl="4" algn="l" rtl="0">
              <a:spcBef>
                <a:spcPts val="1600"/>
              </a:spcBef>
              <a:spcAft>
                <a:spcPts val="0"/>
              </a:spcAft>
              <a:buSzPts val="1400"/>
              <a:buNone/>
              <a:defRPr/>
            </a:lvl5pPr>
            <a:lvl6pPr lvl="5" algn="l" rtl="0">
              <a:spcBef>
                <a:spcPts val="1600"/>
              </a:spcBef>
              <a:spcAft>
                <a:spcPts val="0"/>
              </a:spcAft>
              <a:buSzPts val="1400"/>
              <a:buNone/>
              <a:defRPr/>
            </a:lvl6pPr>
            <a:lvl7pPr lvl="6" algn="l" rtl="0">
              <a:spcBef>
                <a:spcPts val="1600"/>
              </a:spcBef>
              <a:spcAft>
                <a:spcPts val="0"/>
              </a:spcAft>
              <a:buSzPts val="1400"/>
              <a:buNone/>
              <a:defRPr/>
            </a:lvl7pPr>
            <a:lvl8pPr lvl="7" algn="l" rtl="0">
              <a:spcBef>
                <a:spcPts val="1600"/>
              </a:spcBef>
              <a:spcAft>
                <a:spcPts val="0"/>
              </a:spcAft>
              <a:buSzPts val="1400"/>
              <a:buNone/>
              <a:defRPr/>
            </a:lvl8pPr>
            <a:lvl9pPr lvl="8" algn="l" rtl="0">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14.xml"/><Relationship Id="rId5" Type="http://schemas.openxmlformats.org/officeDocument/2006/relationships/image" Target="../media/image4.jpg"/><Relationship Id="rId4" Type="http://schemas.openxmlformats.org/officeDocument/2006/relationships/image" Target="../media/image3.jp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9.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4.jpg"/><Relationship Id="rId4" Type="http://schemas.openxmlformats.org/officeDocument/2006/relationships/image" Target="../media/image3.jp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1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23.jp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48.xml.rels><?xml version="1.0" encoding="UTF-8" standalone="yes"?>
<Relationships xmlns="http://schemas.openxmlformats.org/package/2006/relationships"><Relationship Id="rId3" Type="http://schemas.openxmlformats.org/officeDocument/2006/relationships/hyperlink" Target="https://app.diagrams.net/?page-id=yHwbnYLM7e193grIMcsL&amp;scale=auto#G1i7uoco3FOuYtT1_UzNzpxrDDDxFITU8O"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jp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35.jp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35.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hyperlink" Target="https://wireless2.fcc.gov/UlsApp/UlsSearch/license.jsp?licKey=4748227"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4.xml"/><Relationship Id="rId5" Type="http://schemas.openxmlformats.org/officeDocument/2006/relationships/image" Target="../media/image48.jpg"/><Relationship Id="rId4" Type="http://schemas.openxmlformats.org/officeDocument/2006/relationships/image" Target="../media/image47.jp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7.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8.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jpg"/></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14.xml"/><Relationship Id="rId5" Type="http://schemas.openxmlformats.org/officeDocument/2006/relationships/image" Target="../media/image4.jpg"/><Relationship Id="rId4" Type="http://schemas.openxmlformats.org/officeDocument/2006/relationships/image" Target="../media/image3.jp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14.xml"/><Relationship Id="rId5" Type="http://schemas.openxmlformats.org/officeDocument/2006/relationships/image" Target="../media/image4.jpg"/><Relationship Id="rId4" Type="http://schemas.openxmlformats.org/officeDocument/2006/relationships/image" Target="../media/image3.jp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6"/>
          <p:cNvPicPr preferRelativeResize="0"/>
          <p:nvPr/>
        </p:nvPicPr>
        <p:blipFill>
          <a:blip r:embed="rId3">
            <a:alphaModFix/>
          </a:blip>
          <a:stretch>
            <a:fillRect/>
          </a:stretch>
        </p:blipFill>
        <p:spPr>
          <a:xfrm>
            <a:off x="138117" y="123825"/>
            <a:ext cx="2648475" cy="1374650"/>
          </a:xfrm>
          <a:prstGeom prst="rect">
            <a:avLst/>
          </a:prstGeom>
          <a:noFill/>
          <a:ln>
            <a:noFill/>
          </a:ln>
        </p:spPr>
      </p:pic>
      <p:sp>
        <p:nvSpPr>
          <p:cNvPr id="103" name="Google Shape;103;p26"/>
          <p:cNvSpPr txBox="1">
            <a:spLocks noGrp="1"/>
          </p:cNvSpPr>
          <p:nvPr>
            <p:ph type="ctrTitle"/>
          </p:nvPr>
        </p:nvSpPr>
        <p:spPr>
          <a:xfrm>
            <a:off x="311708" y="10820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Critical Design Review (CDR) </a:t>
            </a:r>
            <a:endParaRPr/>
          </a:p>
        </p:txBody>
      </p:sp>
      <p:sp>
        <p:nvSpPr>
          <p:cNvPr id="104" name="Google Shape;104;p26"/>
          <p:cNvSpPr txBox="1">
            <a:spLocks noGrp="1"/>
          </p:cNvSpPr>
          <p:nvPr>
            <p:ph type="subTitle" idx="1"/>
          </p:nvPr>
        </p:nvSpPr>
        <p:spPr>
          <a:xfrm>
            <a:off x="254250" y="3253300"/>
            <a:ext cx="8635500" cy="16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C6C6C"/>
                </a:solidFill>
              </a:rPr>
              <a:t>February 10, 2024</a:t>
            </a:r>
            <a:endParaRPr>
              <a:solidFill>
                <a:srgbClr val="6C6C6C"/>
              </a:solidFill>
            </a:endParaRPr>
          </a:p>
          <a:p>
            <a:pPr marL="0" lvl="0" indent="0" algn="ctr" rtl="0">
              <a:spcBef>
                <a:spcPts val="0"/>
              </a:spcBef>
              <a:spcAft>
                <a:spcPts val="0"/>
              </a:spcAft>
              <a:buNone/>
            </a:pPr>
            <a:endParaRPr>
              <a:solidFill>
                <a:srgbClr val="6C6C6C"/>
              </a:solidFill>
            </a:endParaRPr>
          </a:p>
          <a:p>
            <a:pPr marL="0" lvl="0" indent="0" algn="ctr" rtl="0">
              <a:spcBef>
                <a:spcPts val="0"/>
              </a:spcBef>
              <a:spcAft>
                <a:spcPts val="0"/>
              </a:spcAft>
              <a:buNone/>
            </a:pPr>
            <a:r>
              <a:rPr lang="en">
                <a:solidFill>
                  <a:srgbClr val="6C6C6C"/>
                </a:solidFill>
              </a:rPr>
              <a:t>SilverSat’s CubeSat and Mission Details</a:t>
            </a:r>
            <a:endParaRPr>
              <a:solidFill>
                <a:srgbClr val="6C6C6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0"/>
        <p:cNvGrpSpPr/>
        <p:nvPr/>
      </p:nvGrpSpPr>
      <p:grpSpPr>
        <a:xfrm>
          <a:off x="0" y="0"/>
          <a:ext cx="0" cy="0"/>
          <a:chOff x="0" y="0"/>
          <a:chExt cx="0" cy="0"/>
        </a:xfrm>
      </p:grpSpPr>
      <p:sp>
        <p:nvSpPr>
          <p:cNvPr id="201" name="Google Shape;201;p35"/>
          <p:cNvSpPr/>
          <p:nvPr/>
        </p:nvSpPr>
        <p:spPr>
          <a:xfrm>
            <a:off x="3459636" y="2905271"/>
            <a:ext cx="1342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Avionics Board</a:t>
            </a:r>
            <a:endParaRPr sz="1500" b="1"/>
          </a:p>
        </p:txBody>
      </p:sp>
      <p:sp>
        <p:nvSpPr>
          <p:cNvPr id="202" name="Google Shape;202;p35"/>
          <p:cNvSpPr/>
          <p:nvPr/>
        </p:nvSpPr>
        <p:spPr>
          <a:xfrm>
            <a:off x="1644175" y="2905271"/>
            <a:ext cx="1066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Radio Board</a:t>
            </a:r>
            <a:endParaRPr sz="1500" b="1"/>
          </a:p>
        </p:txBody>
      </p:sp>
      <p:sp>
        <p:nvSpPr>
          <p:cNvPr id="203" name="Google Shape;203;p35"/>
          <p:cNvSpPr/>
          <p:nvPr/>
        </p:nvSpPr>
        <p:spPr>
          <a:xfrm>
            <a:off x="5850848" y="2899207"/>
            <a:ext cx="17109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Payload</a:t>
            </a:r>
            <a:endParaRPr sz="1500" b="1"/>
          </a:p>
          <a:p>
            <a:pPr marL="0" lvl="0" indent="0" algn="ctr" rtl="0">
              <a:spcBef>
                <a:spcPts val="0"/>
              </a:spcBef>
              <a:spcAft>
                <a:spcPts val="0"/>
              </a:spcAft>
              <a:buNone/>
            </a:pPr>
            <a:r>
              <a:rPr lang="en" sz="1500" b="1"/>
              <a:t>(Raspberry Pi)</a:t>
            </a:r>
            <a:endParaRPr sz="1500" b="1"/>
          </a:p>
          <a:p>
            <a:pPr marL="0" lvl="0" indent="0" algn="ctr" rtl="0">
              <a:spcBef>
                <a:spcPts val="0"/>
              </a:spcBef>
              <a:spcAft>
                <a:spcPts val="0"/>
              </a:spcAft>
              <a:buNone/>
            </a:pPr>
            <a:r>
              <a:rPr lang="en" sz="1500" b="1"/>
              <a:t>Board</a:t>
            </a:r>
            <a:endParaRPr sz="1500" b="1"/>
          </a:p>
        </p:txBody>
      </p:sp>
      <p:sp>
        <p:nvSpPr>
          <p:cNvPr id="204" name="Google Shape;204;p35"/>
          <p:cNvSpPr/>
          <p:nvPr/>
        </p:nvSpPr>
        <p:spPr>
          <a:xfrm>
            <a:off x="5850848" y="3762893"/>
            <a:ext cx="1710900" cy="279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Camera</a:t>
            </a:r>
            <a:endParaRPr b="1"/>
          </a:p>
        </p:txBody>
      </p:sp>
      <p:sp>
        <p:nvSpPr>
          <p:cNvPr id="205" name="Google Shape;205;p35"/>
          <p:cNvSpPr/>
          <p:nvPr/>
        </p:nvSpPr>
        <p:spPr>
          <a:xfrm>
            <a:off x="3459631" y="1815471"/>
            <a:ext cx="1342500" cy="7113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EnduroSat EPS</a:t>
            </a:r>
            <a:endParaRPr sz="1500" b="1"/>
          </a:p>
        </p:txBody>
      </p:sp>
      <p:sp>
        <p:nvSpPr>
          <p:cNvPr id="206" name="Google Shape;206;p35"/>
          <p:cNvSpPr/>
          <p:nvPr/>
        </p:nvSpPr>
        <p:spPr>
          <a:xfrm>
            <a:off x="1654595" y="1143963"/>
            <a:ext cx="7125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1804509" y="1040794"/>
            <a:ext cx="7125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1949614" y="937631"/>
            <a:ext cx="7932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Solar Cells </a:t>
            </a:r>
            <a:endParaRPr sz="1700" b="1"/>
          </a:p>
        </p:txBody>
      </p:sp>
      <p:cxnSp>
        <p:nvCxnSpPr>
          <p:cNvPr id="209" name="Google Shape;209;p35"/>
          <p:cNvCxnSpPr>
            <a:stCxn id="208" idx="3"/>
          </p:cNvCxnSpPr>
          <p:nvPr/>
        </p:nvCxnSpPr>
        <p:spPr>
          <a:xfrm rot="10800000" flipH="1">
            <a:off x="2742814" y="1244981"/>
            <a:ext cx="1382100" cy="3000"/>
          </a:xfrm>
          <a:prstGeom prst="straightConnector1">
            <a:avLst/>
          </a:prstGeom>
          <a:noFill/>
          <a:ln w="19050" cap="flat" cmpd="sng">
            <a:solidFill>
              <a:schemeClr val="dk2"/>
            </a:solidFill>
            <a:prstDash val="solid"/>
            <a:round/>
            <a:headEnd type="none" w="med" len="med"/>
            <a:tailEnd type="none" w="med" len="med"/>
          </a:ln>
        </p:spPr>
      </p:cxnSp>
      <p:cxnSp>
        <p:nvCxnSpPr>
          <p:cNvPr id="210" name="Google Shape;210;p35"/>
          <p:cNvCxnSpPr>
            <a:stCxn id="205" idx="2"/>
            <a:endCxn id="201" idx="0"/>
          </p:cNvCxnSpPr>
          <p:nvPr/>
        </p:nvCxnSpPr>
        <p:spPr>
          <a:xfrm>
            <a:off x="4130881" y="2526771"/>
            <a:ext cx="0" cy="378600"/>
          </a:xfrm>
          <a:prstGeom prst="straightConnector1">
            <a:avLst/>
          </a:prstGeom>
          <a:noFill/>
          <a:ln w="19050" cap="flat" cmpd="sng">
            <a:solidFill>
              <a:schemeClr val="dk2"/>
            </a:solidFill>
            <a:prstDash val="solid"/>
            <a:round/>
            <a:headEnd type="none" w="med" len="med"/>
            <a:tailEnd type="triangle" w="med" len="med"/>
          </a:ln>
        </p:spPr>
      </p:cxnSp>
      <p:cxnSp>
        <p:nvCxnSpPr>
          <p:cNvPr id="211" name="Google Shape;211;p35"/>
          <p:cNvCxnSpPr>
            <a:stCxn id="201" idx="1"/>
            <a:endCxn id="202" idx="3"/>
          </p:cNvCxnSpPr>
          <p:nvPr/>
        </p:nvCxnSpPr>
        <p:spPr>
          <a:xfrm rot="10800000">
            <a:off x="2710536" y="3337121"/>
            <a:ext cx="749100" cy="0"/>
          </a:xfrm>
          <a:prstGeom prst="straightConnector1">
            <a:avLst/>
          </a:prstGeom>
          <a:noFill/>
          <a:ln w="19050" cap="flat" cmpd="sng">
            <a:solidFill>
              <a:schemeClr val="dk2"/>
            </a:solidFill>
            <a:prstDash val="solid"/>
            <a:round/>
            <a:headEnd type="none" w="med" len="med"/>
            <a:tailEnd type="triangle" w="med" len="med"/>
          </a:ln>
        </p:spPr>
      </p:cxnSp>
      <p:cxnSp>
        <p:nvCxnSpPr>
          <p:cNvPr id="212" name="Google Shape;212;p35"/>
          <p:cNvCxnSpPr>
            <a:stCxn id="202" idx="3"/>
            <a:endCxn id="201" idx="1"/>
          </p:cNvCxnSpPr>
          <p:nvPr/>
        </p:nvCxnSpPr>
        <p:spPr>
          <a:xfrm>
            <a:off x="2710675" y="3337121"/>
            <a:ext cx="749100" cy="0"/>
          </a:xfrm>
          <a:prstGeom prst="straightConnector1">
            <a:avLst/>
          </a:prstGeom>
          <a:noFill/>
          <a:ln w="19050" cap="flat" cmpd="sng">
            <a:solidFill>
              <a:schemeClr val="dk2"/>
            </a:solidFill>
            <a:prstDash val="solid"/>
            <a:round/>
            <a:headEnd type="none" w="med" len="med"/>
            <a:tailEnd type="triangle" w="med" len="med"/>
          </a:ln>
        </p:spPr>
      </p:cxnSp>
      <p:sp>
        <p:nvSpPr>
          <p:cNvPr id="213" name="Google Shape;213;p3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CubeSat Block Diagram</a:t>
            </a:r>
            <a:endParaRPr/>
          </a:p>
        </p:txBody>
      </p:sp>
      <p:sp>
        <p:nvSpPr>
          <p:cNvPr id="214" name="Google Shape;214;p35"/>
          <p:cNvSpPr txBox="1"/>
          <p:nvPr/>
        </p:nvSpPr>
        <p:spPr>
          <a:xfrm>
            <a:off x="5280124" y="936850"/>
            <a:ext cx="3328200" cy="6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CubeSat Size: 1U</a:t>
            </a:r>
            <a:endParaRPr sz="1600" b="1"/>
          </a:p>
          <a:p>
            <a:pPr marL="0" lvl="0" indent="0" algn="l" rtl="0">
              <a:spcBef>
                <a:spcPts val="0"/>
              </a:spcBef>
              <a:spcAft>
                <a:spcPts val="0"/>
              </a:spcAft>
              <a:buNone/>
            </a:pPr>
            <a:r>
              <a:rPr lang="en" sz="1600"/>
              <a:t>NTE Size: 10cm x 10cm x 11cm</a:t>
            </a:r>
            <a:endParaRPr sz="1600"/>
          </a:p>
          <a:p>
            <a:pPr marL="0" lvl="0" indent="0" algn="l" rtl="0">
              <a:spcBef>
                <a:spcPts val="0"/>
              </a:spcBef>
              <a:spcAft>
                <a:spcPts val="0"/>
              </a:spcAft>
              <a:buNone/>
            </a:pPr>
            <a:r>
              <a:rPr lang="en" sz="1600"/>
              <a:t>NTE Mass: 1.33kg </a:t>
            </a:r>
            <a:endParaRPr sz="1600"/>
          </a:p>
        </p:txBody>
      </p:sp>
      <p:cxnSp>
        <p:nvCxnSpPr>
          <p:cNvPr id="215" name="Google Shape;215;p35"/>
          <p:cNvCxnSpPr>
            <a:endCxn id="205" idx="0"/>
          </p:cNvCxnSpPr>
          <p:nvPr/>
        </p:nvCxnSpPr>
        <p:spPr>
          <a:xfrm flipH="1">
            <a:off x="4130881" y="1248471"/>
            <a:ext cx="1200" cy="567000"/>
          </a:xfrm>
          <a:prstGeom prst="straightConnector1">
            <a:avLst/>
          </a:prstGeom>
          <a:noFill/>
          <a:ln w="19050" cap="flat" cmpd="sng">
            <a:solidFill>
              <a:schemeClr val="dk2"/>
            </a:solidFill>
            <a:prstDash val="solid"/>
            <a:round/>
            <a:headEnd type="none" w="med" len="med"/>
            <a:tailEnd type="triangle" w="med" len="med"/>
          </a:ln>
        </p:spPr>
      </p:cxnSp>
      <p:cxnSp>
        <p:nvCxnSpPr>
          <p:cNvPr id="216" name="Google Shape;216;p35"/>
          <p:cNvCxnSpPr>
            <a:stCxn id="205" idx="3"/>
          </p:cNvCxnSpPr>
          <p:nvPr/>
        </p:nvCxnSpPr>
        <p:spPr>
          <a:xfrm rot="10800000" flipH="1">
            <a:off x="4802131" y="2166921"/>
            <a:ext cx="1908600" cy="4200"/>
          </a:xfrm>
          <a:prstGeom prst="straightConnector1">
            <a:avLst/>
          </a:prstGeom>
          <a:noFill/>
          <a:ln w="19050" cap="flat" cmpd="sng">
            <a:solidFill>
              <a:schemeClr val="dk2"/>
            </a:solidFill>
            <a:prstDash val="solid"/>
            <a:round/>
            <a:headEnd type="none" w="med" len="med"/>
            <a:tailEnd type="none" w="med" len="med"/>
          </a:ln>
        </p:spPr>
      </p:cxnSp>
      <p:cxnSp>
        <p:nvCxnSpPr>
          <p:cNvPr id="217" name="Google Shape;217;p35"/>
          <p:cNvCxnSpPr/>
          <p:nvPr/>
        </p:nvCxnSpPr>
        <p:spPr>
          <a:xfrm>
            <a:off x="6703956" y="2159514"/>
            <a:ext cx="4800" cy="748800"/>
          </a:xfrm>
          <a:prstGeom prst="straightConnector1">
            <a:avLst/>
          </a:prstGeom>
          <a:noFill/>
          <a:ln w="19050" cap="flat" cmpd="sng">
            <a:solidFill>
              <a:schemeClr val="dk2"/>
            </a:solidFill>
            <a:prstDash val="solid"/>
            <a:round/>
            <a:headEnd type="none" w="med" len="med"/>
            <a:tailEnd type="triangle" w="med" len="med"/>
          </a:ln>
        </p:spPr>
      </p:cxnSp>
      <p:cxnSp>
        <p:nvCxnSpPr>
          <p:cNvPr id="218" name="Google Shape;218;p35"/>
          <p:cNvCxnSpPr>
            <a:stCxn id="203" idx="1"/>
            <a:endCxn id="201" idx="3"/>
          </p:cNvCxnSpPr>
          <p:nvPr/>
        </p:nvCxnSpPr>
        <p:spPr>
          <a:xfrm flipH="1">
            <a:off x="4802048" y="3331057"/>
            <a:ext cx="1048800" cy="6000"/>
          </a:xfrm>
          <a:prstGeom prst="straightConnector1">
            <a:avLst/>
          </a:prstGeom>
          <a:noFill/>
          <a:ln w="19050" cap="flat" cmpd="sng">
            <a:solidFill>
              <a:schemeClr val="dk2"/>
            </a:solidFill>
            <a:prstDash val="solid"/>
            <a:round/>
            <a:headEnd type="none" w="med" len="med"/>
            <a:tailEnd type="triangle" w="med" len="med"/>
          </a:ln>
        </p:spPr>
      </p:cxnSp>
      <p:cxnSp>
        <p:nvCxnSpPr>
          <p:cNvPr id="219" name="Google Shape;219;p35"/>
          <p:cNvCxnSpPr>
            <a:stCxn id="201" idx="3"/>
            <a:endCxn id="203" idx="1"/>
          </p:cNvCxnSpPr>
          <p:nvPr/>
        </p:nvCxnSpPr>
        <p:spPr>
          <a:xfrm rot="10800000" flipH="1">
            <a:off x="4802136" y="3331121"/>
            <a:ext cx="1048800" cy="6000"/>
          </a:xfrm>
          <a:prstGeom prst="straightConnector1">
            <a:avLst/>
          </a:prstGeom>
          <a:noFill/>
          <a:ln w="19050" cap="flat" cmpd="sng">
            <a:solidFill>
              <a:schemeClr val="dk2"/>
            </a:solidFill>
            <a:prstDash val="solid"/>
            <a:round/>
            <a:headEnd type="none" w="med" len="med"/>
            <a:tailEnd type="triangle" w="med" len="med"/>
          </a:ln>
        </p:spPr>
      </p:cxnSp>
      <p:cxnSp>
        <p:nvCxnSpPr>
          <p:cNvPr id="220" name="Google Shape;220;p35"/>
          <p:cNvCxnSpPr/>
          <p:nvPr/>
        </p:nvCxnSpPr>
        <p:spPr>
          <a:xfrm>
            <a:off x="2130698" y="2162610"/>
            <a:ext cx="11100" cy="742500"/>
          </a:xfrm>
          <a:prstGeom prst="straightConnector1">
            <a:avLst/>
          </a:prstGeom>
          <a:noFill/>
          <a:ln w="19050" cap="flat" cmpd="sng">
            <a:solidFill>
              <a:schemeClr val="dk2"/>
            </a:solidFill>
            <a:prstDash val="solid"/>
            <a:round/>
            <a:headEnd type="none" w="med" len="med"/>
            <a:tailEnd type="triangle" w="med" len="med"/>
          </a:ln>
        </p:spPr>
      </p:cxnSp>
      <p:cxnSp>
        <p:nvCxnSpPr>
          <p:cNvPr id="221" name="Google Shape;221;p35"/>
          <p:cNvCxnSpPr>
            <a:stCxn id="205" idx="1"/>
          </p:cNvCxnSpPr>
          <p:nvPr/>
        </p:nvCxnSpPr>
        <p:spPr>
          <a:xfrm flipH="1">
            <a:off x="2129131" y="2171121"/>
            <a:ext cx="1330500" cy="2700"/>
          </a:xfrm>
          <a:prstGeom prst="straightConnector1">
            <a:avLst/>
          </a:prstGeom>
          <a:noFill/>
          <a:ln w="19050" cap="flat" cmpd="sng">
            <a:solidFill>
              <a:schemeClr val="dk2"/>
            </a:solidFill>
            <a:prstDash val="solid"/>
            <a:round/>
            <a:headEnd type="none" w="med" len="med"/>
            <a:tailEnd type="none" w="med" len="med"/>
          </a:ln>
        </p:spPr>
      </p:cxnSp>
      <p:pic>
        <p:nvPicPr>
          <p:cNvPr id="222" name="Google Shape;222;p35"/>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223" name="Google Shape;223;p35"/>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224" name="Google Shape;224;p35"/>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cxnSp>
        <p:nvCxnSpPr>
          <p:cNvPr id="225" name="Google Shape;225;p35"/>
          <p:cNvCxnSpPr>
            <a:stCxn id="202" idx="2"/>
          </p:cNvCxnSpPr>
          <p:nvPr/>
        </p:nvCxnSpPr>
        <p:spPr>
          <a:xfrm rot="-5400000">
            <a:off x="3931825" y="1851371"/>
            <a:ext cx="163200" cy="3672000"/>
          </a:xfrm>
          <a:prstGeom prst="bentConnector4">
            <a:avLst>
              <a:gd name="adj1" fmla="val -116728"/>
              <a:gd name="adj2" fmla="val 84488"/>
            </a:avLst>
          </a:prstGeom>
          <a:noFill/>
          <a:ln w="19050" cap="flat" cmpd="sng">
            <a:solidFill>
              <a:schemeClr val="dk2"/>
            </a:solidFill>
            <a:prstDash val="solid"/>
            <a:round/>
            <a:headEnd type="triangle" w="med" len="med"/>
            <a:tailEnd type="triangle" w="med" len="med"/>
          </a:ln>
        </p:spPr>
      </p:cxnSp>
      <p:sp>
        <p:nvSpPr>
          <p:cNvPr id="226" name="Google Shape;226;p35"/>
          <p:cNvSpPr/>
          <p:nvPr/>
        </p:nvSpPr>
        <p:spPr>
          <a:xfrm>
            <a:off x="228425" y="2905271"/>
            <a:ext cx="1066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Antenna</a:t>
            </a:r>
            <a:endParaRPr sz="1500" b="1"/>
          </a:p>
        </p:txBody>
      </p:sp>
      <p:cxnSp>
        <p:nvCxnSpPr>
          <p:cNvPr id="227" name="Google Shape;227;p35"/>
          <p:cNvCxnSpPr/>
          <p:nvPr/>
        </p:nvCxnSpPr>
        <p:spPr>
          <a:xfrm flipH="1">
            <a:off x="811306" y="2171121"/>
            <a:ext cx="1330500" cy="2700"/>
          </a:xfrm>
          <a:prstGeom prst="straightConnector1">
            <a:avLst/>
          </a:prstGeom>
          <a:noFill/>
          <a:ln w="19050" cap="flat" cmpd="sng">
            <a:solidFill>
              <a:schemeClr val="dk2"/>
            </a:solidFill>
            <a:prstDash val="solid"/>
            <a:round/>
            <a:headEnd type="none" w="med" len="med"/>
            <a:tailEnd type="none" w="med" len="med"/>
          </a:ln>
        </p:spPr>
      </p:cxnSp>
      <p:cxnSp>
        <p:nvCxnSpPr>
          <p:cNvPr id="228" name="Google Shape;228;p35"/>
          <p:cNvCxnSpPr/>
          <p:nvPr/>
        </p:nvCxnSpPr>
        <p:spPr>
          <a:xfrm>
            <a:off x="801773" y="2162610"/>
            <a:ext cx="11100" cy="742500"/>
          </a:xfrm>
          <a:prstGeom prst="straightConnector1">
            <a:avLst/>
          </a:prstGeom>
          <a:noFill/>
          <a:ln w="19050" cap="flat" cmpd="sng">
            <a:solidFill>
              <a:schemeClr val="dk2"/>
            </a:solidFill>
            <a:prstDash val="solid"/>
            <a:round/>
            <a:headEnd type="none" w="med" len="med"/>
            <a:tailEnd type="triangle" w="med" len="med"/>
          </a:ln>
        </p:spPr>
      </p:cxnSp>
      <p:cxnSp>
        <p:nvCxnSpPr>
          <p:cNvPr id="229" name="Google Shape;229;p35"/>
          <p:cNvCxnSpPr>
            <a:endCxn id="202" idx="1"/>
          </p:cNvCxnSpPr>
          <p:nvPr/>
        </p:nvCxnSpPr>
        <p:spPr>
          <a:xfrm>
            <a:off x="1294975" y="3331121"/>
            <a:ext cx="349200" cy="60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5"/>
        <p:cNvGrpSpPr/>
        <p:nvPr/>
      </p:nvGrpSpPr>
      <p:grpSpPr>
        <a:xfrm>
          <a:off x="0" y="0"/>
          <a:ext cx="0" cy="0"/>
          <a:chOff x="0" y="0"/>
          <a:chExt cx="0" cy="0"/>
        </a:xfrm>
      </p:grpSpPr>
      <p:sp>
        <p:nvSpPr>
          <p:cNvPr id="1696" name="Google Shape;1696;p12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chemeClr val="lt1"/>
                </a:highlight>
              </a:rPr>
              <a:t>SilverSat Open Items Update</a:t>
            </a:r>
            <a:endParaRPr sz="3100">
              <a:highlight>
                <a:schemeClr val="lt1"/>
              </a:highlight>
            </a:endParaRPr>
          </a:p>
        </p:txBody>
      </p:sp>
      <p:sp>
        <p:nvSpPr>
          <p:cNvPr id="1697" name="Google Shape;1697;p125"/>
          <p:cNvSpPr txBox="1">
            <a:spLocks noGrp="1"/>
          </p:cNvSpPr>
          <p:nvPr>
            <p:ph type="body" idx="1"/>
          </p:nvPr>
        </p:nvSpPr>
        <p:spPr>
          <a:xfrm>
            <a:off x="311700" y="771475"/>
            <a:ext cx="8342100" cy="4003500"/>
          </a:xfrm>
          <a:prstGeom prst="rect">
            <a:avLst/>
          </a:prstGeom>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 sz="1700">
                <a:solidFill>
                  <a:schemeClr val="dk1"/>
                </a:solidFill>
              </a:rPr>
              <a:t>Attitude Control - Need to conduct detailed design for passive magnetic stabilization</a:t>
            </a:r>
            <a:endParaRPr sz="1700">
              <a:solidFill>
                <a:schemeClr val="dk1"/>
              </a:solidFill>
            </a:endParaRPr>
          </a:p>
          <a:p>
            <a:pPr marL="914400" lvl="1" indent="-336550" algn="l" rtl="0">
              <a:spcBef>
                <a:spcPts val="0"/>
              </a:spcBef>
              <a:spcAft>
                <a:spcPts val="0"/>
              </a:spcAft>
              <a:buClr>
                <a:schemeClr val="dk1"/>
              </a:buClr>
              <a:buSzPts val="1700"/>
              <a:buChar char="○"/>
            </a:pPr>
            <a:r>
              <a:rPr lang="en" sz="1600" b="1">
                <a:solidFill>
                  <a:srgbClr val="FF0000"/>
                </a:solidFill>
              </a:rPr>
              <a:t>Open </a:t>
            </a:r>
            <a:r>
              <a:rPr lang="en" sz="1700">
                <a:solidFill>
                  <a:schemeClr val="dk1"/>
                </a:solidFill>
              </a:rPr>
              <a:t>- </a:t>
            </a:r>
            <a:r>
              <a:rPr lang="en">
                <a:solidFill>
                  <a:schemeClr val="dk1"/>
                </a:solidFill>
              </a:rPr>
              <a:t>Have conducted initial simulations only. Need to analyze further, choose magnetic materials, and incorporate into the design</a:t>
            </a:r>
            <a:endParaRPr>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Thermal Design - Need to conduct thermal analysis</a:t>
            </a:r>
            <a:endParaRPr sz="1700">
              <a:solidFill>
                <a:schemeClr val="dk1"/>
              </a:solidFill>
            </a:endParaRPr>
          </a:p>
          <a:p>
            <a:pPr marL="914400" lvl="1" indent="-336550" algn="l" rtl="0">
              <a:spcBef>
                <a:spcPts val="0"/>
              </a:spcBef>
              <a:spcAft>
                <a:spcPts val="0"/>
              </a:spcAft>
              <a:buClr>
                <a:schemeClr val="dk1"/>
              </a:buClr>
              <a:buSzPts val="1700"/>
              <a:buChar char="○"/>
            </a:pPr>
            <a:r>
              <a:rPr lang="en" sz="1600" b="1">
                <a:solidFill>
                  <a:srgbClr val="FF0000"/>
                </a:solidFill>
              </a:rPr>
              <a:t>Open</a:t>
            </a:r>
            <a:r>
              <a:rPr lang="en">
                <a:solidFill>
                  <a:schemeClr val="dk1"/>
                </a:solidFill>
              </a:rPr>
              <a:t> - No analysis to date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Design does not contain anything ‘out of family’ for 1U missions. Expect our thermal profile to be similar.</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Power budget is sensitive to battery heater cycling</a:t>
            </a:r>
            <a:endParaRPr>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Antenna </a:t>
            </a:r>
            <a:endParaRPr sz="1700">
              <a:solidFill>
                <a:schemeClr val="dk1"/>
              </a:solidFill>
            </a:endParaRPr>
          </a:p>
          <a:p>
            <a:pPr marL="914400" lvl="1" indent="-317500" algn="l" rtl="0">
              <a:spcBef>
                <a:spcPts val="0"/>
              </a:spcBef>
              <a:spcAft>
                <a:spcPts val="0"/>
              </a:spcAft>
              <a:buClr>
                <a:schemeClr val="dk1"/>
              </a:buClr>
              <a:buSzPts val="1400"/>
              <a:buChar char="○"/>
            </a:pPr>
            <a:r>
              <a:rPr lang="en" sz="1600" b="1">
                <a:solidFill>
                  <a:srgbClr val="38761D"/>
                </a:solidFill>
              </a:rPr>
              <a:t>Resolved</a:t>
            </a:r>
            <a:r>
              <a:rPr lang="en" b="1">
                <a:solidFill>
                  <a:srgbClr val="38761D"/>
                </a:solidFill>
              </a:rPr>
              <a:t> </a:t>
            </a:r>
            <a:r>
              <a:rPr lang="en">
                <a:solidFill>
                  <a:schemeClr val="dk1"/>
                </a:solidFill>
              </a:rPr>
              <a:t>- Using the EnduroSat Antenna. Purchased an EM Antenna for conducting one deployment test, and measure RF return loss.</a:t>
            </a:r>
            <a:endParaRPr>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Spacecraft Telemetry</a:t>
            </a:r>
            <a:endParaRPr sz="1700">
              <a:solidFill>
                <a:schemeClr val="dk1"/>
              </a:solidFill>
            </a:endParaRPr>
          </a:p>
          <a:p>
            <a:pPr marL="914400" lvl="1" indent="-317500" algn="l" rtl="0">
              <a:spcBef>
                <a:spcPts val="0"/>
              </a:spcBef>
              <a:spcAft>
                <a:spcPts val="0"/>
              </a:spcAft>
              <a:buClr>
                <a:schemeClr val="dk1"/>
              </a:buClr>
              <a:buSzPts val="1400"/>
              <a:buChar char="○"/>
            </a:pPr>
            <a:r>
              <a:rPr lang="en" sz="1600" b="1">
                <a:solidFill>
                  <a:srgbClr val="38761D"/>
                </a:solidFill>
              </a:rPr>
              <a:t>Resolved -</a:t>
            </a:r>
            <a:r>
              <a:rPr lang="en">
                <a:solidFill>
                  <a:schemeClr val="dk1"/>
                </a:solidFill>
              </a:rPr>
              <a:t> Implemented RReport command to Avionics</a:t>
            </a:r>
            <a:endParaRPr>
              <a:solidFill>
                <a:schemeClr val="dk1"/>
              </a:solidFill>
            </a:endParaRPr>
          </a:p>
        </p:txBody>
      </p:sp>
      <p:pic>
        <p:nvPicPr>
          <p:cNvPr id="1698" name="Google Shape;1698;p125"/>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699" name="Google Shape;1699;p125"/>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700" name="Google Shape;1700;p125"/>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4"/>
        <p:cNvGrpSpPr/>
        <p:nvPr/>
      </p:nvGrpSpPr>
      <p:grpSpPr>
        <a:xfrm>
          <a:off x="0" y="0"/>
          <a:ext cx="0" cy="0"/>
          <a:chOff x="0" y="0"/>
          <a:chExt cx="0" cy="0"/>
        </a:xfrm>
      </p:grpSpPr>
      <p:sp>
        <p:nvSpPr>
          <p:cNvPr id="1705" name="Google Shape;1705;p12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chemeClr val="lt1"/>
                </a:highlight>
              </a:rPr>
              <a:t>SilverSat Open Items Update</a:t>
            </a:r>
            <a:endParaRPr>
              <a:highlight>
                <a:schemeClr val="lt1"/>
              </a:highlight>
            </a:endParaRPr>
          </a:p>
        </p:txBody>
      </p:sp>
      <p:sp>
        <p:nvSpPr>
          <p:cNvPr id="1706" name="Google Shape;1706;p126"/>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700">
                <a:solidFill>
                  <a:schemeClr val="dk1"/>
                </a:solidFill>
              </a:rPr>
              <a:t>Flight Model I&amp;T Facilities - </a:t>
            </a:r>
            <a:r>
              <a:rPr lang="en">
                <a:solidFill>
                  <a:schemeClr val="dk1"/>
                </a:solidFill>
              </a:rPr>
              <a:t>Need to secure where we can store flight </a:t>
            </a:r>
            <a:r>
              <a:rPr lang="en">
                <a:solidFill>
                  <a:srgbClr val="000000"/>
                </a:solidFill>
              </a:rPr>
              <a:t>components, and assemble/test the flight unit</a:t>
            </a:r>
            <a:endParaRPr>
              <a:solidFill>
                <a:srgbClr val="000000"/>
              </a:solidFill>
            </a:endParaRPr>
          </a:p>
          <a:p>
            <a:pPr marL="914400" lvl="1" indent="-330200" algn="l" rtl="0">
              <a:spcBef>
                <a:spcPts val="0"/>
              </a:spcBef>
              <a:spcAft>
                <a:spcPts val="0"/>
              </a:spcAft>
              <a:buClr>
                <a:srgbClr val="000000"/>
              </a:buClr>
              <a:buSzPts val="1600"/>
              <a:buChar char="○"/>
            </a:pPr>
            <a:r>
              <a:rPr lang="en" sz="1600" b="1">
                <a:solidFill>
                  <a:srgbClr val="FF0000"/>
                </a:solidFill>
              </a:rPr>
              <a:t>Open</a:t>
            </a:r>
            <a:endParaRPr sz="1600" b="1">
              <a:solidFill>
                <a:srgbClr val="FF0000"/>
              </a:solidFill>
            </a:endParaRPr>
          </a:p>
          <a:p>
            <a:pPr marL="1371600" lvl="2" indent="-317500" algn="l" rtl="0">
              <a:spcBef>
                <a:spcPts val="0"/>
              </a:spcBef>
              <a:spcAft>
                <a:spcPts val="0"/>
              </a:spcAft>
              <a:buClr>
                <a:schemeClr val="dk1"/>
              </a:buClr>
              <a:buSzPts val="1400"/>
              <a:buChar char="■"/>
            </a:pPr>
            <a:r>
              <a:rPr lang="en">
                <a:solidFill>
                  <a:schemeClr val="dk1"/>
                </a:solidFill>
              </a:rPr>
              <a:t>Secured facilities in Columbia for PCB population</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Evaluating using the APL STEM facilities for flight build</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Wish to secure facilities for environmental testing, but it is not a requirement for flight</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Nanoracks will facilitate the vibration testing required for score</a:t>
            </a:r>
            <a:endParaRPr>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Ground Station Facilities - Need to secure a location for Ground Station</a:t>
            </a:r>
            <a:endParaRPr sz="1700">
              <a:solidFill>
                <a:schemeClr val="dk1"/>
              </a:solidFill>
            </a:endParaRPr>
          </a:p>
          <a:p>
            <a:pPr marL="914400" lvl="1" indent="-317500" algn="l" rtl="0">
              <a:spcBef>
                <a:spcPts val="0"/>
              </a:spcBef>
              <a:spcAft>
                <a:spcPts val="0"/>
              </a:spcAft>
              <a:buClr>
                <a:srgbClr val="38761D"/>
              </a:buClr>
              <a:buSzPts val="1400"/>
              <a:buChar char="○"/>
            </a:pPr>
            <a:r>
              <a:rPr lang="en" sz="1500" b="1">
                <a:solidFill>
                  <a:srgbClr val="38761D"/>
                </a:solidFill>
              </a:rPr>
              <a:t>Resolved</a:t>
            </a:r>
            <a:endParaRPr sz="1500" b="1">
              <a:solidFill>
                <a:srgbClr val="38761D"/>
              </a:solidFill>
            </a:endParaRPr>
          </a:p>
          <a:p>
            <a:pPr marL="1371600" lvl="2" indent="-317500" algn="l" rtl="0">
              <a:spcBef>
                <a:spcPts val="0"/>
              </a:spcBef>
              <a:spcAft>
                <a:spcPts val="0"/>
              </a:spcAft>
              <a:buClr>
                <a:schemeClr val="dk1"/>
              </a:buClr>
              <a:buSzPts val="1400"/>
              <a:buChar char="■"/>
            </a:pPr>
            <a:r>
              <a:rPr lang="en">
                <a:solidFill>
                  <a:schemeClr val="dk1"/>
                </a:solidFill>
              </a:rPr>
              <a:t>Working with Goddard Amateur Radio Club to use their facilities</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Designed Ground Station equipment to be portable</a:t>
            </a:r>
            <a:endParaRPr>
              <a:solidFill>
                <a:schemeClr val="dk1"/>
              </a:solidFill>
            </a:endParaRPr>
          </a:p>
          <a:p>
            <a:pPr marL="457200" lvl="0" indent="-342900" algn="l" rtl="0">
              <a:spcBef>
                <a:spcPts val="0"/>
              </a:spcBef>
              <a:spcAft>
                <a:spcPts val="0"/>
              </a:spcAft>
              <a:buClr>
                <a:schemeClr val="dk1"/>
              </a:buClr>
              <a:buSzPts val="1800"/>
              <a:buChar char="●"/>
            </a:pPr>
            <a:r>
              <a:rPr lang="en" sz="1700">
                <a:solidFill>
                  <a:schemeClr val="dk1"/>
                </a:solidFill>
              </a:rPr>
              <a:t>Materials	- </a:t>
            </a:r>
            <a:r>
              <a:rPr lang="en">
                <a:solidFill>
                  <a:schemeClr val="dk1"/>
                </a:solidFill>
              </a:rPr>
              <a:t>The camera contains ABS plastic</a:t>
            </a:r>
            <a:endParaRPr>
              <a:solidFill>
                <a:schemeClr val="dk1"/>
              </a:solidFill>
            </a:endParaRPr>
          </a:p>
          <a:p>
            <a:pPr marL="914400" lvl="1" indent="-317500" algn="l" rtl="0">
              <a:spcBef>
                <a:spcPts val="0"/>
              </a:spcBef>
              <a:spcAft>
                <a:spcPts val="0"/>
              </a:spcAft>
              <a:buClr>
                <a:schemeClr val="dk1"/>
              </a:buClr>
              <a:buSzPts val="1400"/>
              <a:buChar char="○"/>
            </a:pPr>
            <a:r>
              <a:rPr lang="en" sz="1500" b="1">
                <a:solidFill>
                  <a:srgbClr val="38761D"/>
                </a:solidFill>
              </a:rPr>
              <a:t>Resolved </a:t>
            </a:r>
            <a:r>
              <a:rPr lang="en">
                <a:solidFill>
                  <a:schemeClr val="dk1"/>
                </a:solidFill>
              </a:rPr>
              <a:t>- ABS is an acceptable material for Nanoracks</a:t>
            </a:r>
            <a:endParaRPr>
              <a:solidFill>
                <a:schemeClr val="dk1"/>
              </a:solidFill>
            </a:endParaRPr>
          </a:p>
        </p:txBody>
      </p:sp>
      <p:pic>
        <p:nvPicPr>
          <p:cNvPr id="1707" name="Google Shape;1707;p126"/>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708" name="Google Shape;1708;p12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101</a:t>
            </a:fld>
            <a:endParaRPr/>
          </a:p>
        </p:txBody>
      </p:sp>
      <p:sp>
        <p:nvSpPr>
          <p:cNvPr id="1709" name="Google Shape;1709;p126"/>
          <p:cNvSpPr txBox="1"/>
          <p:nvPr/>
        </p:nvSpPr>
        <p:spPr>
          <a:xfrm>
            <a:off x="8062450" y="47158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127"/>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CCCCCC"/>
              </a:buClr>
              <a:buSzPts val="1800"/>
              <a:buChar char="●"/>
            </a:pPr>
            <a:r>
              <a:rPr lang="en">
                <a:solidFill>
                  <a:srgbClr val="CCCCCC"/>
                </a:solidFill>
              </a:rPr>
              <a:t>Overview &amp; Mission Concept</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Systems Engineering</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Preliminary Designs (Major Components)</a:t>
            </a:r>
            <a:endParaRPr>
              <a:solidFill>
                <a:srgbClr val="CCCCCC"/>
              </a:solidFill>
            </a:endParaRPr>
          </a:p>
          <a:p>
            <a:pPr marL="914400" lvl="1" indent="-317500" algn="l" rtl="0">
              <a:lnSpc>
                <a:spcPct val="150000"/>
              </a:lnSpc>
              <a:spcBef>
                <a:spcPts val="0"/>
              </a:spcBef>
              <a:spcAft>
                <a:spcPts val="0"/>
              </a:spcAft>
              <a:buClr>
                <a:srgbClr val="CCCCCC"/>
              </a:buClr>
              <a:buSzPts val="1400"/>
              <a:buChar char="○"/>
            </a:pPr>
            <a:r>
              <a:rPr lang="en">
                <a:solidFill>
                  <a:srgbClr val="CCCCCC"/>
                </a:solidFill>
              </a:rPr>
              <a:t>Power, Avionics, Radio, Ground, Payload, Mechanical</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Prototype 2 Results</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FM Integration and Test</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Programmatics </a:t>
            </a:r>
            <a:endParaRPr>
              <a:solidFill>
                <a:srgbClr val="CCCCCC"/>
              </a:solidFill>
            </a:endParaRPr>
          </a:p>
          <a:p>
            <a:pPr marL="457200" lvl="0" indent="-342900" algn="l" rtl="0">
              <a:lnSpc>
                <a:spcPct val="150000"/>
              </a:lnSpc>
              <a:spcBef>
                <a:spcPts val="0"/>
              </a:spcBef>
              <a:spcAft>
                <a:spcPts val="0"/>
              </a:spcAft>
              <a:buSzPts val="1800"/>
              <a:buChar char="●"/>
            </a:pPr>
            <a:r>
              <a:rPr lang="en"/>
              <a:t>Conclusion/Outbrief</a:t>
            </a:r>
            <a:endParaRPr/>
          </a:p>
        </p:txBody>
      </p:sp>
      <p:sp>
        <p:nvSpPr>
          <p:cNvPr id="1715" name="Google Shape;1715;p12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716" name="Google Shape;1716;p127"/>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717" name="Google Shape;1717;p127"/>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102</a:t>
            </a:fld>
            <a:endParaRPr/>
          </a:p>
        </p:txBody>
      </p:sp>
      <p:pic>
        <p:nvPicPr>
          <p:cNvPr id="1718" name="Google Shape;1718;p127"/>
          <p:cNvPicPr preferRelativeResize="0"/>
          <p:nvPr/>
        </p:nvPicPr>
        <p:blipFill>
          <a:blip r:embed="rId3">
            <a:alphaModFix/>
          </a:blip>
          <a:stretch>
            <a:fillRect/>
          </a:stretch>
        </p:blipFill>
        <p:spPr>
          <a:xfrm>
            <a:off x="7567324" y="-2"/>
            <a:ext cx="1576674" cy="818348"/>
          </a:xfrm>
          <a:prstGeom prst="rect">
            <a:avLst/>
          </a:prstGeom>
          <a:noFill/>
          <a:ln>
            <a:noFill/>
          </a:ln>
        </p:spPr>
      </p:pic>
      <p:pic>
        <p:nvPicPr>
          <p:cNvPr id="1719" name="Google Shape;1719;p127"/>
          <p:cNvPicPr preferRelativeResize="0"/>
          <p:nvPr/>
        </p:nvPicPr>
        <p:blipFill rotWithShape="1">
          <a:blip r:embed="rId4">
            <a:alphaModFix/>
          </a:blip>
          <a:srcRect/>
          <a:stretch/>
        </p:blipFill>
        <p:spPr>
          <a:xfrm>
            <a:off x="5947675" y="818348"/>
            <a:ext cx="2307226" cy="1730425"/>
          </a:xfrm>
          <a:prstGeom prst="rect">
            <a:avLst/>
          </a:prstGeom>
          <a:noFill/>
          <a:ln>
            <a:noFill/>
          </a:ln>
        </p:spPr>
      </p:pic>
      <p:pic>
        <p:nvPicPr>
          <p:cNvPr id="1720" name="Google Shape;1720;p127"/>
          <p:cNvPicPr preferRelativeResize="0"/>
          <p:nvPr/>
        </p:nvPicPr>
        <p:blipFill rotWithShape="1">
          <a:blip r:embed="rId5">
            <a:alphaModFix/>
          </a:blip>
          <a:srcRect/>
          <a:stretch/>
        </p:blipFill>
        <p:spPr>
          <a:xfrm>
            <a:off x="5947676" y="2838444"/>
            <a:ext cx="2307226" cy="173042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12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and Thank You!</a:t>
            </a:r>
            <a:endParaRPr/>
          </a:p>
        </p:txBody>
      </p:sp>
      <p:sp>
        <p:nvSpPr>
          <p:cNvPr id="1726" name="Google Shape;1726;p128"/>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The SilverSat Team is ready for Flight Build and Test</a:t>
            </a:r>
            <a:endParaRPr>
              <a:solidFill>
                <a:srgbClr val="000000"/>
              </a:solidFill>
            </a:endParaRPr>
          </a:p>
          <a:p>
            <a:pPr marL="457200" lvl="0" indent="-342900" algn="l" rtl="0">
              <a:spcBef>
                <a:spcPts val="1000"/>
              </a:spcBef>
              <a:spcAft>
                <a:spcPts val="0"/>
              </a:spcAft>
              <a:buClr>
                <a:srgbClr val="000000"/>
              </a:buClr>
              <a:buSzPts val="1800"/>
              <a:buChar char="●"/>
            </a:pPr>
            <a:r>
              <a:rPr lang="en">
                <a:solidFill>
                  <a:schemeClr val="dk1"/>
                </a:solidFill>
              </a:rPr>
              <a:t>We </a:t>
            </a:r>
            <a:r>
              <a:rPr lang="en">
                <a:solidFill>
                  <a:srgbClr val="000000"/>
                </a:solidFill>
              </a:rPr>
              <a:t>would like to thank you, the Reviewers, for your time and your feedback</a:t>
            </a:r>
            <a:endParaRPr>
              <a:solidFill>
                <a:srgbClr val="000000"/>
              </a:solidFill>
            </a:endParaRPr>
          </a:p>
          <a:p>
            <a:pPr marL="457200" lvl="0" indent="-342900" algn="l" rtl="0">
              <a:spcBef>
                <a:spcPts val="1000"/>
              </a:spcBef>
              <a:spcAft>
                <a:spcPts val="0"/>
              </a:spcAft>
              <a:buClr>
                <a:srgbClr val="000000"/>
              </a:buClr>
              <a:buSzPts val="1800"/>
              <a:buChar char="●"/>
            </a:pPr>
            <a:r>
              <a:rPr lang="en">
                <a:solidFill>
                  <a:srgbClr val="000000"/>
                </a:solidFill>
              </a:rPr>
              <a:t>We would also like to thank those individuals and organizations that have supported our efforts to date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AGI, Inc</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The Maryland Space Business Roundtable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Rockville MakerSpace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Steve Morris, Catylator, LLC.</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Nanoracks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NASA CSLI Partners</a:t>
            </a:r>
            <a:endParaRPr>
              <a:solidFill>
                <a:srgbClr val="000000"/>
              </a:solidFill>
            </a:endParaRPr>
          </a:p>
          <a:p>
            <a:pPr marL="0" lvl="0" indent="0" algn="l" rtl="0">
              <a:spcBef>
                <a:spcPts val="1600"/>
              </a:spcBef>
              <a:spcAft>
                <a:spcPts val="0"/>
              </a:spcAft>
              <a:buNone/>
            </a:pPr>
            <a:endParaRPr sz="1200" i="1">
              <a:solidFill>
                <a:schemeClr val="dk1"/>
              </a:solidFill>
            </a:endParaRPr>
          </a:p>
          <a:p>
            <a:pPr marL="0" lvl="0" indent="0" algn="l" rtl="0">
              <a:spcBef>
                <a:spcPts val="0"/>
              </a:spcBef>
              <a:spcAft>
                <a:spcPts val="0"/>
              </a:spcAft>
              <a:buClr>
                <a:schemeClr val="dk1"/>
              </a:buClr>
              <a:buSzPts val="1100"/>
              <a:buFont typeface="Arial"/>
              <a:buNone/>
            </a:pPr>
            <a:r>
              <a:rPr lang="en" sz="1200" i="1">
                <a:solidFill>
                  <a:schemeClr val="dk1"/>
                </a:solidFill>
              </a:rPr>
              <a:t>SilverSat Limited logo designed by Brent Almond, Designer Daddy</a:t>
            </a:r>
            <a:endParaRPr>
              <a:solidFill>
                <a:srgbClr val="000000"/>
              </a:solidFill>
            </a:endParaRPr>
          </a:p>
        </p:txBody>
      </p:sp>
      <p:pic>
        <p:nvPicPr>
          <p:cNvPr id="1727" name="Google Shape;1727;p128"/>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728" name="Google Shape;1728;p12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729" name="Google Shape;1729;p128"/>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1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a:t>
            </a:r>
            <a:endParaRPr/>
          </a:p>
        </p:txBody>
      </p:sp>
      <p:pic>
        <p:nvPicPr>
          <p:cNvPr id="1735" name="Google Shape;1735;p129"/>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736" name="Google Shape;1736;p12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737" name="Google Shape;1737;p129"/>
          <p:cNvSpPr txBox="1">
            <a:spLocks noGrp="1"/>
          </p:cNvSpPr>
          <p:nvPr>
            <p:ph type="sldNum" idx="12"/>
          </p:nvPr>
        </p:nvSpPr>
        <p:spPr>
          <a:xfrm>
            <a:off x="8286713" y="471277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0"/>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Board Outbrief</a:t>
            </a:r>
            <a:endParaRPr/>
          </a:p>
        </p:txBody>
      </p:sp>
      <p:sp>
        <p:nvSpPr>
          <p:cNvPr id="1743" name="Google Shape;1743;p130"/>
          <p:cNvSpPr txBox="1">
            <a:spLocks noGrp="1"/>
          </p:cNvSpPr>
          <p:nvPr>
            <p:ph type="body" idx="1"/>
          </p:nvPr>
        </p:nvSpPr>
        <p:spPr>
          <a:xfrm>
            <a:off x="311700" y="9849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did the CDR go? </a:t>
            </a:r>
            <a:endParaRPr>
              <a:solidFill>
                <a:schemeClr val="dk1"/>
              </a:solidFill>
            </a:endParaRPr>
          </a:p>
          <a:p>
            <a:pPr marL="0" lvl="0" indent="0" algn="l" rtl="0">
              <a:spcBef>
                <a:spcPts val="1600"/>
              </a:spcBef>
              <a:spcAft>
                <a:spcPts val="0"/>
              </a:spcAft>
              <a:buClr>
                <a:schemeClr val="dk1"/>
              </a:buClr>
              <a:buSzPts val="1100"/>
              <a:buFont typeface="Arial"/>
              <a:buNone/>
            </a:pPr>
            <a:r>
              <a:rPr lang="en">
                <a:solidFill>
                  <a:schemeClr val="dk1"/>
                </a:solidFill>
              </a:rPr>
              <a:t>Do you have any comments or suggestions for us? </a:t>
            </a:r>
            <a:endParaRPr>
              <a:solidFill>
                <a:schemeClr val="dk1"/>
              </a:solidFill>
            </a:endParaRPr>
          </a:p>
          <a:p>
            <a:pPr marL="0" lvl="0" indent="0" algn="l" rtl="0">
              <a:spcBef>
                <a:spcPts val="1600"/>
              </a:spcBef>
              <a:spcAft>
                <a:spcPts val="0"/>
              </a:spcAft>
              <a:buNone/>
            </a:pPr>
            <a:r>
              <a:rPr lang="en">
                <a:solidFill>
                  <a:schemeClr val="dk1"/>
                </a:solidFill>
              </a:rPr>
              <a:t>Do you have any action items for us?</a:t>
            </a:r>
            <a:endParaRPr>
              <a:solidFill>
                <a:schemeClr val="dk1"/>
              </a:solidFill>
            </a:endParaRPr>
          </a:p>
          <a:p>
            <a:pPr marL="0" lvl="0" indent="0" algn="l" rtl="0">
              <a:spcBef>
                <a:spcPts val="1600"/>
              </a:spcBef>
              <a:spcAft>
                <a:spcPts val="1600"/>
              </a:spcAft>
              <a:buNone/>
            </a:pPr>
            <a:endParaRPr>
              <a:solidFill>
                <a:schemeClr val="dk1"/>
              </a:solidFill>
            </a:endParaRPr>
          </a:p>
        </p:txBody>
      </p:sp>
      <p:pic>
        <p:nvPicPr>
          <p:cNvPr id="1744" name="Google Shape;1744;p130"/>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745" name="Google Shape;1745;p130"/>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746" name="Google Shape;1746;p130"/>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1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Backup Slides</a:t>
            </a:r>
            <a:endParaRPr/>
          </a:p>
        </p:txBody>
      </p:sp>
      <p:pic>
        <p:nvPicPr>
          <p:cNvPr id="1752" name="Google Shape;1752;p131"/>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753" name="Google Shape;1753;p131"/>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754" name="Google Shape;1754;p131"/>
          <p:cNvSpPr txBox="1">
            <a:spLocks noGrp="1"/>
          </p:cNvSpPr>
          <p:nvPr>
            <p:ph type="sldNum" idx="12"/>
          </p:nvPr>
        </p:nvSpPr>
        <p:spPr>
          <a:xfrm>
            <a:off x="8372088" y="471277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graphicFrame>
        <p:nvGraphicFramePr>
          <p:cNvPr id="1759" name="Google Shape;1759;p132"/>
          <p:cNvGraphicFramePr/>
          <p:nvPr/>
        </p:nvGraphicFramePr>
        <p:xfrm>
          <a:off x="191625" y="1520300"/>
          <a:ext cx="8684650" cy="2194440"/>
        </p:xfrm>
        <a:graphic>
          <a:graphicData uri="http://schemas.openxmlformats.org/drawingml/2006/table">
            <a:tbl>
              <a:tblPr>
                <a:noFill/>
                <a:tableStyleId>{47EB25C4-3780-4783-9357-08C3E65BA409}</a:tableStyleId>
              </a:tblPr>
              <a:tblGrid>
                <a:gridCol w="2135775">
                  <a:extLst>
                    <a:ext uri="{9D8B030D-6E8A-4147-A177-3AD203B41FA5}">
                      <a16:colId xmlns:a16="http://schemas.microsoft.com/office/drawing/2014/main" val="20000"/>
                    </a:ext>
                  </a:extLst>
                </a:gridCol>
                <a:gridCol w="1309775">
                  <a:extLst>
                    <a:ext uri="{9D8B030D-6E8A-4147-A177-3AD203B41FA5}">
                      <a16:colId xmlns:a16="http://schemas.microsoft.com/office/drawing/2014/main" val="20001"/>
                    </a:ext>
                  </a:extLst>
                </a:gridCol>
                <a:gridCol w="1309775">
                  <a:extLst>
                    <a:ext uri="{9D8B030D-6E8A-4147-A177-3AD203B41FA5}">
                      <a16:colId xmlns:a16="http://schemas.microsoft.com/office/drawing/2014/main" val="20002"/>
                    </a:ext>
                  </a:extLst>
                </a:gridCol>
                <a:gridCol w="1309775">
                  <a:extLst>
                    <a:ext uri="{9D8B030D-6E8A-4147-A177-3AD203B41FA5}">
                      <a16:colId xmlns:a16="http://schemas.microsoft.com/office/drawing/2014/main" val="20003"/>
                    </a:ext>
                  </a:extLst>
                </a:gridCol>
                <a:gridCol w="1309775">
                  <a:extLst>
                    <a:ext uri="{9D8B030D-6E8A-4147-A177-3AD203B41FA5}">
                      <a16:colId xmlns:a16="http://schemas.microsoft.com/office/drawing/2014/main" val="20004"/>
                    </a:ext>
                  </a:extLst>
                </a:gridCol>
                <a:gridCol w="130977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Type || Rank</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2 </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0"/>
                  </a:ext>
                </a:extLst>
              </a:tr>
              <a:tr h="470975">
                <a:tc>
                  <a:txBody>
                    <a:bodyPr/>
                    <a:lstStyle/>
                    <a:p>
                      <a:pPr marL="0" lvl="0" indent="0" algn="l" rtl="0">
                        <a:spcBef>
                          <a:spcPts val="0"/>
                        </a:spcBef>
                        <a:spcAft>
                          <a:spcPts val="0"/>
                        </a:spcAft>
                        <a:buNone/>
                      </a:pPr>
                      <a:r>
                        <a:rPr lang="en"/>
                        <a:t>Technical</a:t>
                      </a:r>
                      <a:r>
                        <a:rPr lang="en" sz="1300"/>
                        <a:t> </a:t>
                      </a:r>
                      <a:r>
                        <a:rPr lang="en" sz="1000"/>
                        <a:t>- estimated likelihood of not meeting mission requirements (educating)</a:t>
                      </a:r>
                      <a:endParaRPr sz="1000"/>
                    </a:p>
                  </a:txBody>
                  <a:tcPr marL="91425" marR="91425" marT="91425" marB="91425"/>
                </a:tc>
                <a:tc>
                  <a:txBody>
                    <a:bodyPr/>
                    <a:lstStyle/>
                    <a:p>
                      <a:pPr marL="0" lvl="0" indent="0" algn="l" rtl="0">
                        <a:spcBef>
                          <a:spcPts val="0"/>
                        </a:spcBef>
                        <a:spcAft>
                          <a:spcPts val="0"/>
                        </a:spcAft>
                        <a:buNone/>
                      </a:pPr>
                      <a:r>
                        <a:rPr lang="en"/>
                        <a:t>0-15%</a:t>
                      </a:r>
                      <a:endParaRPr/>
                    </a:p>
                  </a:txBody>
                  <a:tcPr marL="91425" marR="91425" marT="91425" marB="91425"/>
                </a:tc>
                <a:tc>
                  <a:txBody>
                    <a:bodyPr/>
                    <a:lstStyle/>
                    <a:p>
                      <a:pPr marL="0" lvl="0" indent="0" algn="l" rtl="0">
                        <a:spcBef>
                          <a:spcPts val="0"/>
                        </a:spcBef>
                        <a:spcAft>
                          <a:spcPts val="0"/>
                        </a:spcAft>
                        <a:buNone/>
                      </a:pPr>
                      <a:r>
                        <a:rPr lang="en"/>
                        <a:t>16-25%</a:t>
                      </a:r>
                      <a:endParaRPr/>
                    </a:p>
                  </a:txBody>
                  <a:tcPr marL="91425" marR="91425" marT="91425" marB="91425"/>
                </a:tc>
                <a:tc>
                  <a:txBody>
                    <a:bodyPr/>
                    <a:lstStyle/>
                    <a:p>
                      <a:pPr marL="0" lvl="0" indent="0" algn="l" rtl="0">
                        <a:spcBef>
                          <a:spcPts val="0"/>
                        </a:spcBef>
                        <a:spcAft>
                          <a:spcPts val="0"/>
                        </a:spcAft>
                        <a:buNone/>
                      </a:pPr>
                      <a:r>
                        <a:rPr lang="en"/>
                        <a:t>26-50%</a:t>
                      </a:r>
                      <a:endParaRPr/>
                    </a:p>
                  </a:txBody>
                  <a:tcPr marL="91425" marR="91425" marT="91425" marB="91425"/>
                </a:tc>
                <a:tc>
                  <a:txBody>
                    <a:bodyPr/>
                    <a:lstStyle/>
                    <a:p>
                      <a:pPr marL="0" lvl="0" indent="0" algn="l" rtl="0">
                        <a:spcBef>
                          <a:spcPts val="0"/>
                        </a:spcBef>
                        <a:spcAft>
                          <a:spcPts val="0"/>
                        </a:spcAft>
                        <a:buNone/>
                      </a:pPr>
                      <a:r>
                        <a:rPr lang="en"/>
                        <a:t>51-75%</a:t>
                      </a:r>
                      <a:endParaRPr/>
                    </a:p>
                  </a:txBody>
                  <a:tcPr marL="91425" marR="91425" marT="91425" marB="91425"/>
                </a:tc>
                <a:tc>
                  <a:txBody>
                    <a:bodyPr/>
                    <a:lstStyle/>
                    <a:p>
                      <a:pPr marL="0" lvl="0" indent="0" algn="l" rtl="0">
                        <a:spcBef>
                          <a:spcPts val="0"/>
                        </a:spcBef>
                        <a:spcAft>
                          <a:spcPts val="0"/>
                        </a:spcAft>
                        <a:buNone/>
                      </a:pPr>
                      <a:r>
                        <a:rPr lang="en"/>
                        <a:t>&gt;75%</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Cost </a:t>
                      </a:r>
                      <a:r>
                        <a:rPr lang="en" sz="900"/>
                        <a:t>- </a:t>
                      </a:r>
                      <a:r>
                        <a:rPr lang="en" sz="1000"/>
                        <a:t>estimated likelihood of exceeding available funds</a:t>
                      </a:r>
                      <a:endParaRPr sz="1000"/>
                    </a:p>
                  </a:txBody>
                  <a:tcPr marL="91425" marR="91425" marT="91425" marB="91425"/>
                </a:tc>
                <a:tc>
                  <a:txBody>
                    <a:bodyPr/>
                    <a:lstStyle/>
                    <a:p>
                      <a:pPr marL="0" lvl="0" indent="0" algn="l" rtl="0">
                        <a:spcBef>
                          <a:spcPts val="0"/>
                        </a:spcBef>
                        <a:spcAft>
                          <a:spcPts val="0"/>
                        </a:spcAft>
                        <a:buNone/>
                      </a:pPr>
                      <a:r>
                        <a:rPr lang="en"/>
                        <a:t>0-5%</a:t>
                      </a:r>
                      <a:endParaRPr/>
                    </a:p>
                  </a:txBody>
                  <a:tcPr marL="91425" marR="91425" marT="91425" marB="91425"/>
                </a:tc>
                <a:tc>
                  <a:txBody>
                    <a:bodyPr/>
                    <a:lstStyle/>
                    <a:p>
                      <a:pPr marL="0" lvl="0" indent="0" algn="l" rtl="0">
                        <a:spcBef>
                          <a:spcPts val="0"/>
                        </a:spcBef>
                        <a:spcAft>
                          <a:spcPts val="0"/>
                        </a:spcAft>
                        <a:buNone/>
                      </a:pPr>
                      <a:r>
                        <a:rPr lang="en"/>
                        <a:t>6-10%</a:t>
                      </a:r>
                      <a:endParaRPr/>
                    </a:p>
                  </a:txBody>
                  <a:tcPr marL="91425" marR="91425" marT="91425" marB="91425"/>
                </a:tc>
                <a:tc>
                  <a:txBody>
                    <a:bodyPr/>
                    <a:lstStyle/>
                    <a:p>
                      <a:pPr marL="0" lvl="0" indent="0" algn="l" rtl="0">
                        <a:spcBef>
                          <a:spcPts val="0"/>
                        </a:spcBef>
                        <a:spcAft>
                          <a:spcPts val="0"/>
                        </a:spcAft>
                        <a:buNone/>
                      </a:pPr>
                      <a:r>
                        <a:rPr lang="en"/>
                        <a:t>11-25%</a:t>
                      </a:r>
                      <a:endParaRPr/>
                    </a:p>
                  </a:txBody>
                  <a:tcPr marL="91425" marR="91425" marT="91425" marB="91425"/>
                </a:tc>
                <a:tc>
                  <a:txBody>
                    <a:bodyPr/>
                    <a:lstStyle/>
                    <a:p>
                      <a:pPr marL="0" lvl="0" indent="0" algn="l" rtl="0">
                        <a:spcBef>
                          <a:spcPts val="0"/>
                        </a:spcBef>
                        <a:spcAft>
                          <a:spcPts val="0"/>
                        </a:spcAft>
                        <a:buNone/>
                      </a:pPr>
                      <a:r>
                        <a:rPr lang="en"/>
                        <a:t>26-50%</a:t>
                      </a:r>
                      <a:endParaRPr/>
                    </a:p>
                  </a:txBody>
                  <a:tcPr marL="91425" marR="91425" marT="91425" marB="91425"/>
                </a:tc>
                <a:tc>
                  <a:txBody>
                    <a:bodyPr/>
                    <a:lstStyle/>
                    <a:p>
                      <a:pPr marL="0" lvl="0" indent="0" algn="l" rtl="0">
                        <a:spcBef>
                          <a:spcPts val="0"/>
                        </a:spcBef>
                        <a:spcAft>
                          <a:spcPts val="0"/>
                        </a:spcAft>
                        <a:buNone/>
                      </a:pPr>
                      <a:r>
                        <a:rPr lang="en"/>
                        <a:t>&gt;50%</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Schedule </a:t>
                      </a:r>
                      <a:r>
                        <a:rPr lang="en" sz="1300"/>
                        <a:t>- </a:t>
                      </a:r>
                      <a:r>
                        <a:rPr lang="en" sz="1000"/>
                        <a:t>estimated likelihood of missing delivery date </a:t>
                      </a:r>
                      <a:endParaRPr sz="1000"/>
                    </a:p>
                  </a:txBody>
                  <a:tcPr marL="91425" marR="91425" marT="91425" marB="91425"/>
                </a:tc>
                <a:tc>
                  <a:txBody>
                    <a:bodyPr/>
                    <a:lstStyle/>
                    <a:p>
                      <a:pPr marL="0" lvl="0" indent="0" algn="l" rtl="0">
                        <a:spcBef>
                          <a:spcPts val="0"/>
                        </a:spcBef>
                        <a:spcAft>
                          <a:spcPts val="0"/>
                        </a:spcAft>
                        <a:buNone/>
                      </a:pPr>
                      <a:r>
                        <a:rPr lang="en"/>
                        <a:t>0-15%</a:t>
                      </a:r>
                      <a:endParaRPr/>
                    </a:p>
                  </a:txBody>
                  <a:tcPr marL="91425" marR="91425" marT="91425" marB="91425"/>
                </a:tc>
                <a:tc>
                  <a:txBody>
                    <a:bodyPr/>
                    <a:lstStyle/>
                    <a:p>
                      <a:pPr marL="0" lvl="0" indent="0" algn="l" rtl="0">
                        <a:spcBef>
                          <a:spcPts val="0"/>
                        </a:spcBef>
                        <a:spcAft>
                          <a:spcPts val="0"/>
                        </a:spcAft>
                        <a:buNone/>
                      </a:pPr>
                      <a:r>
                        <a:rPr lang="en"/>
                        <a:t>16-25%</a:t>
                      </a:r>
                      <a:endParaRPr/>
                    </a:p>
                  </a:txBody>
                  <a:tcPr marL="91425" marR="91425" marT="91425" marB="91425"/>
                </a:tc>
                <a:tc>
                  <a:txBody>
                    <a:bodyPr/>
                    <a:lstStyle/>
                    <a:p>
                      <a:pPr marL="0" lvl="0" indent="0" algn="l" rtl="0">
                        <a:spcBef>
                          <a:spcPts val="0"/>
                        </a:spcBef>
                        <a:spcAft>
                          <a:spcPts val="0"/>
                        </a:spcAft>
                        <a:buNone/>
                      </a:pPr>
                      <a:r>
                        <a:rPr lang="en"/>
                        <a:t>26-50%</a:t>
                      </a:r>
                      <a:endParaRPr/>
                    </a:p>
                  </a:txBody>
                  <a:tcPr marL="91425" marR="91425" marT="91425" marB="91425"/>
                </a:tc>
                <a:tc>
                  <a:txBody>
                    <a:bodyPr/>
                    <a:lstStyle/>
                    <a:p>
                      <a:pPr marL="0" lvl="0" indent="0" algn="l" rtl="0">
                        <a:spcBef>
                          <a:spcPts val="0"/>
                        </a:spcBef>
                        <a:spcAft>
                          <a:spcPts val="0"/>
                        </a:spcAft>
                        <a:buNone/>
                      </a:pPr>
                      <a:r>
                        <a:rPr lang="en"/>
                        <a:t>51-75%</a:t>
                      </a:r>
                      <a:endParaRPr/>
                    </a:p>
                  </a:txBody>
                  <a:tcPr marL="91425" marR="91425" marT="91425" marB="91425"/>
                </a:tc>
                <a:tc>
                  <a:txBody>
                    <a:bodyPr/>
                    <a:lstStyle/>
                    <a:p>
                      <a:pPr marL="0" lvl="0" indent="0" algn="l" rtl="0">
                        <a:spcBef>
                          <a:spcPts val="0"/>
                        </a:spcBef>
                        <a:spcAft>
                          <a:spcPts val="0"/>
                        </a:spcAft>
                        <a:buNone/>
                      </a:pPr>
                      <a:r>
                        <a:rPr lang="en"/>
                        <a:t>&gt;75%</a:t>
                      </a:r>
                      <a:endParaRPr/>
                    </a:p>
                  </a:txBody>
                  <a:tcPr marL="91425" marR="91425" marT="91425" marB="91425"/>
                </a:tc>
                <a:extLst>
                  <a:ext uri="{0D108BD9-81ED-4DB2-BD59-A6C34878D82A}">
                    <a16:rowId xmlns:a16="http://schemas.microsoft.com/office/drawing/2014/main" val="10003"/>
                  </a:ext>
                </a:extLst>
              </a:tr>
            </a:tbl>
          </a:graphicData>
        </a:graphic>
      </p:graphicFrame>
      <p:sp>
        <p:nvSpPr>
          <p:cNvPr id="1760" name="Google Shape;1760;p13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SilverSat Risk Matrix - Likelihood Criteria</a:t>
            </a:r>
            <a:endParaRPr/>
          </a:p>
        </p:txBody>
      </p:sp>
      <p:pic>
        <p:nvPicPr>
          <p:cNvPr id="1761" name="Google Shape;1761;p132"/>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762" name="Google Shape;1762;p132"/>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763" name="Google Shape;1763;p132"/>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graphicFrame>
        <p:nvGraphicFramePr>
          <p:cNvPr id="1768" name="Google Shape;1768;p133"/>
          <p:cNvGraphicFramePr/>
          <p:nvPr/>
        </p:nvGraphicFramePr>
        <p:xfrm>
          <a:off x="74525" y="901075"/>
          <a:ext cx="8791200" cy="3687960"/>
        </p:xfrm>
        <a:graphic>
          <a:graphicData uri="http://schemas.openxmlformats.org/drawingml/2006/table">
            <a:tbl>
              <a:tblPr>
                <a:noFill/>
                <a:tableStyleId>{47EB25C4-3780-4783-9357-08C3E65BA409}</a:tableStyleId>
              </a:tblPr>
              <a:tblGrid>
                <a:gridCol w="1465200">
                  <a:extLst>
                    <a:ext uri="{9D8B030D-6E8A-4147-A177-3AD203B41FA5}">
                      <a16:colId xmlns:a16="http://schemas.microsoft.com/office/drawing/2014/main" val="20000"/>
                    </a:ext>
                  </a:extLst>
                </a:gridCol>
                <a:gridCol w="1465200">
                  <a:extLst>
                    <a:ext uri="{9D8B030D-6E8A-4147-A177-3AD203B41FA5}">
                      <a16:colId xmlns:a16="http://schemas.microsoft.com/office/drawing/2014/main" val="20001"/>
                    </a:ext>
                  </a:extLst>
                </a:gridCol>
                <a:gridCol w="1465200">
                  <a:extLst>
                    <a:ext uri="{9D8B030D-6E8A-4147-A177-3AD203B41FA5}">
                      <a16:colId xmlns:a16="http://schemas.microsoft.com/office/drawing/2014/main" val="20002"/>
                    </a:ext>
                  </a:extLst>
                </a:gridCol>
                <a:gridCol w="1465200">
                  <a:extLst>
                    <a:ext uri="{9D8B030D-6E8A-4147-A177-3AD203B41FA5}">
                      <a16:colId xmlns:a16="http://schemas.microsoft.com/office/drawing/2014/main" val="20003"/>
                    </a:ext>
                  </a:extLst>
                </a:gridCol>
                <a:gridCol w="1465200">
                  <a:extLst>
                    <a:ext uri="{9D8B030D-6E8A-4147-A177-3AD203B41FA5}">
                      <a16:colId xmlns:a16="http://schemas.microsoft.com/office/drawing/2014/main" val="20004"/>
                    </a:ext>
                  </a:extLst>
                </a:gridCol>
                <a:gridCol w="1465200">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Type || Rank</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2 </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Technical</a:t>
                      </a:r>
                      <a:endParaRPr/>
                    </a:p>
                  </a:txBody>
                  <a:tcPr marL="91425" marR="91425" marT="91425" marB="91425"/>
                </a:tc>
                <a:tc>
                  <a:txBody>
                    <a:bodyPr/>
                    <a:lstStyle/>
                    <a:p>
                      <a:pPr marL="0" lvl="0" indent="0" algn="l" rtl="0">
                        <a:spcBef>
                          <a:spcPts val="0"/>
                        </a:spcBef>
                        <a:spcAft>
                          <a:spcPts val="0"/>
                        </a:spcAft>
                        <a:buNone/>
                      </a:pPr>
                      <a:r>
                        <a:rPr lang="en" sz="1000"/>
                        <a:t>No impact to full mission success criteria</a:t>
                      </a:r>
                      <a:endParaRPr sz="1000"/>
                    </a:p>
                  </a:txBody>
                  <a:tcPr marL="91425" marR="91425" marT="91425" marB="91425"/>
                </a:tc>
                <a:tc>
                  <a:txBody>
                    <a:bodyPr/>
                    <a:lstStyle/>
                    <a:p>
                      <a:pPr marL="0" lvl="0" indent="0" algn="l" rtl="0">
                        <a:spcBef>
                          <a:spcPts val="0"/>
                        </a:spcBef>
                        <a:spcAft>
                          <a:spcPts val="0"/>
                        </a:spcAft>
                        <a:buNone/>
                      </a:pPr>
                      <a:r>
                        <a:rPr lang="en" sz="1000"/>
                        <a:t>Minor impact to full mission success criteria</a:t>
                      </a:r>
                      <a:endParaRPr sz="1000"/>
                    </a:p>
                  </a:txBody>
                  <a:tcPr marL="91425" marR="91425" marT="91425" marB="91425"/>
                </a:tc>
                <a:tc>
                  <a:txBody>
                    <a:bodyPr/>
                    <a:lstStyle/>
                    <a:p>
                      <a:pPr marL="0" lvl="0" indent="0" algn="l" rtl="0">
                        <a:spcBef>
                          <a:spcPts val="0"/>
                        </a:spcBef>
                        <a:spcAft>
                          <a:spcPts val="0"/>
                        </a:spcAft>
                        <a:buNone/>
                      </a:pPr>
                      <a:r>
                        <a:rPr lang="en" sz="1000"/>
                        <a:t>Moderate impact to full mission success criteria. Minimum mission success criteria are achievable with margin</a:t>
                      </a:r>
                      <a:endParaRPr sz="1000"/>
                    </a:p>
                  </a:txBody>
                  <a:tcPr marL="91425" marR="91425" marT="91425" marB="91425"/>
                </a:tc>
                <a:tc>
                  <a:txBody>
                    <a:bodyPr/>
                    <a:lstStyle/>
                    <a:p>
                      <a:pPr marL="0" lvl="0" indent="0" algn="l" rtl="0">
                        <a:spcBef>
                          <a:spcPts val="0"/>
                        </a:spcBef>
                        <a:spcAft>
                          <a:spcPts val="0"/>
                        </a:spcAft>
                        <a:buNone/>
                      </a:pPr>
                      <a:r>
                        <a:rPr lang="en" sz="1000"/>
                        <a:t>Major impact to full mission success criteria. Minimum mission success criteria are achievable</a:t>
                      </a:r>
                      <a:endParaRPr sz="1000"/>
                    </a:p>
                  </a:txBody>
                  <a:tcPr marL="91425" marR="91425" marT="91425" marB="91425"/>
                </a:tc>
                <a:tc>
                  <a:txBody>
                    <a:bodyPr/>
                    <a:lstStyle/>
                    <a:p>
                      <a:pPr marL="0" lvl="0" indent="0" algn="l" rtl="0">
                        <a:spcBef>
                          <a:spcPts val="0"/>
                        </a:spcBef>
                        <a:spcAft>
                          <a:spcPts val="0"/>
                        </a:spcAft>
                        <a:buNone/>
                      </a:pPr>
                      <a:r>
                        <a:rPr lang="en" sz="1000"/>
                        <a:t>Minimum mission success criteria are not achievable</a:t>
                      </a:r>
                      <a:endParaRPr sz="1000"/>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Cost</a:t>
                      </a:r>
                      <a:endParaRPr/>
                    </a:p>
                  </a:txBody>
                  <a:tcPr marL="91425" marR="91425" marT="91425" marB="91425"/>
                </a:tc>
                <a:tc>
                  <a:txBody>
                    <a:bodyPr/>
                    <a:lstStyle/>
                    <a:p>
                      <a:pPr marL="0" lvl="0" indent="0" algn="l" rtl="0">
                        <a:spcBef>
                          <a:spcPts val="0"/>
                        </a:spcBef>
                        <a:spcAft>
                          <a:spcPts val="0"/>
                        </a:spcAft>
                        <a:buNone/>
                      </a:pPr>
                      <a:r>
                        <a:rPr lang="en" sz="1000"/>
                        <a:t>&lt;2% increase over allocated and negligible impact on reserve</a:t>
                      </a:r>
                      <a:endParaRPr sz="1000"/>
                    </a:p>
                  </a:txBody>
                  <a:tcPr marL="91425" marR="91425" marT="91425" marB="91425"/>
                </a:tc>
                <a:tc>
                  <a:txBody>
                    <a:bodyPr/>
                    <a:lstStyle/>
                    <a:p>
                      <a:pPr marL="0" lvl="0" indent="0" algn="l" rtl="0">
                        <a:spcBef>
                          <a:spcPts val="0"/>
                        </a:spcBef>
                        <a:spcAft>
                          <a:spcPts val="0"/>
                        </a:spcAft>
                        <a:buNone/>
                      </a:pPr>
                      <a:r>
                        <a:rPr lang="en" sz="1000"/>
                        <a:t>Between 2% and 5% increase over allocated and can handle with reserve</a:t>
                      </a:r>
                      <a:endParaRPr sz="1000"/>
                    </a:p>
                  </a:txBody>
                  <a:tcPr marL="91425" marR="91425" marT="91425" marB="91425"/>
                </a:tc>
                <a:tc>
                  <a:txBody>
                    <a:bodyPr/>
                    <a:lstStyle/>
                    <a:p>
                      <a:pPr marL="0" lvl="0" indent="0" algn="l" rtl="0">
                        <a:spcBef>
                          <a:spcPts val="0"/>
                        </a:spcBef>
                        <a:spcAft>
                          <a:spcPts val="0"/>
                        </a:spcAft>
                        <a:buNone/>
                      </a:pPr>
                      <a:r>
                        <a:rPr lang="en" sz="1000"/>
                        <a:t>Between 5% and 7% increase over allocated and cannot handle with reserve</a:t>
                      </a:r>
                      <a:endParaRPr sz="1000"/>
                    </a:p>
                  </a:txBody>
                  <a:tcPr marL="91425" marR="91425" marT="91425" marB="91425"/>
                </a:tc>
                <a:tc>
                  <a:txBody>
                    <a:bodyPr/>
                    <a:lstStyle/>
                    <a:p>
                      <a:pPr marL="0" lvl="0" indent="0" algn="l" rtl="0">
                        <a:spcBef>
                          <a:spcPts val="0"/>
                        </a:spcBef>
                        <a:spcAft>
                          <a:spcPts val="0"/>
                        </a:spcAft>
                        <a:buNone/>
                      </a:pPr>
                      <a:r>
                        <a:rPr lang="en" sz="1000"/>
                        <a:t>Between 7% and 10% increase over allocated and/or exceeds proper reserves</a:t>
                      </a:r>
                      <a:endParaRPr sz="1000"/>
                    </a:p>
                  </a:txBody>
                  <a:tcPr marL="91425" marR="91425" marT="91425" marB="91425"/>
                </a:tc>
                <a:tc>
                  <a:txBody>
                    <a:bodyPr/>
                    <a:lstStyle/>
                    <a:p>
                      <a:pPr marL="0" lvl="0" indent="0" algn="l" rtl="0">
                        <a:spcBef>
                          <a:spcPts val="0"/>
                        </a:spcBef>
                        <a:spcAft>
                          <a:spcPts val="0"/>
                        </a:spcAft>
                        <a:buNone/>
                      </a:pPr>
                      <a:r>
                        <a:rPr lang="en" sz="1000"/>
                        <a:t>&gt;10% increase over allocated and/or cannot handle with reserve</a:t>
                      </a:r>
                      <a:endParaRPr sz="1000"/>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Schedule</a:t>
                      </a:r>
                      <a:endParaRPr/>
                    </a:p>
                  </a:txBody>
                  <a:tcPr marL="91425" marR="91425" marT="91425" marB="91425"/>
                </a:tc>
                <a:tc>
                  <a:txBody>
                    <a:bodyPr/>
                    <a:lstStyle/>
                    <a:p>
                      <a:pPr marL="0" lvl="0" indent="0" algn="l" rtl="0">
                        <a:spcBef>
                          <a:spcPts val="0"/>
                        </a:spcBef>
                        <a:spcAft>
                          <a:spcPts val="0"/>
                        </a:spcAft>
                        <a:buNone/>
                      </a:pPr>
                      <a:r>
                        <a:rPr lang="en" sz="1000"/>
                        <a:t>No or negligible slip in schedule</a:t>
                      </a:r>
                      <a:endParaRPr sz="1000"/>
                    </a:p>
                  </a:txBody>
                  <a:tcPr marL="91425" marR="91425" marT="91425" marB="91425"/>
                </a:tc>
                <a:tc>
                  <a:txBody>
                    <a:bodyPr/>
                    <a:lstStyle/>
                    <a:p>
                      <a:pPr marL="0" lvl="0" indent="0" algn="l" rtl="0">
                        <a:spcBef>
                          <a:spcPts val="0"/>
                        </a:spcBef>
                        <a:spcAft>
                          <a:spcPts val="0"/>
                        </a:spcAft>
                        <a:buNone/>
                      </a:pPr>
                      <a:r>
                        <a:rPr lang="en" sz="1000"/>
                        <a:t>Slip in schedule that does not impact critical path/delivery</a:t>
                      </a:r>
                      <a:endParaRPr sz="1000"/>
                    </a:p>
                  </a:txBody>
                  <a:tcPr marL="91425" marR="91425" marT="91425" marB="91425"/>
                </a:tc>
                <a:tc>
                  <a:txBody>
                    <a:bodyPr/>
                    <a:lstStyle/>
                    <a:p>
                      <a:pPr marL="0" lvl="0" indent="0" algn="l" rtl="0">
                        <a:spcBef>
                          <a:spcPts val="0"/>
                        </a:spcBef>
                        <a:spcAft>
                          <a:spcPts val="0"/>
                        </a:spcAft>
                        <a:buNone/>
                      </a:pPr>
                      <a:r>
                        <a:rPr lang="en" sz="1000"/>
                        <a:t>Slip in schedule that does impact critical path/delivery, but can be mitigated with schedule reserve</a:t>
                      </a:r>
                      <a:endParaRPr sz="1000"/>
                    </a:p>
                  </a:txBody>
                  <a:tcPr marL="91425" marR="91425" marT="91425" marB="91425"/>
                </a:tc>
                <a:tc>
                  <a:txBody>
                    <a:bodyPr/>
                    <a:lstStyle/>
                    <a:p>
                      <a:pPr marL="0" lvl="0" indent="0" algn="l" rtl="0">
                        <a:spcBef>
                          <a:spcPts val="0"/>
                        </a:spcBef>
                        <a:spcAft>
                          <a:spcPts val="0"/>
                        </a:spcAft>
                        <a:buNone/>
                      </a:pPr>
                      <a:r>
                        <a:rPr lang="en" sz="1000"/>
                        <a:t>Slip in schedule that does impact critical path/delivery and cannot be mitigated with schedule reserve; slip to delivery = 1-3 months</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Slip in schedule that does impact critical path/delivery and cannot be mitigated with schedule reserve; slip to delivery = &gt;3 months</a:t>
                      </a:r>
                      <a:endParaRPr sz="1000">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
        <p:nvSpPr>
          <p:cNvPr id="1769" name="Google Shape;1769;p133"/>
          <p:cNvSpPr txBox="1"/>
          <p:nvPr/>
        </p:nvSpPr>
        <p:spPr>
          <a:xfrm>
            <a:off x="127800" y="4678925"/>
            <a:ext cx="299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 Criteria are based on GSFC-STD-0002</a:t>
            </a:r>
            <a:endParaRPr sz="1000"/>
          </a:p>
        </p:txBody>
      </p:sp>
      <p:sp>
        <p:nvSpPr>
          <p:cNvPr id="1770" name="Google Shape;1770;p13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SilverSat Risk Matrix - Consequence Criteria*</a:t>
            </a:r>
            <a:endParaRPr/>
          </a:p>
        </p:txBody>
      </p:sp>
      <p:pic>
        <p:nvPicPr>
          <p:cNvPr id="1771" name="Google Shape;1771;p133"/>
          <p:cNvPicPr preferRelativeResize="0"/>
          <p:nvPr/>
        </p:nvPicPr>
        <p:blipFill>
          <a:blip r:embed="rId3">
            <a:alphaModFix/>
          </a:blip>
          <a:stretch>
            <a:fillRect/>
          </a:stretch>
        </p:blipFill>
        <p:spPr>
          <a:xfrm>
            <a:off x="7567324" y="27098"/>
            <a:ext cx="1576674" cy="818347"/>
          </a:xfrm>
          <a:prstGeom prst="rect">
            <a:avLst/>
          </a:prstGeom>
          <a:noFill/>
          <a:ln>
            <a:noFill/>
          </a:ln>
        </p:spPr>
      </p:pic>
      <p:sp>
        <p:nvSpPr>
          <p:cNvPr id="1772" name="Google Shape;1772;p133"/>
          <p:cNvSpPr txBox="1"/>
          <p:nvPr/>
        </p:nvSpPr>
        <p:spPr>
          <a:xfrm>
            <a:off x="8219375" y="625850"/>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773" name="Google Shape;1773;p133"/>
          <p:cNvSpPr txBox="1">
            <a:spLocks noGrp="1"/>
          </p:cNvSpPr>
          <p:nvPr>
            <p:ph type="sldNum" idx="12"/>
          </p:nvPr>
        </p:nvSpPr>
        <p:spPr>
          <a:xfrm>
            <a:off x="8374926" y="619663"/>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pic>
        <p:nvPicPr>
          <p:cNvPr id="1778" name="Google Shape;1778;p134"/>
          <p:cNvPicPr preferRelativeResize="0"/>
          <p:nvPr/>
        </p:nvPicPr>
        <p:blipFill rotWithShape="1">
          <a:blip r:embed="rId3">
            <a:alphaModFix/>
          </a:blip>
          <a:srcRect t="31363" b="11818"/>
          <a:stretch/>
        </p:blipFill>
        <p:spPr>
          <a:xfrm>
            <a:off x="3466000" y="2838825"/>
            <a:ext cx="3015598" cy="2284498"/>
          </a:xfrm>
          <a:prstGeom prst="rect">
            <a:avLst/>
          </a:prstGeom>
          <a:noFill/>
          <a:ln>
            <a:noFill/>
          </a:ln>
        </p:spPr>
      </p:pic>
      <p:sp>
        <p:nvSpPr>
          <p:cNvPr id="1779" name="Google Shape;1779;p134"/>
          <p:cNvSpPr/>
          <p:nvPr/>
        </p:nvSpPr>
        <p:spPr>
          <a:xfrm>
            <a:off x="2291825" y="1319375"/>
            <a:ext cx="942600" cy="22845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34"/>
          <p:cNvSpPr/>
          <p:nvPr/>
        </p:nvSpPr>
        <p:spPr>
          <a:xfrm>
            <a:off x="2392525" y="1423475"/>
            <a:ext cx="721200" cy="38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AX5043 “Shield”</a:t>
            </a:r>
            <a:endParaRPr sz="1000"/>
          </a:p>
        </p:txBody>
      </p:sp>
      <p:sp>
        <p:nvSpPr>
          <p:cNvPr id="1781" name="Google Shape;1781;p134"/>
          <p:cNvSpPr txBox="1"/>
          <p:nvPr/>
        </p:nvSpPr>
        <p:spPr>
          <a:xfrm>
            <a:off x="4873525" y="154175"/>
            <a:ext cx="400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p>
        </p:txBody>
      </p:sp>
      <p:cxnSp>
        <p:nvCxnSpPr>
          <p:cNvPr id="1782" name="Google Shape;1782;p134"/>
          <p:cNvCxnSpPr>
            <a:stCxn id="1783" idx="1"/>
            <a:endCxn id="1784" idx="3"/>
          </p:cNvCxnSpPr>
          <p:nvPr/>
        </p:nvCxnSpPr>
        <p:spPr>
          <a:xfrm rot="10800000">
            <a:off x="3113725" y="2388350"/>
            <a:ext cx="817200" cy="0"/>
          </a:xfrm>
          <a:prstGeom prst="straightConnector1">
            <a:avLst/>
          </a:prstGeom>
          <a:noFill/>
          <a:ln w="9525" cap="flat" cmpd="sng">
            <a:solidFill>
              <a:schemeClr val="dk2"/>
            </a:solidFill>
            <a:prstDash val="solid"/>
            <a:round/>
            <a:headEnd type="stealth" w="med" len="med"/>
            <a:tailEnd type="stealth" w="med" len="med"/>
          </a:ln>
        </p:spPr>
      </p:cxnSp>
      <p:cxnSp>
        <p:nvCxnSpPr>
          <p:cNvPr id="1785" name="Google Shape;1785;p134"/>
          <p:cNvCxnSpPr>
            <a:stCxn id="1784" idx="0"/>
            <a:endCxn id="1780" idx="2"/>
          </p:cNvCxnSpPr>
          <p:nvPr/>
        </p:nvCxnSpPr>
        <p:spPr>
          <a:xfrm rot="10800000">
            <a:off x="2753125" y="1807575"/>
            <a:ext cx="0" cy="380700"/>
          </a:xfrm>
          <a:prstGeom prst="straightConnector1">
            <a:avLst/>
          </a:prstGeom>
          <a:noFill/>
          <a:ln w="9525" cap="flat" cmpd="sng">
            <a:solidFill>
              <a:schemeClr val="dk2"/>
            </a:solidFill>
            <a:prstDash val="solid"/>
            <a:round/>
            <a:headEnd type="stealth" w="med" len="med"/>
            <a:tailEnd type="stealth" w="med" len="med"/>
          </a:ln>
        </p:spPr>
      </p:cxnSp>
      <p:cxnSp>
        <p:nvCxnSpPr>
          <p:cNvPr id="1786" name="Google Shape;1786;p134"/>
          <p:cNvCxnSpPr>
            <a:stCxn id="1780" idx="3"/>
            <a:endCxn id="1787" idx="1"/>
          </p:cNvCxnSpPr>
          <p:nvPr/>
        </p:nvCxnSpPr>
        <p:spPr>
          <a:xfrm rot="10800000" flipH="1">
            <a:off x="3113725" y="1607675"/>
            <a:ext cx="789600" cy="7800"/>
          </a:xfrm>
          <a:prstGeom prst="straightConnector1">
            <a:avLst/>
          </a:prstGeom>
          <a:noFill/>
          <a:ln w="9525" cap="flat" cmpd="sng">
            <a:solidFill>
              <a:schemeClr val="dk2"/>
            </a:solidFill>
            <a:prstDash val="solid"/>
            <a:round/>
            <a:headEnd type="stealth" w="med" len="med"/>
            <a:tailEnd type="stealth" w="med" len="med"/>
          </a:ln>
        </p:spPr>
      </p:cxnSp>
      <p:sp>
        <p:nvSpPr>
          <p:cNvPr id="1788" name="Google Shape;1788;p134"/>
          <p:cNvSpPr/>
          <p:nvPr/>
        </p:nvSpPr>
        <p:spPr>
          <a:xfrm>
            <a:off x="5409625" y="1407663"/>
            <a:ext cx="856200" cy="400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Flatsat</a:t>
            </a:r>
            <a:endParaRPr sz="1100"/>
          </a:p>
        </p:txBody>
      </p:sp>
      <p:cxnSp>
        <p:nvCxnSpPr>
          <p:cNvPr id="1789" name="Google Shape;1789;p134"/>
          <p:cNvCxnSpPr>
            <a:stCxn id="1784" idx="2"/>
            <a:endCxn id="1790" idx="0"/>
          </p:cNvCxnSpPr>
          <p:nvPr/>
        </p:nvCxnSpPr>
        <p:spPr>
          <a:xfrm>
            <a:off x="2753125" y="2588475"/>
            <a:ext cx="0" cy="348300"/>
          </a:xfrm>
          <a:prstGeom prst="straightConnector1">
            <a:avLst/>
          </a:prstGeom>
          <a:noFill/>
          <a:ln w="9525" cap="flat" cmpd="sng">
            <a:solidFill>
              <a:schemeClr val="dk2"/>
            </a:solidFill>
            <a:prstDash val="solid"/>
            <a:round/>
            <a:headEnd type="stealth" w="med" len="med"/>
            <a:tailEnd type="stealth" w="med" len="med"/>
          </a:ln>
        </p:spPr>
      </p:cxnSp>
      <p:sp>
        <p:nvSpPr>
          <p:cNvPr id="1791" name="Google Shape;1791;p134"/>
          <p:cNvSpPr/>
          <p:nvPr/>
        </p:nvSpPr>
        <p:spPr>
          <a:xfrm>
            <a:off x="150625" y="2757425"/>
            <a:ext cx="1160100" cy="67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Wireless Access Point (or phone)</a:t>
            </a:r>
            <a:endParaRPr sz="1000"/>
          </a:p>
        </p:txBody>
      </p:sp>
      <p:sp>
        <p:nvSpPr>
          <p:cNvPr id="1787" name="Google Shape;1787;p134"/>
          <p:cNvSpPr/>
          <p:nvPr/>
        </p:nvSpPr>
        <p:spPr>
          <a:xfrm>
            <a:off x="3903213" y="1415763"/>
            <a:ext cx="651000" cy="38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-96dB</a:t>
            </a:r>
            <a:endParaRPr sz="1000"/>
          </a:p>
        </p:txBody>
      </p:sp>
      <p:sp>
        <p:nvSpPr>
          <p:cNvPr id="1792" name="Google Shape;1792;p134"/>
          <p:cNvSpPr/>
          <p:nvPr/>
        </p:nvSpPr>
        <p:spPr>
          <a:xfrm>
            <a:off x="1310725" y="2229200"/>
            <a:ext cx="582000" cy="31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FTDI cable</a:t>
            </a:r>
            <a:endParaRPr sz="900"/>
          </a:p>
        </p:txBody>
      </p:sp>
      <p:sp>
        <p:nvSpPr>
          <p:cNvPr id="1790" name="Google Shape;1790;p134"/>
          <p:cNvSpPr/>
          <p:nvPr/>
        </p:nvSpPr>
        <p:spPr>
          <a:xfrm>
            <a:off x="2392525" y="2936813"/>
            <a:ext cx="721200" cy="3183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RPi 4</a:t>
            </a:r>
            <a:endParaRPr sz="1000"/>
          </a:p>
        </p:txBody>
      </p:sp>
      <p:cxnSp>
        <p:nvCxnSpPr>
          <p:cNvPr id="1793" name="Google Shape;1793;p134"/>
          <p:cNvCxnSpPr>
            <a:stCxn id="1794" idx="1"/>
            <a:endCxn id="1792" idx="3"/>
          </p:cNvCxnSpPr>
          <p:nvPr/>
        </p:nvCxnSpPr>
        <p:spPr>
          <a:xfrm flipH="1">
            <a:off x="1892725" y="2388325"/>
            <a:ext cx="499800" cy="600"/>
          </a:xfrm>
          <a:prstGeom prst="bentConnector3">
            <a:avLst>
              <a:gd name="adj1" fmla="val 50000"/>
            </a:avLst>
          </a:prstGeom>
          <a:noFill/>
          <a:ln w="9525" cap="flat" cmpd="sng">
            <a:solidFill>
              <a:schemeClr val="dk2"/>
            </a:solidFill>
            <a:prstDash val="solid"/>
            <a:round/>
            <a:headEnd type="stealth" w="med" len="med"/>
            <a:tailEnd type="stealth" w="med" len="med"/>
          </a:ln>
        </p:spPr>
      </p:cxnSp>
      <p:grpSp>
        <p:nvGrpSpPr>
          <p:cNvPr id="1795" name="Google Shape;1795;p134"/>
          <p:cNvGrpSpPr/>
          <p:nvPr/>
        </p:nvGrpSpPr>
        <p:grpSpPr>
          <a:xfrm>
            <a:off x="2392525" y="2188225"/>
            <a:ext cx="721200" cy="400250"/>
            <a:chOff x="2392525" y="2188225"/>
            <a:chExt cx="721200" cy="400250"/>
          </a:xfrm>
        </p:grpSpPr>
        <p:sp>
          <p:nvSpPr>
            <p:cNvPr id="1784" name="Google Shape;1784;p134"/>
            <p:cNvSpPr/>
            <p:nvPr/>
          </p:nvSpPr>
          <p:spPr>
            <a:xfrm>
              <a:off x="2392525" y="2188275"/>
              <a:ext cx="7212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Adafruit Metro M0</a:t>
              </a:r>
              <a:endParaRPr sz="1000"/>
            </a:p>
          </p:txBody>
        </p:sp>
        <p:sp>
          <p:nvSpPr>
            <p:cNvPr id="1794" name="Google Shape;1794;p134"/>
            <p:cNvSpPr/>
            <p:nvPr/>
          </p:nvSpPr>
          <p:spPr>
            <a:xfrm>
              <a:off x="2392525" y="2188225"/>
              <a:ext cx="3336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6" name="Google Shape;1796;p134"/>
          <p:cNvSpPr txBox="1"/>
          <p:nvPr/>
        </p:nvSpPr>
        <p:spPr>
          <a:xfrm>
            <a:off x="2709925" y="2531025"/>
            <a:ext cx="4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Ser1</a:t>
            </a:r>
            <a:endParaRPr sz="800"/>
          </a:p>
        </p:txBody>
      </p:sp>
      <p:sp>
        <p:nvSpPr>
          <p:cNvPr id="1797" name="Google Shape;1797;p134"/>
          <p:cNvSpPr txBox="1"/>
          <p:nvPr/>
        </p:nvSpPr>
        <p:spPr>
          <a:xfrm>
            <a:off x="1892725" y="2122438"/>
            <a:ext cx="4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Ser0</a:t>
            </a:r>
            <a:endParaRPr sz="800"/>
          </a:p>
        </p:txBody>
      </p:sp>
      <p:sp>
        <p:nvSpPr>
          <p:cNvPr id="1798" name="Google Shape;1798;p134"/>
          <p:cNvSpPr txBox="1"/>
          <p:nvPr/>
        </p:nvSpPr>
        <p:spPr>
          <a:xfrm>
            <a:off x="3328980" y="2172800"/>
            <a:ext cx="5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Radio Debug Serial</a:t>
            </a:r>
            <a:endParaRPr sz="800"/>
          </a:p>
        </p:txBody>
      </p:sp>
      <p:sp>
        <p:nvSpPr>
          <p:cNvPr id="1799" name="Google Shape;1799;p134"/>
          <p:cNvSpPr/>
          <p:nvPr/>
        </p:nvSpPr>
        <p:spPr>
          <a:xfrm>
            <a:off x="2010875" y="448725"/>
            <a:ext cx="2380800" cy="594000"/>
          </a:xfrm>
          <a:prstGeom prst="wedgeRoundRectCallout">
            <a:avLst>
              <a:gd name="adj1" fmla="val 6316"/>
              <a:gd name="adj2" fmla="val 113077"/>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dk1"/>
                </a:solidFill>
              </a:rPr>
              <a:t>Nom. Pout ~15dBm</a:t>
            </a:r>
            <a:endParaRPr sz="800">
              <a:solidFill>
                <a:schemeClr val="dk1"/>
              </a:solidFill>
            </a:endParaRPr>
          </a:p>
          <a:p>
            <a:pPr marL="0" lvl="0" indent="0" algn="l" rtl="0">
              <a:spcBef>
                <a:spcPts val="0"/>
              </a:spcBef>
              <a:spcAft>
                <a:spcPts val="0"/>
              </a:spcAft>
              <a:buNone/>
            </a:pPr>
            <a:r>
              <a:rPr lang="en" sz="800">
                <a:solidFill>
                  <a:schemeClr val="dk1"/>
                </a:solidFill>
              </a:rPr>
              <a:t>Can configure through SW to about 0 dBm (est.)</a:t>
            </a:r>
            <a:endParaRPr sz="800">
              <a:solidFill>
                <a:schemeClr val="dk1"/>
              </a:solidFill>
            </a:endParaRPr>
          </a:p>
          <a:p>
            <a:pPr marL="0" lvl="0" indent="0" algn="l" rtl="0">
              <a:spcBef>
                <a:spcPts val="0"/>
              </a:spcBef>
              <a:spcAft>
                <a:spcPts val="0"/>
              </a:spcAft>
              <a:buNone/>
            </a:pPr>
            <a:r>
              <a:rPr lang="en" sz="800">
                <a:solidFill>
                  <a:schemeClr val="dk1"/>
                </a:solidFill>
              </a:rPr>
              <a:t>Nom. rcvd pwr ~ -67 to -97 dBm</a:t>
            </a:r>
            <a:endParaRPr sz="600"/>
          </a:p>
        </p:txBody>
      </p:sp>
      <p:sp>
        <p:nvSpPr>
          <p:cNvPr id="1800" name="Google Shape;1800;p134"/>
          <p:cNvSpPr/>
          <p:nvPr/>
        </p:nvSpPr>
        <p:spPr>
          <a:xfrm>
            <a:off x="5103775" y="349263"/>
            <a:ext cx="2171700" cy="792900"/>
          </a:xfrm>
          <a:prstGeom prst="wedgeRoundRectCallout">
            <a:avLst>
              <a:gd name="adj1" fmla="val -16109"/>
              <a:gd name="adj2" fmla="val 80377"/>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rPr>
              <a:t>Nom. Pout +29dBm</a:t>
            </a:r>
            <a:endParaRPr sz="700">
              <a:solidFill>
                <a:schemeClr val="dk1"/>
              </a:solidFill>
            </a:endParaRPr>
          </a:p>
          <a:p>
            <a:pPr marL="0" lvl="0" indent="0" algn="l" rtl="0">
              <a:spcBef>
                <a:spcPts val="0"/>
              </a:spcBef>
              <a:spcAft>
                <a:spcPts val="0"/>
              </a:spcAft>
              <a:buNone/>
            </a:pPr>
            <a:r>
              <a:rPr lang="en" sz="700">
                <a:solidFill>
                  <a:schemeClr val="dk1"/>
                </a:solidFill>
              </a:rPr>
              <a:t>Nom rcvd pwr ~ -96 to -126dBm (assuming 0 dBm out from Dev platform)</a:t>
            </a:r>
            <a:endParaRPr sz="700">
              <a:solidFill>
                <a:schemeClr val="dk1"/>
              </a:solidFill>
            </a:endParaRPr>
          </a:p>
          <a:p>
            <a:pPr marL="0" lvl="0" indent="0" algn="l" rtl="0">
              <a:spcBef>
                <a:spcPts val="0"/>
              </a:spcBef>
              <a:spcAft>
                <a:spcPts val="0"/>
              </a:spcAft>
              <a:buNone/>
            </a:pPr>
            <a:r>
              <a:rPr lang="en" sz="700">
                <a:solidFill>
                  <a:schemeClr val="dk1"/>
                </a:solidFill>
              </a:rPr>
              <a:t>Leakage pwr est ~ -50dBm (80dB), shielded box effectiveness needs to be on order of 80-90 dB. (leakage needs to be at or below noise floor, not sensitivity)</a:t>
            </a:r>
            <a:endParaRPr sz="700">
              <a:solidFill>
                <a:schemeClr val="dk1"/>
              </a:solidFill>
            </a:endParaRPr>
          </a:p>
        </p:txBody>
      </p:sp>
      <p:sp>
        <p:nvSpPr>
          <p:cNvPr id="1801" name="Google Shape;1801;p134"/>
          <p:cNvSpPr txBox="1"/>
          <p:nvPr/>
        </p:nvSpPr>
        <p:spPr>
          <a:xfrm>
            <a:off x="241800" y="1807575"/>
            <a:ext cx="856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“Ground station” PC</a:t>
            </a:r>
            <a:endParaRPr sz="800"/>
          </a:p>
        </p:txBody>
      </p:sp>
      <p:cxnSp>
        <p:nvCxnSpPr>
          <p:cNvPr id="1802" name="Google Shape;1802;p134"/>
          <p:cNvCxnSpPr>
            <a:stCxn id="1790" idx="1"/>
            <a:endCxn id="1791" idx="3"/>
          </p:cNvCxnSpPr>
          <p:nvPr/>
        </p:nvCxnSpPr>
        <p:spPr>
          <a:xfrm flipH="1">
            <a:off x="1310725" y="3095963"/>
            <a:ext cx="1081800" cy="600"/>
          </a:xfrm>
          <a:prstGeom prst="bentConnector3">
            <a:avLst>
              <a:gd name="adj1" fmla="val 50000"/>
            </a:avLst>
          </a:prstGeom>
          <a:noFill/>
          <a:ln w="9525" cap="flat" cmpd="sng">
            <a:solidFill>
              <a:schemeClr val="dk2"/>
            </a:solidFill>
            <a:prstDash val="dash"/>
            <a:round/>
            <a:headEnd type="stealth" w="med" len="med"/>
            <a:tailEnd type="stealth" w="med" len="med"/>
          </a:ln>
        </p:spPr>
      </p:cxnSp>
      <p:sp>
        <p:nvSpPr>
          <p:cNvPr id="1803" name="Google Shape;1803;p134"/>
          <p:cNvSpPr txBox="1"/>
          <p:nvPr/>
        </p:nvSpPr>
        <p:spPr>
          <a:xfrm>
            <a:off x="6713175" y="1435150"/>
            <a:ext cx="2171700" cy="2385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Expected receiver sensitivity between -110 and -120dBm</a:t>
            </a:r>
            <a:endParaRPr sz="1100">
              <a:solidFill>
                <a:schemeClr val="dk1"/>
              </a:solidFill>
            </a:endParaRPr>
          </a:p>
          <a:p>
            <a:pPr marL="0" lvl="0" indent="0" algn="l" rtl="0">
              <a:spcBef>
                <a:spcPts val="0"/>
              </a:spcBef>
              <a:spcAft>
                <a:spcPts val="0"/>
              </a:spcAft>
              <a:buNone/>
            </a:pPr>
            <a:r>
              <a:rPr lang="en" sz="1100">
                <a:solidFill>
                  <a:schemeClr val="dk1"/>
                </a:solidFill>
              </a:rPr>
              <a:t>Total attenuation required 115 to 125dB.</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100">
                <a:solidFill>
                  <a:schemeClr val="dk1"/>
                </a:solidFill>
              </a:rPr>
              <a:t>Shielded enclosure required to complete testing (in fully assembled configuration)</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100">
                <a:solidFill>
                  <a:schemeClr val="dk1"/>
                </a:solidFill>
              </a:rPr>
              <a:t>Link is not symmetric; we’re testing FlatSat Rx, so its okay that we are not at noise floor of Ground Station Radio</a:t>
            </a:r>
            <a:endParaRPr sz="800"/>
          </a:p>
        </p:txBody>
      </p:sp>
      <p:sp>
        <p:nvSpPr>
          <p:cNvPr id="1804" name="Google Shape;1804;p134"/>
          <p:cNvSpPr txBox="1"/>
          <p:nvPr/>
        </p:nvSpPr>
        <p:spPr>
          <a:xfrm>
            <a:off x="2325013" y="3336975"/>
            <a:ext cx="856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Dev platform</a:t>
            </a:r>
            <a:endParaRPr sz="900"/>
          </a:p>
        </p:txBody>
      </p:sp>
      <p:sp>
        <p:nvSpPr>
          <p:cNvPr id="1805" name="Google Shape;1805;p134"/>
          <p:cNvSpPr txBox="1"/>
          <p:nvPr/>
        </p:nvSpPr>
        <p:spPr>
          <a:xfrm>
            <a:off x="61525" y="80825"/>
            <a:ext cx="194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Test Ground Station Hardware (Simplified)</a:t>
            </a:r>
            <a:endParaRPr/>
          </a:p>
        </p:txBody>
      </p:sp>
      <p:sp>
        <p:nvSpPr>
          <p:cNvPr id="1806" name="Google Shape;1806;p134"/>
          <p:cNvSpPr/>
          <p:nvPr/>
        </p:nvSpPr>
        <p:spPr>
          <a:xfrm>
            <a:off x="305275" y="2229475"/>
            <a:ext cx="651000" cy="31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Laptop</a:t>
            </a:r>
            <a:endParaRPr sz="1000"/>
          </a:p>
        </p:txBody>
      </p:sp>
      <p:sp>
        <p:nvSpPr>
          <p:cNvPr id="1783" name="Google Shape;1783;p134"/>
          <p:cNvSpPr/>
          <p:nvPr/>
        </p:nvSpPr>
        <p:spPr>
          <a:xfrm>
            <a:off x="3930925" y="2172800"/>
            <a:ext cx="942600" cy="43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RPi (debug logging)</a:t>
            </a:r>
            <a:endParaRPr sz="1000"/>
          </a:p>
        </p:txBody>
      </p:sp>
      <p:sp>
        <p:nvSpPr>
          <p:cNvPr id="1807" name="Google Shape;1807;p134"/>
          <p:cNvSpPr txBox="1"/>
          <p:nvPr/>
        </p:nvSpPr>
        <p:spPr>
          <a:xfrm>
            <a:off x="5064630" y="2172800"/>
            <a:ext cx="5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Radio Debug Serial</a:t>
            </a:r>
            <a:endParaRPr sz="800"/>
          </a:p>
        </p:txBody>
      </p:sp>
      <p:cxnSp>
        <p:nvCxnSpPr>
          <p:cNvPr id="1808" name="Google Shape;1808;p134"/>
          <p:cNvCxnSpPr>
            <a:stCxn id="1792" idx="1"/>
            <a:endCxn id="1806" idx="3"/>
          </p:cNvCxnSpPr>
          <p:nvPr/>
        </p:nvCxnSpPr>
        <p:spPr>
          <a:xfrm flipH="1">
            <a:off x="956425" y="2388350"/>
            <a:ext cx="354300" cy="300"/>
          </a:xfrm>
          <a:prstGeom prst="straightConnector1">
            <a:avLst/>
          </a:prstGeom>
          <a:noFill/>
          <a:ln w="9525" cap="flat" cmpd="sng">
            <a:solidFill>
              <a:schemeClr val="dk2"/>
            </a:solidFill>
            <a:prstDash val="solid"/>
            <a:round/>
            <a:headEnd type="stealth" w="med" len="med"/>
            <a:tailEnd type="stealth" w="med" len="med"/>
          </a:ln>
        </p:spPr>
      </p:cxnSp>
      <p:cxnSp>
        <p:nvCxnSpPr>
          <p:cNvPr id="1809" name="Google Shape;1809;p134"/>
          <p:cNvCxnSpPr>
            <a:stCxn id="1787" idx="3"/>
            <a:endCxn id="1788" idx="1"/>
          </p:cNvCxnSpPr>
          <p:nvPr/>
        </p:nvCxnSpPr>
        <p:spPr>
          <a:xfrm>
            <a:off x="4554213" y="1607763"/>
            <a:ext cx="855300" cy="600"/>
          </a:xfrm>
          <a:prstGeom prst="bentConnector3">
            <a:avLst>
              <a:gd name="adj1" fmla="val 50007"/>
            </a:avLst>
          </a:prstGeom>
          <a:noFill/>
          <a:ln w="9525" cap="flat" cmpd="sng">
            <a:solidFill>
              <a:schemeClr val="dk2"/>
            </a:solidFill>
            <a:prstDash val="solid"/>
            <a:round/>
            <a:headEnd type="stealth" w="med" len="med"/>
            <a:tailEnd type="stealth" w="med" len="med"/>
          </a:ln>
        </p:spPr>
      </p:cxnSp>
      <p:cxnSp>
        <p:nvCxnSpPr>
          <p:cNvPr id="1810" name="Google Shape;1810;p134"/>
          <p:cNvCxnSpPr>
            <a:stCxn id="1783" idx="3"/>
            <a:endCxn id="1788" idx="2"/>
          </p:cNvCxnSpPr>
          <p:nvPr/>
        </p:nvCxnSpPr>
        <p:spPr>
          <a:xfrm rot="10800000" flipH="1">
            <a:off x="4873525" y="1807850"/>
            <a:ext cx="964200" cy="580500"/>
          </a:xfrm>
          <a:prstGeom prst="bentConnector2">
            <a:avLst/>
          </a:prstGeom>
          <a:noFill/>
          <a:ln w="9525" cap="flat" cmpd="sng">
            <a:solidFill>
              <a:schemeClr val="dk2"/>
            </a:solidFill>
            <a:prstDash val="solid"/>
            <a:round/>
            <a:headEnd type="stealth" w="med" len="med"/>
            <a:tailEnd type="stealth" w="med" len="med"/>
          </a:ln>
        </p:spPr>
      </p:cxnSp>
      <p:pic>
        <p:nvPicPr>
          <p:cNvPr id="1811" name="Google Shape;1811;p134"/>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812" name="Google Shape;1812;p134"/>
          <p:cNvSpPr txBox="1"/>
          <p:nvPr/>
        </p:nvSpPr>
        <p:spPr>
          <a:xfrm>
            <a:off x="8255628" y="471587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083D6E"/>
                </a:solidFill>
              </a:rPr>
              <a:t>109</a:t>
            </a:fld>
            <a:endParaRPr sz="1000">
              <a:solidFill>
                <a:srgbClr val="083D6E"/>
              </a:solidFill>
            </a:endParaRPr>
          </a:p>
        </p:txBody>
      </p:sp>
      <p:sp>
        <p:nvSpPr>
          <p:cNvPr id="1813" name="Google Shape;1813;p134"/>
          <p:cNvSpPr txBox="1"/>
          <p:nvPr/>
        </p:nvSpPr>
        <p:spPr>
          <a:xfrm>
            <a:off x="7960275" y="4715875"/>
            <a:ext cx="9246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6"/>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CCCCCC"/>
              </a:buClr>
              <a:buSzPts val="1800"/>
              <a:buChar char="●"/>
            </a:pPr>
            <a:r>
              <a:rPr lang="en">
                <a:solidFill>
                  <a:srgbClr val="CCCCCC"/>
                </a:solidFill>
              </a:rPr>
              <a:t>Overview &amp; Mission Concept</a:t>
            </a:r>
            <a:endParaRPr>
              <a:solidFill>
                <a:srgbClr val="CCCCCC"/>
              </a:solidFill>
            </a:endParaRPr>
          </a:p>
          <a:p>
            <a:pPr marL="457200" lvl="0" indent="-342900" algn="l" rtl="0">
              <a:lnSpc>
                <a:spcPct val="150000"/>
              </a:lnSpc>
              <a:spcBef>
                <a:spcPts val="0"/>
              </a:spcBef>
              <a:spcAft>
                <a:spcPts val="0"/>
              </a:spcAft>
              <a:buSzPts val="1800"/>
              <a:buChar char="●"/>
            </a:pPr>
            <a:r>
              <a:rPr lang="en"/>
              <a:t>Systems Engineering</a:t>
            </a:r>
            <a:endParaRPr/>
          </a:p>
          <a:p>
            <a:pPr marL="457200" lvl="0" indent="-342900" algn="l" rtl="0">
              <a:lnSpc>
                <a:spcPct val="150000"/>
              </a:lnSpc>
              <a:spcBef>
                <a:spcPts val="0"/>
              </a:spcBef>
              <a:spcAft>
                <a:spcPts val="0"/>
              </a:spcAft>
              <a:buSzPts val="1800"/>
              <a:buChar char="●"/>
            </a:pPr>
            <a:r>
              <a:rPr lang="en"/>
              <a:t>Preliminary Designs (Major Components)</a:t>
            </a:r>
            <a:endParaRPr/>
          </a:p>
          <a:p>
            <a:pPr marL="914400" lvl="1" indent="-317500" algn="l" rtl="0">
              <a:lnSpc>
                <a:spcPct val="150000"/>
              </a:lnSpc>
              <a:spcBef>
                <a:spcPts val="0"/>
              </a:spcBef>
              <a:spcAft>
                <a:spcPts val="0"/>
              </a:spcAft>
              <a:buSzPts val="1400"/>
              <a:buChar char="○"/>
            </a:pPr>
            <a:r>
              <a:rPr lang="en"/>
              <a:t>Power, Avionics, Radio, Ground, Payload, Mechanical</a:t>
            </a:r>
            <a:endParaRPr/>
          </a:p>
          <a:p>
            <a:pPr marL="457200" lvl="0" indent="-342900" algn="l" rtl="0">
              <a:lnSpc>
                <a:spcPct val="150000"/>
              </a:lnSpc>
              <a:spcBef>
                <a:spcPts val="0"/>
              </a:spcBef>
              <a:spcAft>
                <a:spcPts val="0"/>
              </a:spcAft>
              <a:buSzPts val="1800"/>
              <a:buChar char="●"/>
            </a:pPr>
            <a:r>
              <a:rPr lang="en"/>
              <a:t>Prototype 2 Results</a:t>
            </a:r>
            <a:endParaRPr/>
          </a:p>
          <a:p>
            <a:pPr marL="457200" lvl="0" indent="-342900" algn="l" rtl="0">
              <a:lnSpc>
                <a:spcPct val="150000"/>
              </a:lnSpc>
              <a:spcBef>
                <a:spcPts val="0"/>
              </a:spcBef>
              <a:spcAft>
                <a:spcPts val="0"/>
              </a:spcAft>
              <a:buSzPts val="1800"/>
              <a:buChar char="●"/>
            </a:pPr>
            <a:r>
              <a:rPr lang="en"/>
              <a:t>FM Integration and Test</a:t>
            </a:r>
            <a:endParaRPr/>
          </a:p>
          <a:p>
            <a:pPr marL="457200" lvl="0" indent="-342900" algn="l" rtl="0">
              <a:lnSpc>
                <a:spcPct val="150000"/>
              </a:lnSpc>
              <a:spcBef>
                <a:spcPts val="0"/>
              </a:spcBef>
              <a:spcAft>
                <a:spcPts val="0"/>
              </a:spcAft>
              <a:buSzPts val="1800"/>
              <a:buChar char="●"/>
            </a:pPr>
            <a:r>
              <a:rPr lang="en"/>
              <a:t>Programmatics </a:t>
            </a:r>
            <a:endParaRPr/>
          </a:p>
          <a:p>
            <a:pPr marL="457200" lvl="0" indent="-342900" algn="l" rtl="0">
              <a:lnSpc>
                <a:spcPct val="150000"/>
              </a:lnSpc>
              <a:spcBef>
                <a:spcPts val="0"/>
              </a:spcBef>
              <a:spcAft>
                <a:spcPts val="0"/>
              </a:spcAft>
              <a:buSzPts val="1800"/>
              <a:buChar char="●"/>
            </a:pPr>
            <a:r>
              <a:rPr lang="en"/>
              <a:t>Conclusion/Outbrief</a:t>
            </a:r>
            <a:endParaRPr/>
          </a:p>
        </p:txBody>
      </p:sp>
      <p:sp>
        <p:nvSpPr>
          <p:cNvPr id="235" name="Google Shape;235;p3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236" name="Google Shape;236;p36"/>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237" name="Google Shape;237;p3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238" name="Google Shape;238;p36"/>
          <p:cNvPicPr preferRelativeResize="0"/>
          <p:nvPr/>
        </p:nvPicPr>
        <p:blipFill>
          <a:blip r:embed="rId3">
            <a:alphaModFix/>
          </a:blip>
          <a:stretch>
            <a:fillRect/>
          </a:stretch>
        </p:blipFill>
        <p:spPr>
          <a:xfrm>
            <a:off x="7567324" y="-2"/>
            <a:ext cx="1576674" cy="818348"/>
          </a:xfrm>
          <a:prstGeom prst="rect">
            <a:avLst/>
          </a:prstGeom>
          <a:noFill/>
          <a:ln>
            <a:noFill/>
          </a:ln>
        </p:spPr>
      </p:pic>
      <p:pic>
        <p:nvPicPr>
          <p:cNvPr id="239" name="Google Shape;239;p36"/>
          <p:cNvPicPr preferRelativeResize="0"/>
          <p:nvPr/>
        </p:nvPicPr>
        <p:blipFill rotWithShape="1">
          <a:blip r:embed="rId4">
            <a:alphaModFix/>
          </a:blip>
          <a:srcRect/>
          <a:stretch/>
        </p:blipFill>
        <p:spPr>
          <a:xfrm>
            <a:off x="5947675" y="818348"/>
            <a:ext cx="2307226" cy="1730425"/>
          </a:xfrm>
          <a:prstGeom prst="rect">
            <a:avLst/>
          </a:prstGeom>
          <a:noFill/>
          <a:ln>
            <a:noFill/>
          </a:ln>
        </p:spPr>
      </p:pic>
      <p:pic>
        <p:nvPicPr>
          <p:cNvPr id="240" name="Google Shape;240;p36"/>
          <p:cNvPicPr preferRelativeResize="0"/>
          <p:nvPr/>
        </p:nvPicPr>
        <p:blipFill rotWithShape="1">
          <a:blip r:embed="rId5">
            <a:alphaModFix/>
          </a:blip>
          <a:srcRect/>
          <a:stretch/>
        </p:blipFill>
        <p:spPr>
          <a:xfrm>
            <a:off x="5947676" y="2838444"/>
            <a:ext cx="2307226" cy="173042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graphicFrame>
        <p:nvGraphicFramePr>
          <p:cNvPr id="1818" name="Google Shape;1818;p135"/>
          <p:cNvGraphicFramePr/>
          <p:nvPr/>
        </p:nvGraphicFramePr>
        <p:xfrm>
          <a:off x="2422575" y="451050"/>
          <a:ext cx="4522725" cy="4665115"/>
        </p:xfrm>
        <a:graphic>
          <a:graphicData uri="http://schemas.openxmlformats.org/drawingml/2006/table">
            <a:tbl>
              <a:tblPr>
                <a:noFill/>
                <a:tableStyleId>{19E3FFB8-C94D-4512-8EB6-005D0D141AB0}</a:tableStyleId>
              </a:tblPr>
              <a:tblGrid>
                <a:gridCol w="2319400">
                  <a:extLst>
                    <a:ext uri="{9D8B030D-6E8A-4147-A177-3AD203B41FA5}">
                      <a16:colId xmlns:a16="http://schemas.microsoft.com/office/drawing/2014/main" val="20000"/>
                    </a:ext>
                  </a:extLst>
                </a:gridCol>
                <a:gridCol w="2203325">
                  <a:extLst>
                    <a:ext uri="{9D8B030D-6E8A-4147-A177-3AD203B41FA5}">
                      <a16:colId xmlns:a16="http://schemas.microsoft.com/office/drawing/2014/main" val="20001"/>
                    </a:ext>
                  </a:extLst>
                </a:gridCol>
              </a:tblGrid>
              <a:tr h="227850">
                <a:tc>
                  <a:txBody>
                    <a:bodyPr/>
                    <a:lstStyle/>
                    <a:p>
                      <a:pPr marL="0" lvl="0" indent="0" algn="l" rtl="0">
                        <a:spcBef>
                          <a:spcPts val="0"/>
                        </a:spcBef>
                        <a:spcAft>
                          <a:spcPts val="0"/>
                        </a:spcAft>
                        <a:buNone/>
                      </a:pPr>
                      <a:r>
                        <a:rPr lang="en" sz="700" b="1"/>
                        <a:t>Parameter</a:t>
                      </a:r>
                      <a:endParaRPr sz="700" b="1"/>
                    </a:p>
                  </a:txBody>
                  <a:tcPr marL="63500" marR="63500" marT="63500" marB="63500">
                    <a:solidFill>
                      <a:srgbClr val="C9DAF8"/>
                    </a:solidFill>
                  </a:tcPr>
                </a:tc>
                <a:tc>
                  <a:txBody>
                    <a:bodyPr/>
                    <a:lstStyle/>
                    <a:p>
                      <a:pPr marL="0" lvl="0" indent="0" algn="l" rtl="0">
                        <a:spcBef>
                          <a:spcPts val="0"/>
                        </a:spcBef>
                        <a:spcAft>
                          <a:spcPts val="0"/>
                        </a:spcAft>
                        <a:buNone/>
                      </a:pPr>
                      <a:r>
                        <a:rPr lang="en" sz="700" b="1"/>
                        <a:t>Value</a:t>
                      </a:r>
                      <a:endParaRPr sz="700" b="1"/>
                    </a:p>
                  </a:txBody>
                  <a:tcPr marL="63500" marR="63500" marT="63500" marB="63500">
                    <a:solidFill>
                      <a:srgbClr val="C9DAF8"/>
                    </a:solidFill>
                  </a:tcPr>
                </a:tc>
                <a:extLst>
                  <a:ext uri="{0D108BD9-81ED-4DB2-BD59-A6C34878D82A}">
                    <a16:rowId xmlns:a16="http://schemas.microsoft.com/office/drawing/2014/main" val="10000"/>
                  </a:ext>
                </a:extLst>
              </a:tr>
              <a:tr h="246550">
                <a:tc>
                  <a:txBody>
                    <a:bodyPr/>
                    <a:lstStyle/>
                    <a:p>
                      <a:pPr marL="0" lvl="0" indent="0" algn="l" rtl="0">
                        <a:lnSpc>
                          <a:spcPct val="115000"/>
                        </a:lnSpc>
                        <a:spcBef>
                          <a:spcPts val="0"/>
                        </a:spcBef>
                        <a:spcAft>
                          <a:spcPts val="0"/>
                        </a:spcAft>
                        <a:buNone/>
                      </a:pPr>
                      <a:r>
                        <a:rPr lang="en" sz="700"/>
                        <a:t>Modulation (data mode)</a:t>
                      </a:r>
                      <a:endParaRPr sz="700"/>
                    </a:p>
                  </a:txBody>
                  <a:tcPr marL="63500" marR="63500" marT="63500" marB="63500"/>
                </a:tc>
                <a:tc>
                  <a:txBody>
                    <a:bodyPr/>
                    <a:lstStyle/>
                    <a:p>
                      <a:pPr marL="0" lvl="0" indent="0" algn="l" rtl="0">
                        <a:lnSpc>
                          <a:spcPct val="115000"/>
                        </a:lnSpc>
                        <a:spcBef>
                          <a:spcPts val="0"/>
                        </a:spcBef>
                        <a:spcAft>
                          <a:spcPts val="0"/>
                        </a:spcAft>
                        <a:buNone/>
                      </a:pPr>
                      <a:r>
                        <a:rPr lang="en" sz="700"/>
                        <a:t>GMSK (h=0.5)</a:t>
                      </a:r>
                      <a:endParaRPr sz="700"/>
                    </a:p>
                  </a:txBody>
                  <a:tcPr marL="63500" marR="63500" marT="63500" marB="63500"/>
                </a:tc>
                <a:extLst>
                  <a:ext uri="{0D108BD9-81ED-4DB2-BD59-A6C34878D82A}">
                    <a16:rowId xmlns:a16="http://schemas.microsoft.com/office/drawing/2014/main" val="10001"/>
                  </a:ext>
                </a:extLst>
              </a:tr>
              <a:tr h="246550">
                <a:tc>
                  <a:txBody>
                    <a:bodyPr/>
                    <a:lstStyle/>
                    <a:p>
                      <a:pPr marL="0" lvl="0" indent="0" algn="l" rtl="0">
                        <a:lnSpc>
                          <a:spcPct val="115000"/>
                        </a:lnSpc>
                        <a:spcBef>
                          <a:spcPts val="0"/>
                        </a:spcBef>
                        <a:spcAft>
                          <a:spcPts val="0"/>
                        </a:spcAft>
                        <a:buNone/>
                      </a:pPr>
                      <a:r>
                        <a:rPr lang="en" sz="700"/>
                        <a:t>Data encoding</a:t>
                      </a:r>
                      <a:endParaRPr sz="700"/>
                    </a:p>
                  </a:txBody>
                  <a:tcPr marL="63500" marR="63500" marT="63500" marB="63500"/>
                </a:tc>
                <a:tc>
                  <a:txBody>
                    <a:bodyPr/>
                    <a:lstStyle/>
                    <a:p>
                      <a:pPr marL="0" lvl="0" indent="0" algn="l" rtl="0">
                        <a:lnSpc>
                          <a:spcPct val="115000"/>
                        </a:lnSpc>
                        <a:spcBef>
                          <a:spcPts val="0"/>
                        </a:spcBef>
                        <a:spcAft>
                          <a:spcPts val="0"/>
                        </a:spcAft>
                        <a:buNone/>
                      </a:pPr>
                      <a:r>
                        <a:rPr lang="en" sz="700"/>
                        <a:t>NRZI </a:t>
                      </a:r>
                      <a:endParaRPr sz="700"/>
                    </a:p>
                  </a:txBody>
                  <a:tcPr marL="63500" marR="63500" marT="63500" marB="63500"/>
                </a:tc>
                <a:extLst>
                  <a:ext uri="{0D108BD9-81ED-4DB2-BD59-A6C34878D82A}">
                    <a16:rowId xmlns:a16="http://schemas.microsoft.com/office/drawing/2014/main" val="10002"/>
                  </a:ext>
                </a:extLst>
              </a:tr>
              <a:tr h="510675">
                <a:tc>
                  <a:txBody>
                    <a:bodyPr/>
                    <a:lstStyle/>
                    <a:p>
                      <a:pPr marL="0" lvl="0" indent="0" algn="l" rtl="0">
                        <a:lnSpc>
                          <a:spcPct val="115000"/>
                        </a:lnSpc>
                        <a:spcBef>
                          <a:spcPts val="0"/>
                        </a:spcBef>
                        <a:spcAft>
                          <a:spcPts val="0"/>
                        </a:spcAft>
                        <a:buNone/>
                      </a:pPr>
                      <a:r>
                        <a:rPr lang="en" sz="700"/>
                        <a:t>Deviation </a:t>
                      </a:r>
                      <a:endParaRPr sz="700"/>
                    </a:p>
                  </a:txBody>
                  <a:tcPr marL="63500" marR="63500" marT="63500" marB="63500"/>
                </a:tc>
                <a:tc>
                  <a:txBody>
                    <a:bodyPr/>
                    <a:lstStyle/>
                    <a:p>
                      <a:pPr marL="0" lvl="0" indent="0" algn="l" rtl="0">
                        <a:lnSpc>
                          <a:spcPct val="115000"/>
                        </a:lnSpc>
                        <a:spcBef>
                          <a:spcPts val="0"/>
                        </a:spcBef>
                        <a:spcAft>
                          <a:spcPts val="0"/>
                        </a:spcAft>
                        <a:buNone/>
                      </a:pPr>
                      <a:r>
                        <a:rPr lang="en" sz="700"/>
                        <a:t>+/- 2.4 kHz (h=0.5)</a:t>
                      </a:r>
                      <a:endParaRPr sz="700"/>
                    </a:p>
                  </a:txBody>
                  <a:tcPr marL="63500" marR="63500" marT="63500" marB="63500"/>
                </a:tc>
                <a:extLst>
                  <a:ext uri="{0D108BD9-81ED-4DB2-BD59-A6C34878D82A}">
                    <a16:rowId xmlns:a16="http://schemas.microsoft.com/office/drawing/2014/main" val="10003"/>
                  </a:ext>
                </a:extLst>
              </a:tr>
              <a:tr h="490675">
                <a:tc>
                  <a:txBody>
                    <a:bodyPr/>
                    <a:lstStyle/>
                    <a:p>
                      <a:pPr marL="0" lvl="0" indent="0" algn="l" rtl="0">
                        <a:lnSpc>
                          <a:spcPct val="115000"/>
                        </a:lnSpc>
                        <a:spcBef>
                          <a:spcPts val="0"/>
                        </a:spcBef>
                        <a:spcAft>
                          <a:spcPts val="0"/>
                        </a:spcAft>
                        <a:buNone/>
                      </a:pPr>
                      <a:r>
                        <a:rPr lang="en" sz="700"/>
                        <a:t>Transmit BW</a:t>
                      </a:r>
                      <a:endParaRPr sz="700"/>
                    </a:p>
                  </a:txBody>
                  <a:tcPr marL="63500" marR="63500" marT="63500" marB="63500"/>
                </a:tc>
                <a:tc>
                  <a:txBody>
                    <a:bodyPr/>
                    <a:lstStyle/>
                    <a:p>
                      <a:pPr marL="0" lvl="0" indent="0" algn="l" rtl="0">
                        <a:lnSpc>
                          <a:spcPct val="115000"/>
                        </a:lnSpc>
                        <a:spcBef>
                          <a:spcPts val="0"/>
                        </a:spcBef>
                        <a:spcAft>
                          <a:spcPts val="0"/>
                        </a:spcAft>
                        <a:buNone/>
                      </a:pPr>
                      <a:r>
                        <a:rPr lang="en" sz="700"/>
                        <a:t>28.8 KHz (main lobe) (19.2kbaud), 14.4 KHz (9600 baud)</a:t>
                      </a:r>
                      <a:endParaRPr sz="700"/>
                    </a:p>
                  </a:txBody>
                  <a:tcPr marL="63500" marR="63500" marT="63500" marB="63500"/>
                </a:tc>
                <a:extLst>
                  <a:ext uri="{0D108BD9-81ED-4DB2-BD59-A6C34878D82A}">
                    <a16:rowId xmlns:a16="http://schemas.microsoft.com/office/drawing/2014/main" val="10004"/>
                  </a:ext>
                </a:extLst>
              </a:tr>
              <a:tr h="371400">
                <a:tc>
                  <a:txBody>
                    <a:bodyPr/>
                    <a:lstStyle/>
                    <a:p>
                      <a:pPr marL="0" lvl="0" indent="0" algn="l" rtl="0">
                        <a:lnSpc>
                          <a:spcPct val="115000"/>
                        </a:lnSpc>
                        <a:spcBef>
                          <a:spcPts val="0"/>
                        </a:spcBef>
                        <a:spcAft>
                          <a:spcPts val="0"/>
                        </a:spcAft>
                        <a:buNone/>
                      </a:pPr>
                      <a:r>
                        <a:rPr lang="en" sz="700"/>
                        <a:t>Symbol rate (BITRATE) with FEC</a:t>
                      </a:r>
                      <a:endParaRPr sz="700"/>
                    </a:p>
                  </a:txBody>
                  <a:tcPr marL="63500" marR="63500" marT="63500" marB="63500"/>
                </a:tc>
                <a:tc>
                  <a:txBody>
                    <a:bodyPr/>
                    <a:lstStyle/>
                    <a:p>
                      <a:pPr marL="0" lvl="0" indent="0" algn="l" rtl="0">
                        <a:spcBef>
                          <a:spcPts val="0"/>
                        </a:spcBef>
                        <a:spcAft>
                          <a:spcPts val="0"/>
                        </a:spcAft>
                        <a:buNone/>
                      </a:pPr>
                      <a:r>
                        <a:rPr lang="en" sz="700"/>
                        <a:t>19.2kbps</a:t>
                      </a:r>
                      <a:endParaRPr sz="700"/>
                    </a:p>
                  </a:txBody>
                  <a:tcPr marL="63500" marR="63500" marT="63500" marB="63500"/>
                </a:tc>
                <a:extLst>
                  <a:ext uri="{0D108BD9-81ED-4DB2-BD59-A6C34878D82A}">
                    <a16:rowId xmlns:a16="http://schemas.microsoft.com/office/drawing/2014/main" val="10005"/>
                  </a:ext>
                </a:extLst>
              </a:tr>
              <a:tr h="371400">
                <a:tc>
                  <a:txBody>
                    <a:bodyPr/>
                    <a:lstStyle/>
                    <a:p>
                      <a:pPr marL="0" lvl="0" indent="0" algn="l" rtl="0">
                        <a:lnSpc>
                          <a:spcPct val="115000"/>
                        </a:lnSpc>
                        <a:spcBef>
                          <a:spcPts val="0"/>
                        </a:spcBef>
                        <a:spcAft>
                          <a:spcPts val="0"/>
                        </a:spcAft>
                        <a:buNone/>
                      </a:pPr>
                      <a:r>
                        <a:rPr lang="en" sz="700"/>
                        <a:t>Symbol rate (BITRATE) without FEC</a:t>
                      </a:r>
                      <a:endParaRPr sz="700"/>
                    </a:p>
                  </a:txBody>
                  <a:tcPr marL="63500" marR="63500" marT="63500" marB="63500"/>
                </a:tc>
                <a:tc>
                  <a:txBody>
                    <a:bodyPr/>
                    <a:lstStyle/>
                    <a:p>
                      <a:pPr marL="0" lvl="0" indent="0" algn="l" rtl="0">
                        <a:spcBef>
                          <a:spcPts val="0"/>
                        </a:spcBef>
                        <a:spcAft>
                          <a:spcPts val="0"/>
                        </a:spcAft>
                        <a:buNone/>
                      </a:pPr>
                      <a:r>
                        <a:rPr lang="en" sz="700"/>
                        <a:t>9600 bps</a:t>
                      </a:r>
                      <a:endParaRPr sz="700"/>
                    </a:p>
                  </a:txBody>
                  <a:tcPr marL="63500" marR="63500" marT="63500" marB="63500"/>
                </a:tc>
                <a:extLst>
                  <a:ext uri="{0D108BD9-81ED-4DB2-BD59-A6C34878D82A}">
                    <a16:rowId xmlns:a16="http://schemas.microsoft.com/office/drawing/2014/main" val="10006"/>
                  </a:ext>
                </a:extLst>
              </a:tr>
              <a:tr h="227850">
                <a:tc>
                  <a:txBody>
                    <a:bodyPr/>
                    <a:lstStyle/>
                    <a:p>
                      <a:pPr marL="0" lvl="0" indent="0" algn="l" rtl="0">
                        <a:spcBef>
                          <a:spcPts val="0"/>
                        </a:spcBef>
                        <a:spcAft>
                          <a:spcPts val="0"/>
                        </a:spcAft>
                        <a:buNone/>
                      </a:pPr>
                      <a:r>
                        <a:rPr lang="en" sz="700"/>
                        <a:t>FEC</a:t>
                      </a:r>
                      <a:endParaRPr sz="700"/>
                    </a:p>
                  </a:txBody>
                  <a:tcPr marL="63500" marR="63500" marT="63500" marB="63500"/>
                </a:tc>
                <a:tc>
                  <a:txBody>
                    <a:bodyPr/>
                    <a:lstStyle/>
                    <a:p>
                      <a:pPr marL="0" lvl="0" indent="0" algn="l" rtl="0">
                        <a:spcBef>
                          <a:spcPts val="0"/>
                        </a:spcBef>
                        <a:spcAft>
                          <a:spcPts val="0"/>
                        </a:spcAft>
                        <a:buNone/>
                      </a:pPr>
                      <a:r>
                        <a:rPr lang="en" sz="700"/>
                        <a:t>Uncoded, or Rate 1/2 , k=7 Convolutional</a:t>
                      </a:r>
                      <a:endParaRPr sz="700"/>
                    </a:p>
                  </a:txBody>
                  <a:tcPr marL="63500" marR="63500" marT="63500" marB="63500"/>
                </a:tc>
                <a:extLst>
                  <a:ext uri="{0D108BD9-81ED-4DB2-BD59-A6C34878D82A}">
                    <a16:rowId xmlns:a16="http://schemas.microsoft.com/office/drawing/2014/main" val="10007"/>
                  </a:ext>
                </a:extLst>
              </a:tr>
              <a:tr h="227850">
                <a:tc>
                  <a:txBody>
                    <a:bodyPr/>
                    <a:lstStyle/>
                    <a:p>
                      <a:pPr marL="0" lvl="0" indent="0" algn="l" rtl="0">
                        <a:spcBef>
                          <a:spcPts val="0"/>
                        </a:spcBef>
                        <a:spcAft>
                          <a:spcPts val="0"/>
                        </a:spcAft>
                        <a:buNone/>
                      </a:pPr>
                      <a:r>
                        <a:rPr lang="en" sz="700"/>
                        <a:t>Operating frequency range</a:t>
                      </a:r>
                      <a:endParaRPr sz="700"/>
                    </a:p>
                  </a:txBody>
                  <a:tcPr marL="63500" marR="63500" marT="63500" marB="63500"/>
                </a:tc>
                <a:tc>
                  <a:txBody>
                    <a:bodyPr/>
                    <a:lstStyle/>
                    <a:p>
                      <a:pPr marL="0" lvl="0" indent="0" algn="l" rtl="0">
                        <a:spcBef>
                          <a:spcPts val="0"/>
                        </a:spcBef>
                        <a:spcAft>
                          <a:spcPts val="0"/>
                        </a:spcAft>
                        <a:buNone/>
                      </a:pPr>
                      <a:r>
                        <a:rPr lang="en" sz="700"/>
                        <a:t>400 to 520 MHz</a:t>
                      </a:r>
                      <a:endParaRPr sz="700"/>
                    </a:p>
                  </a:txBody>
                  <a:tcPr marL="63500" marR="63500" marT="63500" marB="63500"/>
                </a:tc>
                <a:extLst>
                  <a:ext uri="{0D108BD9-81ED-4DB2-BD59-A6C34878D82A}">
                    <a16:rowId xmlns:a16="http://schemas.microsoft.com/office/drawing/2014/main" val="10008"/>
                  </a:ext>
                </a:extLst>
              </a:tr>
              <a:tr h="468875">
                <a:tc>
                  <a:txBody>
                    <a:bodyPr/>
                    <a:lstStyle/>
                    <a:p>
                      <a:pPr marL="0" lvl="0" indent="0" algn="l" rtl="0">
                        <a:spcBef>
                          <a:spcPts val="0"/>
                        </a:spcBef>
                        <a:spcAft>
                          <a:spcPts val="0"/>
                        </a:spcAft>
                        <a:buNone/>
                      </a:pPr>
                      <a:r>
                        <a:rPr lang="en" sz="700"/>
                        <a:t>Operating frequency</a:t>
                      </a:r>
                      <a:endParaRPr sz="700"/>
                    </a:p>
                  </a:txBody>
                  <a:tcPr marL="63500" marR="63500" marT="63500" marB="63500"/>
                </a:tc>
                <a:tc>
                  <a:txBody>
                    <a:bodyPr/>
                    <a:lstStyle/>
                    <a:p>
                      <a:pPr marL="0" lvl="0" indent="0" algn="l" rtl="0">
                        <a:spcBef>
                          <a:spcPts val="0"/>
                        </a:spcBef>
                        <a:spcAft>
                          <a:spcPts val="0"/>
                        </a:spcAft>
                        <a:buNone/>
                      </a:pPr>
                      <a:r>
                        <a:rPr lang="en" sz="700"/>
                        <a:t>TBD</a:t>
                      </a:r>
                      <a:endParaRPr sz="700"/>
                    </a:p>
                  </a:txBody>
                  <a:tcPr marL="63500" marR="63500" marT="63500" marB="63500"/>
                </a:tc>
                <a:extLst>
                  <a:ext uri="{0D108BD9-81ED-4DB2-BD59-A6C34878D82A}">
                    <a16:rowId xmlns:a16="http://schemas.microsoft.com/office/drawing/2014/main" val="10009"/>
                  </a:ext>
                </a:extLst>
              </a:tr>
              <a:tr h="229725">
                <a:tc>
                  <a:txBody>
                    <a:bodyPr/>
                    <a:lstStyle/>
                    <a:p>
                      <a:pPr marL="0" lvl="0" indent="0" algn="l" rtl="0">
                        <a:spcBef>
                          <a:spcPts val="0"/>
                        </a:spcBef>
                        <a:spcAft>
                          <a:spcPts val="0"/>
                        </a:spcAft>
                        <a:buNone/>
                      </a:pPr>
                      <a:r>
                        <a:rPr lang="en" sz="700"/>
                        <a:t>Receiver Bandwidth</a:t>
                      </a:r>
                      <a:endParaRPr sz="700"/>
                    </a:p>
                  </a:txBody>
                  <a:tcPr marL="63500" marR="63500" marT="63500" marB="63500"/>
                </a:tc>
                <a:tc>
                  <a:txBody>
                    <a:bodyPr/>
                    <a:lstStyle/>
                    <a:p>
                      <a:pPr marL="0" lvl="0" indent="0" algn="l" rtl="0">
                        <a:spcBef>
                          <a:spcPts val="0"/>
                        </a:spcBef>
                        <a:spcAft>
                          <a:spcPts val="0"/>
                        </a:spcAft>
                        <a:buNone/>
                      </a:pPr>
                      <a:r>
                        <a:rPr lang="en" sz="700"/>
                        <a:t>14400 Hz (9600)</a:t>
                      </a:r>
                      <a:endParaRPr sz="700"/>
                    </a:p>
                    <a:p>
                      <a:pPr marL="0" lvl="0" indent="0" algn="l" rtl="0">
                        <a:spcBef>
                          <a:spcPts val="0"/>
                        </a:spcBef>
                        <a:spcAft>
                          <a:spcPts val="0"/>
                        </a:spcAft>
                        <a:buNone/>
                      </a:pPr>
                      <a:r>
                        <a:rPr lang="en" sz="700"/>
                        <a:t>28800 Hz (19200)</a:t>
                      </a:r>
                      <a:endParaRPr sz="700"/>
                    </a:p>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10"/>
                  </a:ext>
                </a:extLst>
              </a:tr>
              <a:tr h="343550">
                <a:tc>
                  <a:txBody>
                    <a:bodyPr/>
                    <a:lstStyle/>
                    <a:p>
                      <a:pPr marL="0" lvl="0" indent="0" algn="l" rtl="0">
                        <a:spcBef>
                          <a:spcPts val="0"/>
                        </a:spcBef>
                        <a:spcAft>
                          <a:spcPts val="0"/>
                        </a:spcAft>
                        <a:buNone/>
                      </a:pPr>
                      <a:r>
                        <a:rPr lang="en" sz="700"/>
                        <a:t>Error control</a:t>
                      </a:r>
                      <a:endParaRPr sz="700"/>
                    </a:p>
                  </a:txBody>
                  <a:tcPr marL="63500" marR="63500" marT="63500" marB="63500"/>
                </a:tc>
                <a:tc>
                  <a:txBody>
                    <a:bodyPr/>
                    <a:lstStyle/>
                    <a:p>
                      <a:pPr marL="0" lvl="0" indent="0" algn="l" rtl="0">
                        <a:spcBef>
                          <a:spcPts val="0"/>
                        </a:spcBef>
                        <a:spcAft>
                          <a:spcPts val="0"/>
                        </a:spcAft>
                        <a:buNone/>
                      </a:pPr>
                      <a:r>
                        <a:rPr lang="en" sz="700"/>
                        <a:t>TBD</a:t>
                      </a:r>
                      <a:endParaRPr sz="700"/>
                    </a:p>
                  </a:txBody>
                  <a:tcPr marL="63500" marR="63500" marT="63500" marB="63500"/>
                </a:tc>
                <a:extLst>
                  <a:ext uri="{0D108BD9-81ED-4DB2-BD59-A6C34878D82A}">
                    <a16:rowId xmlns:a16="http://schemas.microsoft.com/office/drawing/2014/main" val="10011"/>
                  </a:ext>
                </a:extLst>
              </a:tr>
              <a:tr h="227850">
                <a:tc>
                  <a:txBody>
                    <a:bodyPr/>
                    <a:lstStyle/>
                    <a:p>
                      <a:pPr marL="0" lvl="0" indent="0" algn="l" rtl="0">
                        <a:spcBef>
                          <a:spcPts val="0"/>
                        </a:spcBef>
                        <a:spcAft>
                          <a:spcPts val="0"/>
                        </a:spcAft>
                        <a:buNone/>
                      </a:pPr>
                      <a:r>
                        <a:rPr lang="en" sz="700"/>
                        <a:t>Radio Serial1 settings</a:t>
                      </a:r>
                      <a:endParaRPr sz="700"/>
                    </a:p>
                  </a:txBody>
                  <a:tcPr marL="63500" marR="63500" marT="63500" marB="63500"/>
                </a:tc>
                <a:tc>
                  <a:txBody>
                    <a:bodyPr/>
                    <a:lstStyle/>
                    <a:p>
                      <a:pPr marL="0" lvl="0" indent="0" algn="l" rtl="0">
                        <a:spcBef>
                          <a:spcPts val="0"/>
                        </a:spcBef>
                        <a:spcAft>
                          <a:spcPts val="0"/>
                        </a:spcAft>
                        <a:buNone/>
                      </a:pPr>
                      <a:r>
                        <a:rPr lang="en" sz="700"/>
                        <a:t>19200, N, 8, 1</a:t>
                      </a:r>
                      <a:endParaRPr sz="700"/>
                    </a:p>
                  </a:txBody>
                  <a:tcPr marL="63500" marR="63500" marT="63500" marB="63500"/>
                </a:tc>
                <a:extLst>
                  <a:ext uri="{0D108BD9-81ED-4DB2-BD59-A6C34878D82A}">
                    <a16:rowId xmlns:a16="http://schemas.microsoft.com/office/drawing/2014/main" val="10012"/>
                  </a:ext>
                </a:extLst>
              </a:tr>
              <a:tr h="227850">
                <a:tc>
                  <a:txBody>
                    <a:bodyPr/>
                    <a:lstStyle/>
                    <a:p>
                      <a:pPr marL="0" lvl="0" indent="0" algn="l" rtl="0">
                        <a:spcBef>
                          <a:spcPts val="0"/>
                        </a:spcBef>
                        <a:spcAft>
                          <a:spcPts val="0"/>
                        </a:spcAft>
                        <a:buNone/>
                      </a:pPr>
                      <a:r>
                        <a:rPr lang="en" sz="700"/>
                        <a:t>Radio Serial0 settings </a:t>
                      </a:r>
                      <a:endParaRPr sz="700"/>
                    </a:p>
                  </a:txBody>
                  <a:tcPr marL="63500" marR="63500" marT="63500" marB="63500"/>
                </a:tc>
                <a:tc>
                  <a:txBody>
                    <a:bodyPr/>
                    <a:lstStyle/>
                    <a:p>
                      <a:pPr marL="0" lvl="0" indent="0" algn="l" rtl="0">
                        <a:spcBef>
                          <a:spcPts val="0"/>
                        </a:spcBef>
                        <a:spcAft>
                          <a:spcPts val="0"/>
                        </a:spcAft>
                        <a:buNone/>
                      </a:pPr>
                      <a:r>
                        <a:rPr lang="en" sz="700"/>
                        <a:t>57600, N, 8, 1</a:t>
                      </a:r>
                      <a:endParaRPr sz="700"/>
                    </a:p>
                  </a:txBody>
                  <a:tcPr marL="63500" marR="63500" marT="63500" marB="63500"/>
                </a:tc>
                <a:extLst>
                  <a:ext uri="{0D108BD9-81ED-4DB2-BD59-A6C34878D82A}">
                    <a16:rowId xmlns:a16="http://schemas.microsoft.com/office/drawing/2014/main" val="10013"/>
                  </a:ext>
                </a:extLst>
              </a:tr>
            </a:tbl>
          </a:graphicData>
        </a:graphic>
      </p:graphicFrame>
      <p:sp>
        <p:nvSpPr>
          <p:cNvPr id="1819" name="Google Shape;1819;p135"/>
          <p:cNvSpPr txBox="1"/>
          <p:nvPr/>
        </p:nvSpPr>
        <p:spPr>
          <a:xfrm>
            <a:off x="-288375" y="-105675"/>
            <a:ext cx="5181300" cy="660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1600"/>
              </a:spcBef>
              <a:spcAft>
                <a:spcPts val="1000"/>
              </a:spcAft>
              <a:buNone/>
            </a:pPr>
            <a:r>
              <a:rPr lang="en"/>
              <a:t>Radio Communication Characteristics</a:t>
            </a:r>
            <a:endParaRPr/>
          </a:p>
        </p:txBody>
      </p:sp>
      <p:pic>
        <p:nvPicPr>
          <p:cNvPr id="1820" name="Google Shape;1820;p135"/>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821" name="Google Shape;1821;p135"/>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110</a:t>
            </a:fld>
            <a:endParaRPr/>
          </a:p>
        </p:txBody>
      </p:sp>
      <p:sp>
        <p:nvSpPr>
          <p:cNvPr id="1822" name="Google Shape;1822;p135"/>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13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Way are We Pointing?</a:t>
            </a:r>
            <a:endParaRPr/>
          </a:p>
        </p:txBody>
      </p:sp>
      <p:pic>
        <p:nvPicPr>
          <p:cNvPr id="1828" name="Google Shape;1828;p136"/>
          <p:cNvPicPr preferRelativeResize="0"/>
          <p:nvPr/>
        </p:nvPicPr>
        <p:blipFill>
          <a:blip r:embed="rId3">
            <a:alphaModFix/>
          </a:blip>
          <a:stretch>
            <a:fillRect/>
          </a:stretch>
        </p:blipFill>
        <p:spPr>
          <a:xfrm>
            <a:off x="2004625" y="1236025"/>
            <a:ext cx="4956817" cy="3820974"/>
          </a:xfrm>
          <a:prstGeom prst="rect">
            <a:avLst/>
          </a:prstGeom>
          <a:noFill/>
          <a:ln>
            <a:noFill/>
          </a:ln>
        </p:spPr>
      </p:pic>
      <p:sp>
        <p:nvSpPr>
          <p:cNvPr id="1829" name="Google Shape;1829;p136"/>
          <p:cNvSpPr/>
          <p:nvPr/>
        </p:nvSpPr>
        <p:spPr>
          <a:xfrm>
            <a:off x="7211250" y="3023600"/>
            <a:ext cx="483300" cy="41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CS</a:t>
            </a:r>
            <a:endParaRPr sz="1100"/>
          </a:p>
        </p:txBody>
      </p:sp>
      <p:sp>
        <p:nvSpPr>
          <p:cNvPr id="1830" name="Google Shape;1830;p136"/>
          <p:cNvSpPr/>
          <p:nvPr/>
        </p:nvSpPr>
        <p:spPr>
          <a:xfrm>
            <a:off x="6684125" y="2855200"/>
            <a:ext cx="1581300" cy="16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ANTENNA</a:t>
            </a:r>
            <a:endParaRPr/>
          </a:p>
        </p:txBody>
      </p:sp>
      <p:cxnSp>
        <p:nvCxnSpPr>
          <p:cNvPr id="1831" name="Google Shape;1831;p136"/>
          <p:cNvCxnSpPr/>
          <p:nvPr/>
        </p:nvCxnSpPr>
        <p:spPr>
          <a:xfrm rot="10800000">
            <a:off x="7467600" y="1837600"/>
            <a:ext cx="7200" cy="2123100"/>
          </a:xfrm>
          <a:prstGeom prst="straightConnector1">
            <a:avLst/>
          </a:prstGeom>
          <a:noFill/>
          <a:ln w="9525" cap="flat" cmpd="sng">
            <a:solidFill>
              <a:schemeClr val="dk2"/>
            </a:solidFill>
            <a:prstDash val="solid"/>
            <a:round/>
            <a:headEnd type="none" w="med" len="med"/>
            <a:tailEnd type="triangle" w="med" len="med"/>
          </a:ln>
        </p:spPr>
      </p:cxnSp>
      <p:sp>
        <p:nvSpPr>
          <p:cNvPr id="1832" name="Google Shape;1832;p136"/>
          <p:cNvSpPr txBox="1"/>
          <p:nvPr/>
        </p:nvSpPr>
        <p:spPr>
          <a:xfrm>
            <a:off x="7569950" y="1976675"/>
            <a:ext cx="9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Z-axis</a:t>
            </a:r>
            <a:endParaRPr/>
          </a:p>
        </p:txBody>
      </p:sp>
      <p:sp>
        <p:nvSpPr>
          <p:cNvPr id="1833" name="Google Shape;1833;p136"/>
          <p:cNvSpPr txBox="1"/>
          <p:nvPr/>
        </p:nvSpPr>
        <p:spPr>
          <a:xfrm>
            <a:off x="36600" y="1833000"/>
            <a:ext cx="3168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“The Antenna is positioned at the origin of the coordinate system hence the Antenna boresight (θ =0 deg and φ =0 deg) is along the Z axis on the top cover of the Antenna.”</a:t>
            </a:r>
            <a:endParaRPr/>
          </a:p>
        </p:txBody>
      </p:sp>
      <p:sp>
        <p:nvSpPr>
          <p:cNvPr id="1834" name="Google Shape;1834;p136"/>
          <p:cNvSpPr txBox="1"/>
          <p:nvPr/>
        </p:nvSpPr>
        <p:spPr>
          <a:xfrm>
            <a:off x="311700" y="3960700"/>
            <a:ext cx="304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So, if the camera is pointed down, then we’re LHCP</a:t>
            </a:r>
            <a:endParaRPr/>
          </a:p>
        </p:txBody>
      </p:sp>
      <p:pic>
        <p:nvPicPr>
          <p:cNvPr id="1835" name="Google Shape;1835;p136"/>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836" name="Google Shape;1836;p136"/>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837" name="Google Shape;1837;p13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137"/>
          <p:cNvSpPr txBox="1"/>
          <p:nvPr/>
        </p:nvSpPr>
        <p:spPr>
          <a:xfrm>
            <a:off x="2637700" y="609600"/>
            <a:ext cx="3940800" cy="1621800"/>
          </a:xfrm>
          <a:prstGeom prst="rect">
            <a:avLst/>
          </a:prstGeom>
          <a:solidFill>
            <a:schemeClr val="lt2"/>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1843" name="Google Shape;1843;p137"/>
          <p:cNvPicPr preferRelativeResize="0"/>
          <p:nvPr/>
        </p:nvPicPr>
        <p:blipFill rotWithShape="1">
          <a:blip r:embed="rId3">
            <a:alphaModFix/>
          </a:blip>
          <a:srcRect l="6645" t="15519" r="7384" b="14540"/>
          <a:stretch/>
        </p:blipFill>
        <p:spPr>
          <a:xfrm>
            <a:off x="2806838" y="2622950"/>
            <a:ext cx="4674526" cy="2318301"/>
          </a:xfrm>
          <a:prstGeom prst="rect">
            <a:avLst/>
          </a:prstGeom>
          <a:noFill/>
          <a:ln>
            <a:noFill/>
          </a:ln>
        </p:spPr>
      </p:pic>
      <p:sp>
        <p:nvSpPr>
          <p:cNvPr id="1844" name="Google Shape;1844;p137"/>
          <p:cNvSpPr txBox="1"/>
          <p:nvPr/>
        </p:nvSpPr>
        <p:spPr>
          <a:xfrm>
            <a:off x="1983125" y="3051625"/>
            <a:ext cx="97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From PA</a:t>
            </a:r>
            <a:endParaRPr/>
          </a:p>
        </p:txBody>
      </p:sp>
      <p:sp>
        <p:nvSpPr>
          <p:cNvPr id="1845" name="Google Shape;1845;p137"/>
          <p:cNvSpPr txBox="1"/>
          <p:nvPr/>
        </p:nvSpPr>
        <p:spPr>
          <a:xfrm>
            <a:off x="2210025" y="4153725"/>
            <a:ext cx="67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 Rx</a:t>
            </a:r>
            <a:endParaRPr/>
          </a:p>
        </p:txBody>
      </p:sp>
      <p:sp>
        <p:nvSpPr>
          <p:cNvPr id="1846" name="Google Shape;1846;p137"/>
          <p:cNvSpPr txBox="1"/>
          <p:nvPr/>
        </p:nvSpPr>
        <p:spPr>
          <a:xfrm>
            <a:off x="7741900" y="1679075"/>
            <a:ext cx="11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From LNA</a:t>
            </a:r>
            <a:endParaRPr/>
          </a:p>
        </p:txBody>
      </p:sp>
      <p:sp>
        <p:nvSpPr>
          <p:cNvPr id="1847" name="Google Shape;1847;p137"/>
          <p:cNvSpPr txBox="1"/>
          <p:nvPr/>
        </p:nvSpPr>
        <p:spPr>
          <a:xfrm>
            <a:off x="7627100" y="383950"/>
            <a:ext cx="1261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To Outside Switch</a:t>
            </a:r>
            <a:endParaRPr/>
          </a:p>
        </p:txBody>
      </p:sp>
      <p:sp>
        <p:nvSpPr>
          <p:cNvPr id="1848" name="Google Shape;1848;p137"/>
          <p:cNvSpPr txBox="1"/>
          <p:nvPr/>
        </p:nvSpPr>
        <p:spPr>
          <a:xfrm>
            <a:off x="435375" y="1494275"/>
            <a:ext cx="146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Inside Segment</a:t>
            </a:r>
            <a:endParaRPr/>
          </a:p>
        </p:txBody>
      </p:sp>
      <p:sp>
        <p:nvSpPr>
          <p:cNvPr id="1849" name="Google Shape;1849;p137"/>
          <p:cNvSpPr txBox="1"/>
          <p:nvPr/>
        </p:nvSpPr>
        <p:spPr>
          <a:xfrm>
            <a:off x="435375" y="3546825"/>
            <a:ext cx="19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Outside Segment</a:t>
            </a:r>
            <a:endParaRPr/>
          </a:p>
        </p:txBody>
      </p:sp>
      <p:sp>
        <p:nvSpPr>
          <p:cNvPr id="1850" name="Google Shape;1850;p137"/>
          <p:cNvSpPr txBox="1">
            <a:spLocks noGrp="1"/>
          </p:cNvSpPr>
          <p:nvPr>
            <p:ph type="title"/>
          </p:nvPr>
        </p:nvSpPr>
        <p:spPr>
          <a:xfrm>
            <a:off x="136475" y="125650"/>
            <a:ext cx="47283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Top-Level Diagram</a:t>
            </a:r>
            <a:endParaRPr/>
          </a:p>
        </p:txBody>
      </p:sp>
      <p:sp>
        <p:nvSpPr>
          <p:cNvPr id="1851" name="Google Shape;1851;p137"/>
          <p:cNvSpPr txBox="1"/>
          <p:nvPr/>
        </p:nvSpPr>
        <p:spPr>
          <a:xfrm>
            <a:off x="6401650" y="3883675"/>
            <a:ext cx="2524200" cy="1046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PA needs 13.8V @ 13A, N-connector in/out.</a:t>
            </a:r>
            <a:endParaRPr/>
          </a:p>
          <a:p>
            <a:pPr marL="0" lvl="0" indent="0" algn="l" rtl="0">
              <a:spcBef>
                <a:spcPts val="0"/>
              </a:spcBef>
              <a:spcAft>
                <a:spcPts val="0"/>
              </a:spcAft>
              <a:buNone/>
            </a:pPr>
            <a:r>
              <a:rPr lang="en"/>
              <a:t>Is there an interface on PA? PTT?</a:t>
            </a:r>
            <a:endParaRPr/>
          </a:p>
        </p:txBody>
      </p:sp>
      <p:sp>
        <p:nvSpPr>
          <p:cNvPr id="1852" name="Google Shape;1852;p137"/>
          <p:cNvSpPr txBox="1"/>
          <p:nvPr/>
        </p:nvSpPr>
        <p:spPr>
          <a:xfrm>
            <a:off x="7688650" y="2451525"/>
            <a:ext cx="12966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Add lightning arrestors at entry</a:t>
            </a:r>
            <a:endParaRPr/>
          </a:p>
        </p:txBody>
      </p:sp>
      <p:sp>
        <p:nvSpPr>
          <p:cNvPr id="1853" name="Google Shape;1853;p137"/>
          <p:cNvSpPr/>
          <p:nvPr/>
        </p:nvSpPr>
        <p:spPr>
          <a:xfrm>
            <a:off x="5916175" y="2482990"/>
            <a:ext cx="1261500" cy="377400"/>
          </a:xfrm>
          <a:prstGeom prst="wedgeRectCallout">
            <a:avLst>
              <a:gd name="adj1" fmla="val -31366"/>
              <a:gd name="adj2" fmla="val 1168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Need to think about lightning protection here too</a:t>
            </a:r>
            <a:endParaRPr sz="800"/>
          </a:p>
        </p:txBody>
      </p:sp>
      <p:sp>
        <p:nvSpPr>
          <p:cNvPr id="1854" name="Google Shape;1854;p137"/>
          <p:cNvSpPr/>
          <p:nvPr/>
        </p:nvSpPr>
        <p:spPr>
          <a:xfrm>
            <a:off x="2770088" y="1359875"/>
            <a:ext cx="975000" cy="669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GS Transceiver PCB</a:t>
            </a:r>
            <a:endParaRPr sz="900"/>
          </a:p>
        </p:txBody>
      </p:sp>
      <p:sp>
        <p:nvSpPr>
          <p:cNvPr id="1855" name="Google Shape;1855;p137"/>
          <p:cNvSpPr/>
          <p:nvPr/>
        </p:nvSpPr>
        <p:spPr>
          <a:xfrm>
            <a:off x="1958488" y="1303550"/>
            <a:ext cx="625200" cy="28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GROUND</a:t>
            </a:r>
            <a:endParaRPr sz="700"/>
          </a:p>
        </p:txBody>
      </p:sp>
      <p:sp>
        <p:nvSpPr>
          <p:cNvPr id="1856" name="Google Shape;1856;p137"/>
          <p:cNvSpPr/>
          <p:nvPr/>
        </p:nvSpPr>
        <p:spPr>
          <a:xfrm>
            <a:off x="1958485" y="1740738"/>
            <a:ext cx="625200" cy="28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PROXY</a:t>
            </a:r>
            <a:endParaRPr sz="700"/>
          </a:p>
        </p:txBody>
      </p:sp>
      <p:sp>
        <p:nvSpPr>
          <p:cNvPr id="1857" name="Google Shape;1857;p137"/>
          <p:cNvSpPr/>
          <p:nvPr/>
        </p:nvSpPr>
        <p:spPr>
          <a:xfrm>
            <a:off x="4057200" y="1268600"/>
            <a:ext cx="514800" cy="377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Cable</a:t>
            </a:r>
            <a:endParaRPr sz="600"/>
          </a:p>
        </p:txBody>
      </p:sp>
      <p:sp>
        <p:nvSpPr>
          <p:cNvPr id="1858" name="Google Shape;1858;p137"/>
          <p:cNvSpPr/>
          <p:nvPr/>
        </p:nvSpPr>
        <p:spPr>
          <a:xfrm>
            <a:off x="5708363" y="1271000"/>
            <a:ext cx="780000" cy="377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Power Amplifier</a:t>
            </a:r>
            <a:endParaRPr sz="800"/>
          </a:p>
        </p:txBody>
      </p:sp>
      <p:sp>
        <p:nvSpPr>
          <p:cNvPr id="1859" name="Google Shape;1859;p137"/>
          <p:cNvSpPr/>
          <p:nvPr/>
        </p:nvSpPr>
        <p:spPr>
          <a:xfrm>
            <a:off x="6702338" y="1219700"/>
            <a:ext cx="825600" cy="480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Cable</a:t>
            </a:r>
            <a:endParaRPr sz="600"/>
          </a:p>
        </p:txBody>
      </p:sp>
      <p:cxnSp>
        <p:nvCxnSpPr>
          <p:cNvPr id="1860" name="Google Shape;1860;p137"/>
          <p:cNvCxnSpPr/>
          <p:nvPr/>
        </p:nvCxnSpPr>
        <p:spPr>
          <a:xfrm>
            <a:off x="7516400" y="1440950"/>
            <a:ext cx="1417800" cy="6600"/>
          </a:xfrm>
          <a:prstGeom prst="straightConnector1">
            <a:avLst/>
          </a:prstGeom>
          <a:noFill/>
          <a:ln w="9525" cap="flat" cmpd="sng">
            <a:solidFill>
              <a:schemeClr val="dk2"/>
            </a:solidFill>
            <a:prstDash val="solid"/>
            <a:round/>
            <a:headEnd type="none" w="med" len="med"/>
            <a:tailEnd type="triangle" w="med" len="med"/>
          </a:ln>
        </p:spPr>
      </p:cxnSp>
      <p:cxnSp>
        <p:nvCxnSpPr>
          <p:cNvPr id="1861" name="Google Shape;1861;p137"/>
          <p:cNvCxnSpPr>
            <a:stCxn id="1858" idx="3"/>
            <a:endCxn id="1859" idx="1"/>
          </p:cNvCxnSpPr>
          <p:nvPr/>
        </p:nvCxnSpPr>
        <p:spPr>
          <a:xfrm>
            <a:off x="6488363" y="1459700"/>
            <a:ext cx="213900" cy="0"/>
          </a:xfrm>
          <a:prstGeom prst="straightConnector1">
            <a:avLst/>
          </a:prstGeom>
          <a:noFill/>
          <a:ln w="9525" cap="flat" cmpd="sng">
            <a:solidFill>
              <a:schemeClr val="dk2"/>
            </a:solidFill>
            <a:prstDash val="solid"/>
            <a:round/>
            <a:headEnd type="none" w="med" len="med"/>
            <a:tailEnd type="triangle" w="med" len="med"/>
          </a:ln>
        </p:spPr>
      </p:cxnSp>
      <p:sp>
        <p:nvSpPr>
          <p:cNvPr id="1862" name="Google Shape;1862;p137"/>
          <p:cNvSpPr/>
          <p:nvPr/>
        </p:nvSpPr>
        <p:spPr>
          <a:xfrm>
            <a:off x="6702200" y="1751250"/>
            <a:ext cx="825600" cy="480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Cable</a:t>
            </a:r>
            <a:endParaRPr sz="800"/>
          </a:p>
        </p:txBody>
      </p:sp>
      <p:cxnSp>
        <p:nvCxnSpPr>
          <p:cNvPr id="1863" name="Google Shape;1863;p137"/>
          <p:cNvCxnSpPr>
            <a:endCxn id="1862" idx="3"/>
          </p:cNvCxnSpPr>
          <p:nvPr/>
        </p:nvCxnSpPr>
        <p:spPr>
          <a:xfrm flipH="1">
            <a:off x="7527800" y="1982550"/>
            <a:ext cx="1571700" cy="8700"/>
          </a:xfrm>
          <a:prstGeom prst="straightConnector1">
            <a:avLst/>
          </a:prstGeom>
          <a:noFill/>
          <a:ln w="9525" cap="flat" cmpd="sng">
            <a:solidFill>
              <a:schemeClr val="dk2"/>
            </a:solidFill>
            <a:prstDash val="solid"/>
            <a:round/>
            <a:headEnd type="none" w="med" len="med"/>
            <a:tailEnd type="triangle" w="med" len="med"/>
          </a:ln>
        </p:spPr>
      </p:cxnSp>
      <p:cxnSp>
        <p:nvCxnSpPr>
          <p:cNvPr id="1864" name="Google Shape;1864;p137"/>
          <p:cNvCxnSpPr>
            <a:endCxn id="1857" idx="1"/>
          </p:cNvCxnSpPr>
          <p:nvPr/>
        </p:nvCxnSpPr>
        <p:spPr>
          <a:xfrm rot="10800000" flipH="1">
            <a:off x="3730500" y="1457300"/>
            <a:ext cx="326700" cy="4800"/>
          </a:xfrm>
          <a:prstGeom prst="straightConnector1">
            <a:avLst/>
          </a:prstGeom>
          <a:noFill/>
          <a:ln w="9525" cap="flat" cmpd="sng">
            <a:solidFill>
              <a:schemeClr val="dk2"/>
            </a:solidFill>
            <a:prstDash val="solid"/>
            <a:round/>
            <a:headEnd type="none" w="med" len="med"/>
            <a:tailEnd type="triangle" w="med" len="med"/>
          </a:ln>
        </p:spPr>
      </p:cxnSp>
      <p:cxnSp>
        <p:nvCxnSpPr>
          <p:cNvPr id="1865" name="Google Shape;1865;p137"/>
          <p:cNvCxnSpPr>
            <a:stCxn id="1855" idx="3"/>
          </p:cNvCxnSpPr>
          <p:nvPr/>
        </p:nvCxnSpPr>
        <p:spPr>
          <a:xfrm rot="10800000" flipH="1">
            <a:off x="2583688" y="1438250"/>
            <a:ext cx="207000" cy="6000"/>
          </a:xfrm>
          <a:prstGeom prst="straightConnector1">
            <a:avLst/>
          </a:prstGeom>
          <a:noFill/>
          <a:ln w="9525" cap="flat" cmpd="sng">
            <a:solidFill>
              <a:schemeClr val="dk2"/>
            </a:solidFill>
            <a:prstDash val="solid"/>
            <a:round/>
            <a:headEnd type="none" w="med" len="med"/>
            <a:tailEnd type="none" w="med" len="med"/>
          </a:ln>
        </p:spPr>
      </p:cxnSp>
      <p:cxnSp>
        <p:nvCxnSpPr>
          <p:cNvPr id="1866" name="Google Shape;1866;p137"/>
          <p:cNvCxnSpPr>
            <a:stCxn id="1862" idx="1"/>
          </p:cNvCxnSpPr>
          <p:nvPr/>
        </p:nvCxnSpPr>
        <p:spPr>
          <a:xfrm rot="10800000">
            <a:off x="3724400" y="1974750"/>
            <a:ext cx="2977800" cy="16500"/>
          </a:xfrm>
          <a:prstGeom prst="straightConnector1">
            <a:avLst/>
          </a:prstGeom>
          <a:noFill/>
          <a:ln w="9525" cap="flat" cmpd="sng">
            <a:solidFill>
              <a:schemeClr val="dk2"/>
            </a:solidFill>
            <a:prstDash val="solid"/>
            <a:round/>
            <a:headEnd type="none" w="med" len="med"/>
            <a:tailEnd type="triangle" w="med" len="med"/>
          </a:ln>
        </p:spPr>
      </p:cxnSp>
      <p:cxnSp>
        <p:nvCxnSpPr>
          <p:cNvPr id="1867" name="Google Shape;1867;p137"/>
          <p:cNvCxnSpPr>
            <a:stCxn id="1856" idx="3"/>
          </p:cNvCxnSpPr>
          <p:nvPr/>
        </p:nvCxnSpPr>
        <p:spPr>
          <a:xfrm>
            <a:off x="2583685" y="1881438"/>
            <a:ext cx="197700" cy="4500"/>
          </a:xfrm>
          <a:prstGeom prst="straightConnector1">
            <a:avLst/>
          </a:prstGeom>
          <a:noFill/>
          <a:ln w="9525" cap="flat" cmpd="sng">
            <a:solidFill>
              <a:schemeClr val="dk2"/>
            </a:solidFill>
            <a:prstDash val="solid"/>
            <a:round/>
            <a:headEnd type="none" w="med" len="med"/>
            <a:tailEnd type="none" w="med" len="med"/>
          </a:ln>
        </p:spPr>
      </p:cxnSp>
      <p:sp>
        <p:nvSpPr>
          <p:cNvPr id="1868" name="Google Shape;1868;p137"/>
          <p:cNvSpPr/>
          <p:nvPr/>
        </p:nvSpPr>
        <p:spPr>
          <a:xfrm>
            <a:off x="6724999" y="438839"/>
            <a:ext cx="780000" cy="505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Cable </a:t>
            </a:r>
            <a:endParaRPr sz="400"/>
          </a:p>
        </p:txBody>
      </p:sp>
      <p:cxnSp>
        <p:nvCxnSpPr>
          <p:cNvPr id="1869" name="Google Shape;1869;p137"/>
          <p:cNvCxnSpPr>
            <a:endCxn id="1868" idx="1"/>
          </p:cNvCxnSpPr>
          <p:nvPr/>
        </p:nvCxnSpPr>
        <p:spPr>
          <a:xfrm rot="10800000" flipH="1">
            <a:off x="3752899" y="691739"/>
            <a:ext cx="2972100" cy="746400"/>
          </a:xfrm>
          <a:prstGeom prst="bentConnector3">
            <a:avLst>
              <a:gd name="adj1" fmla="val 5126"/>
            </a:avLst>
          </a:prstGeom>
          <a:noFill/>
          <a:ln w="9525" cap="flat" cmpd="sng">
            <a:solidFill>
              <a:schemeClr val="dk2"/>
            </a:solidFill>
            <a:prstDash val="solid"/>
            <a:round/>
            <a:headEnd type="none" w="med" len="med"/>
            <a:tailEnd type="triangle" w="med" len="med"/>
          </a:ln>
        </p:spPr>
      </p:cxnSp>
      <p:sp>
        <p:nvSpPr>
          <p:cNvPr id="1870" name="Google Shape;1870;p137"/>
          <p:cNvSpPr txBox="1"/>
          <p:nvPr/>
        </p:nvSpPr>
        <p:spPr>
          <a:xfrm>
            <a:off x="7794600" y="1127263"/>
            <a:ext cx="97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 Filter</a:t>
            </a:r>
            <a:endParaRPr/>
          </a:p>
        </p:txBody>
      </p:sp>
      <p:cxnSp>
        <p:nvCxnSpPr>
          <p:cNvPr id="1871" name="Google Shape;1871;p137"/>
          <p:cNvCxnSpPr>
            <a:stCxn id="1868" idx="3"/>
          </p:cNvCxnSpPr>
          <p:nvPr/>
        </p:nvCxnSpPr>
        <p:spPr>
          <a:xfrm rot="10800000" flipH="1">
            <a:off x="7504999" y="685739"/>
            <a:ext cx="1505700" cy="6000"/>
          </a:xfrm>
          <a:prstGeom prst="straightConnector1">
            <a:avLst/>
          </a:prstGeom>
          <a:noFill/>
          <a:ln w="9525" cap="flat" cmpd="sng">
            <a:solidFill>
              <a:schemeClr val="dk2"/>
            </a:solidFill>
            <a:prstDash val="solid"/>
            <a:round/>
            <a:headEnd type="none" w="med" len="med"/>
            <a:tailEnd type="triangle" w="med" len="med"/>
          </a:ln>
        </p:spPr>
      </p:cxnSp>
      <p:sp>
        <p:nvSpPr>
          <p:cNvPr id="1872" name="Google Shape;1872;p137"/>
          <p:cNvSpPr/>
          <p:nvPr/>
        </p:nvSpPr>
        <p:spPr>
          <a:xfrm>
            <a:off x="4750175" y="1271000"/>
            <a:ext cx="780000" cy="377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Driver Amplifier</a:t>
            </a:r>
            <a:endParaRPr sz="800"/>
          </a:p>
        </p:txBody>
      </p:sp>
      <p:cxnSp>
        <p:nvCxnSpPr>
          <p:cNvPr id="1873" name="Google Shape;1873;p137"/>
          <p:cNvCxnSpPr>
            <a:stCxn id="1857" idx="3"/>
            <a:endCxn id="1872" idx="1"/>
          </p:cNvCxnSpPr>
          <p:nvPr/>
        </p:nvCxnSpPr>
        <p:spPr>
          <a:xfrm>
            <a:off x="4572000" y="1457300"/>
            <a:ext cx="178200" cy="2400"/>
          </a:xfrm>
          <a:prstGeom prst="straightConnector1">
            <a:avLst/>
          </a:prstGeom>
          <a:noFill/>
          <a:ln w="9525" cap="flat" cmpd="sng">
            <a:solidFill>
              <a:schemeClr val="dk2"/>
            </a:solidFill>
            <a:prstDash val="solid"/>
            <a:round/>
            <a:headEnd type="none" w="med" len="med"/>
            <a:tailEnd type="triangle" w="med" len="med"/>
          </a:ln>
        </p:spPr>
      </p:cxnSp>
      <p:cxnSp>
        <p:nvCxnSpPr>
          <p:cNvPr id="1874" name="Google Shape;1874;p137"/>
          <p:cNvCxnSpPr>
            <a:stCxn id="1872" idx="3"/>
            <a:endCxn id="1858" idx="1"/>
          </p:cNvCxnSpPr>
          <p:nvPr/>
        </p:nvCxnSpPr>
        <p:spPr>
          <a:xfrm>
            <a:off x="5530175" y="1459700"/>
            <a:ext cx="178200" cy="0"/>
          </a:xfrm>
          <a:prstGeom prst="straightConnector1">
            <a:avLst/>
          </a:prstGeom>
          <a:noFill/>
          <a:ln w="9525" cap="flat" cmpd="sng">
            <a:solidFill>
              <a:schemeClr val="dk2"/>
            </a:solidFill>
            <a:prstDash val="solid"/>
            <a:round/>
            <a:headEnd type="none" w="med" len="med"/>
            <a:tailEnd type="triangle" w="med" len="med"/>
          </a:ln>
        </p:spPr>
      </p:cxnSp>
      <p:sp>
        <p:nvSpPr>
          <p:cNvPr id="1875" name="Google Shape;1875;p137"/>
          <p:cNvSpPr/>
          <p:nvPr/>
        </p:nvSpPr>
        <p:spPr>
          <a:xfrm>
            <a:off x="4882787" y="737050"/>
            <a:ext cx="514800" cy="377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Power Supply</a:t>
            </a:r>
            <a:endParaRPr sz="600"/>
          </a:p>
        </p:txBody>
      </p:sp>
      <p:cxnSp>
        <p:nvCxnSpPr>
          <p:cNvPr id="1876" name="Google Shape;1876;p137"/>
          <p:cNvCxnSpPr>
            <a:stCxn id="1875" idx="2"/>
            <a:endCxn id="1872" idx="0"/>
          </p:cNvCxnSpPr>
          <p:nvPr/>
        </p:nvCxnSpPr>
        <p:spPr>
          <a:xfrm>
            <a:off x="5140187" y="1114450"/>
            <a:ext cx="0" cy="156600"/>
          </a:xfrm>
          <a:prstGeom prst="straightConnector1">
            <a:avLst/>
          </a:prstGeom>
          <a:noFill/>
          <a:ln w="9525" cap="flat" cmpd="sng">
            <a:solidFill>
              <a:schemeClr val="dk2"/>
            </a:solidFill>
            <a:prstDash val="solid"/>
            <a:round/>
            <a:headEnd type="none" w="med" len="med"/>
            <a:tailEnd type="none" w="med" len="med"/>
          </a:ln>
        </p:spPr>
      </p:cxnSp>
      <p:cxnSp>
        <p:nvCxnSpPr>
          <p:cNvPr id="1877" name="Google Shape;1877;p137"/>
          <p:cNvCxnSpPr>
            <a:endCxn id="1858" idx="0"/>
          </p:cNvCxnSpPr>
          <p:nvPr/>
        </p:nvCxnSpPr>
        <p:spPr>
          <a:xfrm>
            <a:off x="5144963" y="1172600"/>
            <a:ext cx="953400" cy="98400"/>
          </a:xfrm>
          <a:prstGeom prst="bentConnector2">
            <a:avLst/>
          </a:prstGeom>
          <a:noFill/>
          <a:ln w="9525" cap="flat" cmpd="sng">
            <a:solidFill>
              <a:schemeClr val="dk2"/>
            </a:solidFill>
            <a:prstDash val="solid"/>
            <a:round/>
            <a:headEnd type="none" w="med" len="med"/>
            <a:tailEnd type="triangle" w="med" len="med"/>
          </a:ln>
        </p:spPr>
      </p:cxnSp>
      <p:cxnSp>
        <p:nvCxnSpPr>
          <p:cNvPr id="1878" name="Google Shape;1878;p137"/>
          <p:cNvCxnSpPr>
            <a:stCxn id="1854" idx="0"/>
            <a:endCxn id="1875" idx="2"/>
          </p:cNvCxnSpPr>
          <p:nvPr/>
        </p:nvCxnSpPr>
        <p:spPr>
          <a:xfrm rot="-5400000">
            <a:off x="4076138" y="295925"/>
            <a:ext cx="245400" cy="1882500"/>
          </a:xfrm>
          <a:prstGeom prst="bentConnector3">
            <a:avLst>
              <a:gd name="adj1" fmla="val 75336"/>
            </a:avLst>
          </a:prstGeom>
          <a:noFill/>
          <a:ln w="9525" cap="flat" cmpd="sng">
            <a:solidFill>
              <a:schemeClr val="dk2"/>
            </a:solidFill>
            <a:prstDash val="solid"/>
            <a:round/>
            <a:headEnd type="triangle" w="med" len="med"/>
            <a:tailEnd type="none" w="med" len="med"/>
          </a:ln>
        </p:spPr>
      </p:cxnSp>
      <p:pic>
        <p:nvPicPr>
          <p:cNvPr id="1879" name="Google Shape;1879;p137"/>
          <p:cNvPicPr preferRelativeResize="0"/>
          <p:nvPr/>
        </p:nvPicPr>
        <p:blipFill>
          <a:blip r:embed="rId4">
            <a:alphaModFix/>
          </a:blip>
          <a:stretch>
            <a:fillRect/>
          </a:stretch>
        </p:blipFill>
        <p:spPr>
          <a:xfrm>
            <a:off x="136474" y="4085573"/>
            <a:ext cx="1576674" cy="818347"/>
          </a:xfrm>
          <a:prstGeom prst="rect">
            <a:avLst/>
          </a:prstGeom>
          <a:noFill/>
          <a:ln>
            <a:noFill/>
          </a:ln>
        </p:spPr>
      </p:pic>
      <p:sp>
        <p:nvSpPr>
          <p:cNvPr id="1880" name="Google Shape;1880;p137"/>
          <p:cNvSpPr txBox="1"/>
          <p:nvPr/>
        </p:nvSpPr>
        <p:spPr>
          <a:xfrm>
            <a:off x="788525" y="468432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881" name="Google Shape;1881;p137"/>
          <p:cNvSpPr txBox="1">
            <a:spLocks noGrp="1"/>
          </p:cNvSpPr>
          <p:nvPr>
            <p:ph type="sldNum" idx="12"/>
          </p:nvPr>
        </p:nvSpPr>
        <p:spPr>
          <a:xfrm>
            <a:off x="933251" y="468742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138"/>
          <p:cNvSpPr txBox="1"/>
          <p:nvPr/>
        </p:nvSpPr>
        <p:spPr>
          <a:xfrm>
            <a:off x="6070275" y="893475"/>
            <a:ext cx="2918400" cy="440400"/>
          </a:xfrm>
          <a:prstGeom prst="rect">
            <a:avLst/>
          </a:prstGeom>
          <a:noFill/>
          <a:ln>
            <a:noFill/>
          </a:ln>
        </p:spPr>
        <p:txBody>
          <a:bodyPr spcFirstLastPara="1" wrap="square" lIns="91425" tIns="91425" rIns="91425" bIns="91425" anchor="t" anchorCtr="0">
            <a:normAutofit fontScale="70000"/>
          </a:bodyPr>
          <a:lstStyle/>
          <a:p>
            <a:pPr marL="0" lvl="0" indent="0" algn="l" rtl="0">
              <a:spcBef>
                <a:spcPts val="0"/>
              </a:spcBef>
              <a:spcAft>
                <a:spcPts val="0"/>
              </a:spcAft>
              <a:buNone/>
            </a:pPr>
            <a:r>
              <a:rPr lang="en"/>
              <a:t>* Student code used for Morse Code Generation</a:t>
            </a:r>
            <a:endParaRPr/>
          </a:p>
        </p:txBody>
      </p:sp>
      <p:pic>
        <p:nvPicPr>
          <p:cNvPr id="1887" name="Google Shape;1887;p138"/>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888" name="Google Shape;1888;p138"/>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113</a:t>
            </a:fld>
            <a:endParaRPr/>
          </a:p>
        </p:txBody>
      </p:sp>
      <p:sp>
        <p:nvSpPr>
          <p:cNvPr id="1889" name="Google Shape;1889;p13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890" name="Google Shape;1890;p138"/>
          <p:cNvSpPr txBox="1"/>
          <p:nvPr/>
        </p:nvSpPr>
        <p:spPr>
          <a:xfrm>
            <a:off x="6315275" y="1333875"/>
            <a:ext cx="28371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dk2"/>
                </a:solidFill>
              </a:rPr>
              <a:t>Important points:</a:t>
            </a:r>
            <a:endParaRPr sz="1100" u="sng">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Single threaded, non-blocking to max extent possible</a:t>
            </a:r>
            <a:endParaRPr sz="1100">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Sets up and manages Radio</a:t>
            </a:r>
            <a:endParaRPr sz="1100">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Continually polls interfaces (Serial0, Serial1, SPI)</a:t>
            </a:r>
            <a:endParaRPr sz="1100">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No flow control.  BIG buffers</a:t>
            </a:r>
            <a:endParaRPr sz="1100">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Transmit/Receive state must be changed by software </a:t>
            </a:r>
            <a:endParaRPr sz="1100">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Performs clear channel assessment, transmits when clear </a:t>
            </a:r>
            <a:endParaRPr sz="1100">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Processes cmds, executes if local, forwards if remote</a:t>
            </a:r>
            <a:endParaRPr sz="1100">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Fast frequency updates for doppler compensation</a:t>
            </a:r>
            <a:endParaRPr sz="1800">
              <a:solidFill>
                <a:schemeClr val="dk2"/>
              </a:solidFill>
            </a:endParaRPr>
          </a:p>
        </p:txBody>
      </p:sp>
      <p:sp>
        <p:nvSpPr>
          <p:cNvPr id="1891" name="Google Shape;1891;p138"/>
          <p:cNvSpPr txBox="1"/>
          <p:nvPr/>
        </p:nvSpPr>
        <p:spPr>
          <a:xfrm>
            <a:off x="6070275" y="178800"/>
            <a:ext cx="2837100" cy="6618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a:t>Prototype Radio Code Main Loop </a:t>
            </a:r>
            <a:endParaRPr/>
          </a:p>
          <a:p>
            <a:pPr marL="0" lvl="0" indent="0" algn="l" rtl="0">
              <a:spcBef>
                <a:spcPts val="0"/>
              </a:spcBef>
              <a:spcAft>
                <a:spcPts val="0"/>
              </a:spcAft>
              <a:buNone/>
            </a:pPr>
            <a:r>
              <a:rPr lang="en"/>
              <a:t>(Mentor Version*)</a:t>
            </a:r>
            <a:endParaRPr/>
          </a:p>
        </p:txBody>
      </p:sp>
      <p:sp>
        <p:nvSpPr>
          <p:cNvPr id="1892" name="Google Shape;1892;p138"/>
          <p:cNvSpPr/>
          <p:nvPr/>
        </p:nvSpPr>
        <p:spPr>
          <a:xfrm>
            <a:off x="344475" y="2169308"/>
            <a:ext cx="822900" cy="482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Poll Interfaces</a:t>
            </a:r>
            <a:endParaRPr sz="1100"/>
          </a:p>
        </p:txBody>
      </p:sp>
      <p:sp>
        <p:nvSpPr>
          <p:cNvPr id="1893" name="Google Shape;1893;p138"/>
          <p:cNvSpPr/>
          <p:nvPr/>
        </p:nvSpPr>
        <p:spPr>
          <a:xfrm>
            <a:off x="1375478" y="2837276"/>
            <a:ext cx="832500" cy="386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Command Processor</a:t>
            </a:r>
            <a:endParaRPr sz="1000"/>
          </a:p>
        </p:txBody>
      </p:sp>
      <p:sp>
        <p:nvSpPr>
          <p:cNvPr id="1894" name="Google Shape;1894;p138"/>
          <p:cNvSpPr/>
          <p:nvPr/>
        </p:nvSpPr>
        <p:spPr>
          <a:xfrm>
            <a:off x="3751674" y="2097041"/>
            <a:ext cx="587700" cy="619800"/>
          </a:xfrm>
          <a:prstGeom prst="diamond">
            <a:avLst/>
          </a:prstGeom>
          <a:solidFill>
            <a:srgbClr val="CFE2F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t>TX</a:t>
            </a:r>
            <a:endParaRPr sz="700"/>
          </a:p>
          <a:p>
            <a:pPr marL="0" lvl="0" indent="0" algn="ctr" rtl="0">
              <a:spcBef>
                <a:spcPts val="0"/>
              </a:spcBef>
              <a:spcAft>
                <a:spcPts val="0"/>
              </a:spcAft>
              <a:buNone/>
            </a:pPr>
            <a:r>
              <a:rPr lang="en" sz="700"/>
              <a:t>State?</a:t>
            </a:r>
            <a:endParaRPr sz="700"/>
          </a:p>
        </p:txBody>
      </p:sp>
      <p:sp>
        <p:nvSpPr>
          <p:cNvPr id="1895" name="Google Shape;1895;p138"/>
          <p:cNvSpPr/>
          <p:nvPr/>
        </p:nvSpPr>
        <p:spPr>
          <a:xfrm>
            <a:off x="2564969" y="3506682"/>
            <a:ext cx="596700" cy="619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Process packet</a:t>
            </a:r>
            <a:endParaRPr sz="1000"/>
          </a:p>
        </p:txBody>
      </p:sp>
      <p:cxnSp>
        <p:nvCxnSpPr>
          <p:cNvPr id="1896" name="Google Shape;1896;p138"/>
          <p:cNvCxnSpPr>
            <a:stCxn id="1892" idx="1"/>
            <a:endCxn id="1897" idx="4"/>
          </p:cNvCxnSpPr>
          <p:nvPr/>
        </p:nvCxnSpPr>
        <p:spPr>
          <a:xfrm>
            <a:off x="344475" y="2410658"/>
            <a:ext cx="4925700" cy="2023800"/>
          </a:xfrm>
          <a:prstGeom prst="bentConnector4">
            <a:avLst>
              <a:gd name="adj1" fmla="val -4834"/>
              <a:gd name="adj2" fmla="val 111766"/>
            </a:avLst>
          </a:prstGeom>
          <a:noFill/>
          <a:ln w="9525" cap="flat" cmpd="sng">
            <a:solidFill>
              <a:srgbClr val="000000"/>
            </a:solidFill>
            <a:prstDash val="solid"/>
            <a:round/>
            <a:headEnd type="stealth" w="med" len="med"/>
            <a:tailEnd type="none" w="med" len="med"/>
          </a:ln>
        </p:spPr>
      </p:cxnSp>
      <p:cxnSp>
        <p:nvCxnSpPr>
          <p:cNvPr id="1898" name="Google Shape;1898;p138"/>
          <p:cNvCxnSpPr>
            <a:stCxn id="1895" idx="3"/>
            <a:endCxn id="1894" idx="1"/>
          </p:cNvCxnSpPr>
          <p:nvPr/>
        </p:nvCxnSpPr>
        <p:spPr>
          <a:xfrm rot="10800000" flipH="1">
            <a:off x="3161669" y="2406882"/>
            <a:ext cx="590100" cy="1409700"/>
          </a:xfrm>
          <a:prstGeom prst="bentConnector3">
            <a:avLst>
              <a:gd name="adj1" fmla="val 50007"/>
            </a:avLst>
          </a:prstGeom>
          <a:noFill/>
          <a:ln w="9525" cap="flat" cmpd="sng">
            <a:solidFill>
              <a:srgbClr val="000000"/>
            </a:solidFill>
            <a:prstDash val="solid"/>
            <a:round/>
            <a:headEnd type="none" w="med" len="med"/>
            <a:tailEnd type="stealth" w="med" len="med"/>
          </a:ln>
        </p:spPr>
      </p:cxnSp>
      <p:cxnSp>
        <p:nvCxnSpPr>
          <p:cNvPr id="1899" name="Google Shape;1899;p138"/>
          <p:cNvCxnSpPr>
            <a:stCxn id="1894" idx="0"/>
            <a:endCxn id="1900" idx="2"/>
          </p:cNvCxnSpPr>
          <p:nvPr/>
        </p:nvCxnSpPr>
        <p:spPr>
          <a:xfrm rot="-5400000">
            <a:off x="3824424" y="1874741"/>
            <a:ext cx="443400" cy="1200"/>
          </a:xfrm>
          <a:prstGeom prst="bentConnector3">
            <a:avLst>
              <a:gd name="adj1" fmla="val 49996"/>
            </a:avLst>
          </a:prstGeom>
          <a:noFill/>
          <a:ln w="9525" cap="flat" cmpd="sng">
            <a:solidFill>
              <a:srgbClr val="000000"/>
            </a:solidFill>
            <a:prstDash val="solid"/>
            <a:round/>
            <a:headEnd type="none" w="med" len="med"/>
            <a:tailEnd type="stealth" w="med" len="med"/>
          </a:ln>
        </p:spPr>
      </p:cxnSp>
      <p:cxnSp>
        <p:nvCxnSpPr>
          <p:cNvPr id="1901" name="Google Shape;1901;p138"/>
          <p:cNvCxnSpPr>
            <a:stCxn id="1902" idx="3"/>
            <a:endCxn id="1894" idx="1"/>
          </p:cNvCxnSpPr>
          <p:nvPr/>
        </p:nvCxnSpPr>
        <p:spPr>
          <a:xfrm rot="10800000" flipH="1">
            <a:off x="3275615" y="2407074"/>
            <a:ext cx="476100" cy="1800"/>
          </a:xfrm>
          <a:prstGeom prst="bentConnector3">
            <a:avLst>
              <a:gd name="adj1" fmla="val 50008"/>
            </a:avLst>
          </a:prstGeom>
          <a:noFill/>
          <a:ln w="9525" cap="flat" cmpd="sng">
            <a:solidFill>
              <a:srgbClr val="000000"/>
            </a:solidFill>
            <a:prstDash val="solid"/>
            <a:round/>
            <a:headEnd type="none" w="med" len="med"/>
            <a:tailEnd type="stealth" w="med" len="med"/>
          </a:ln>
        </p:spPr>
      </p:cxnSp>
      <p:cxnSp>
        <p:nvCxnSpPr>
          <p:cNvPr id="1903" name="Google Shape;1903;p138"/>
          <p:cNvCxnSpPr>
            <a:stCxn id="1894" idx="3"/>
            <a:endCxn id="1904" idx="1"/>
          </p:cNvCxnSpPr>
          <p:nvPr/>
        </p:nvCxnSpPr>
        <p:spPr>
          <a:xfrm>
            <a:off x="4339374" y="2406941"/>
            <a:ext cx="6369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1905" name="Google Shape;1905;p138"/>
          <p:cNvSpPr/>
          <p:nvPr/>
        </p:nvSpPr>
        <p:spPr>
          <a:xfrm>
            <a:off x="348131" y="2652083"/>
            <a:ext cx="822900" cy="2511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Cmd buff</a:t>
            </a:r>
            <a:endParaRPr sz="800"/>
          </a:p>
        </p:txBody>
      </p:sp>
      <p:sp>
        <p:nvSpPr>
          <p:cNvPr id="1906" name="Google Shape;1906;p138"/>
          <p:cNvSpPr/>
          <p:nvPr/>
        </p:nvSpPr>
        <p:spPr>
          <a:xfrm>
            <a:off x="348131" y="2904910"/>
            <a:ext cx="822900" cy="2511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Data buff</a:t>
            </a:r>
            <a:endParaRPr sz="800"/>
          </a:p>
        </p:txBody>
      </p:sp>
      <p:cxnSp>
        <p:nvCxnSpPr>
          <p:cNvPr id="1907" name="Google Shape;1907;p138"/>
          <p:cNvCxnSpPr>
            <a:stCxn id="1908" idx="2"/>
            <a:endCxn id="1893" idx="0"/>
          </p:cNvCxnSpPr>
          <p:nvPr/>
        </p:nvCxnSpPr>
        <p:spPr>
          <a:xfrm rot="-5400000" flipH="1">
            <a:off x="1697714" y="2743406"/>
            <a:ext cx="187200" cy="600"/>
          </a:xfrm>
          <a:prstGeom prst="bentConnector3">
            <a:avLst>
              <a:gd name="adj1" fmla="val 50015"/>
            </a:avLst>
          </a:prstGeom>
          <a:noFill/>
          <a:ln w="9525" cap="flat" cmpd="sng">
            <a:solidFill>
              <a:srgbClr val="000000"/>
            </a:solidFill>
            <a:prstDash val="solid"/>
            <a:round/>
            <a:headEnd type="none" w="med" len="med"/>
            <a:tailEnd type="stealth" w="med" len="med"/>
          </a:ln>
        </p:spPr>
      </p:cxnSp>
      <p:cxnSp>
        <p:nvCxnSpPr>
          <p:cNvPr id="1909" name="Google Shape;1909;p138"/>
          <p:cNvCxnSpPr>
            <a:stCxn id="1892" idx="3"/>
            <a:endCxn id="1908" idx="1"/>
          </p:cNvCxnSpPr>
          <p:nvPr/>
        </p:nvCxnSpPr>
        <p:spPr>
          <a:xfrm rot="10800000" flipH="1">
            <a:off x="1167375" y="2408858"/>
            <a:ext cx="212100" cy="1800"/>
          </a:xfrm>
          <a:prstGeom prst="bentConnector3">
            <a:avLst>
              <a:gd name="adj1" fmla="val 50017"/>
            </a:avLst>
          </a:prstGeom>
          <a:noFill/>
          <a:ln w="9525" cap="flat" cmpd="sng">
            <a:solidFill>
              <a:srgbClr val="000000"/>
            </a:solidFill>
            <a:prstDash val="solid"/>
            <a:round/>
            <a:headEnd type="none" w="med" len="med"/>
            <a:tailEnd type="stealth" w="med" len="med"/>
          </a:ln>
        </p:spPr>
      </p:cxnSp>
      <p:cxnSp>
        <p:nvCxnSpPr>
          <p:cNvPr id="1910" name="Google Shape;1910;p138"/>
          <p:cNvCxnSpPr>
            <a:stCxn id="1902" idx="2"/>
            <a:endCxn id="1895" idx="0"/>
          </p:cNvCxnSpPr>
          <p:nvPr/>
        </p:nvCxnSpPr>
        <p:spPr>
          <a:xfrm rot="5400000">
            <a:off x="2435465" y="3078024"/>
            <a:ext cx="856500" cy="9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1911" name="Google Shape;1911;p138"/>
          <p:cNvSpPr/>
          <p:nvPr/>
        </p:nvSpPr>
        <p:spPr>
          <a:xfrm>
            <a:off x="1497409" y="3529787"/>
            <a:ext cx="587700" cy="6372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Exec Cmd</a:t>
            </a:r>
            <a:endParaRPr sz="1000"/>
          </a:p>
        </p:txBody>
      </p:sp>
      <p:cxnSp>
        <p:nvCxnSpPr>
          <p:cNvPr id="1912" name="Google Shape;1912;p138"/>
          <p:cNvCxnSpPr>
            <a:stCxn id="1911" idx="0"/>
            <a:endCxn id="1893" idx="2"/>
          </p:cNvCxnSpPr>
          <p:nvPr/>
        </p:nvCxnSpPr>
        <p:spPr>
          <a:xfrm rot="-5400000">
            <a:off x="1638559" y="3376487"/>
            <a:ext cx="306000" cy="600"/>
          </a:xfrm>
          <a:prstGeom prst="bentConnector3">
            <a:avLst>
              <a:gd name="adj1" fmla="val 50018"/>
            </a:avLst>
          </a:prstGeom>
          <a:noFill/>
          <a:ln w="9525" cap="flat" cmpd="sng">
            <a:solidFill>
              <a:srgbClr val="000000"/>
            </a:solidFill>
            <a:prstDash val="solid"/>
            <a:round/>
            <a:headEnd type="stealth" w="med" len="med"/>
            <a:tailEnd type="none" w="med" len="med"/>
          </a:ln>
        </p:spPr>
      </p:cxnSp>
      <p:cxnSp>
        <p:nvCxnSpPr>
          <p:cNvPr id="1913" name="Google Shape;1913;p138"/>
          <p:cNvCxnSpPr>
            <a:stCxn id="1893" idx="1"/>
            <a:endCxn id="1906" idx="3"/>
          </p:cNvCxnSpPr>
          <p:nvPr/>
        </p:nvCxnSpPr>
        <p:spPr>
          <a:xfrm flipH="1">
            <a:off x="1171178" y="3030476"/>
            <a:ext cx="204300" cy="600"/>
          </a:xfrm>
          <a:prstGeom prst="bentConnector3">
            <a:avLst>
              <a:gd name="adj1" fmla="val 50018"/>
            </a:avLst>
          </a:prstGeom>
          <a:noFill/>
          <a:ln w="9525" cap="flat" cmpd="sng">
            <a:solidFill>
              <a:srgbClr val="000000"/>
            </a:solidFill>
            <a:prstDash val="solid"/>
            <a:round/>
            <a:headEnd type="none" w="med" len="med"/>
            <a:tailEnd type="stealth" w="med" len="med"/>
          </a:ln>
        </p:spPr>
      </p:cxnSp>
      <p:sp>
        <p:nvSpPr>
          <p:cNvPr id="1914" name="Google Shape;1914;p138"/>
          <p:cNvSpPr txBox="1"/>
          <p:nvPr/>
        </p:nvSpPr>
        <p:spPr>
          <a:xfrm>
            <a:off x="876976" y="3191175"/>
            <a:ext cx="54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Remote</a:t>
            </a:r>
            <a:endParaRPr sz="700"/>
          </a:p>
          <a:p>
            <a:pPr marL="0" lvl="0" indent="0" algn="ctr" rtl="0">
              <a:spcBef>
                <a:spcPts val="0"/>
              </a:spcBef>
              <a:spcAft>
                <a:spcPts val="0"/>
              </a:spcAft>
              <a:buNone/>
            </a:pPr>
            <a:r>
              <a:rPr lang="en" sz="700"/>
              <a:t>CMD</a:t>
            </a:r>
            <a:endParaRPr sz="700"/>
          </a:p>
        </p:txBody>
      </p:sp>
      <p:sp>
        <p:nvSpPr>
          <p:cNvPr id="1915" name="Google Shape;1915;p138"/>
          <p:cNvSpPr txBox="1"/>
          <p:nvPr/>
        </p:nvSpPr>
        <p:spPr>
          <a:xfrm>
            <a:off x="1697802" y="3163775"/>
            <a:ext cx="63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Local</a:t>
            </a:r>
            <a:endParaRPr sz="700"/>
          </a:p>
          <a:p>
            <a:pPr marL="0" lvl="0" indent="0" algn="ctr" rtl="0">
              <a:spcBef>
                <a:spcPts val="0"/>
              </a:spcBef>
              <a:spcAft>
                <a:spcPts val="0"/>
              </a:spcAft>
              <a:buNone/>
            </a:pPr>
            <a:r>
              <a:rPr lang="en" sz="700"/>
              <a:t>CMD</a:t>
            </a:r>
            <a:endParaRPr sz="700"/>
          </a:p>
        </p:txBody>
      </p:sp>
      <p:sp>
        <p:nvSpPr>
          <p:cNvPr id="1916" name="Google Shape;1916;p138"/>
          <p:cNvSpPr/>
          <p:nvPr/>
        </p:nvSpPr>
        <p:spPr>
          <a:xfrm>
            <a:off x="2370218" y="1159838"/>
            <a:ext cx="832500" cy="386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CCA</a:t>
            </a:r>
            <a:endParaRPr sz="1100"/>
          </a:p>
        </p:txBody>
      </p:sp>
      <p:sp>
        <p:nvSpPr>
          <p:cNvPr id="1897" name="Google Shape;1897;p138"/>
          <p:cNvSpPr/>
          <p:nvPr/>
        </p:nvSpPr>
        <p:spPr>
          <a:xfrm>
            <a:off x="4934975" y="3772650"/>
            <a:ext cx="670200" cy="6618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RX state</a:t>
            </a:r>
            <a:endParaRPr sz="900"/>
          </a:p>
        </p:txBody>
      </p:sp>
      <p:cxnSp>
        <p:nvCxnSpPr>
          <p:cNvPr id="1917" name="Google Shape;1917;p138"/>
          <p:cNvCxnSpPr>
            <a:stCxn id="1897" idx="0"/>
            <a:endCxn id="1918" idx="2"/>
          </p:cNvCxnSpPr>
          <p:nvPr/>
        </p:nvCxnSpPr>
        <p:spPr>
          <a:xfrm rot="-5400000">
            <a:off x="5172875" y="3674850"/>
            <a:ext cx="195000" cy="600"/>
          </a:xfrm>
          <a:prstGeom prst="bentConnector3">
            <a:avLst>
              <a:gd name="adj1" fmla="val 50014"/>
            </a:avLst>
          </a:prstGeom>
          <a:noFill/>
          <a:ln w="9525" cap="flat" cmpd="sng">
            <a:solidFill>
              <a:srgbClr val="000000"/>
            </a:solidFill>
            <a:prstDash val="solid"/>
            <a:round/>
            <a:headEnd type="stealth" w="med" len="med"/>
            <a:tailEnd type="none" w="med" len="med"/>
          </a:ln>
        </p:spPr>
      </p:cxnSp>
      <p:sp>
        <p:nvSpPr>
          <p:cNvPr id="1919" name="Google Shape;1919;p138"/>
          <p:cNvSpPr/>
          <p:nvPr/>
        </p:nvSpPr>
        <p:spPr>
          <a:xfrm>
            <a:off x="568250" y="1053675"/>
            <a:ext cx="587700" cy="6003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t>TX</a:t>
            </a:r>
            <a:endParaRPr sz="800"/>
          </a:p>
          <a:p>
            <a:pPr marL="0" marR="0" lvl="0" indent="0" algn="ctr" rtl="0">
              <a:lnSpc>
                <a:spcPct val="100000"/>
              </a:lnSpc>
              <a:spcBef>
                <a:spcPts val="0"/>
              </a:spcBef>
              <a:spcAft>
                <a:spcPts val="0"/>
              </a:spcAft>
              <a:buNone/>
            </a:pPr>
            <a:r>
              <a:rPr lang="en" sz="800"/>
              <a:t>State</a:t>
            </a:r>
            <a:endParaRPr sz="800"/>
          </a:p>
        </p:txBody>
      </p:sp>
      <p:sp>
        <p:nvSpPr>
          <p:cNvPr id="1920" name="Google Shape;1920;p138"/>
          <p:cNvSpPr/>
          <p:nvPr/>
        </p:nvSpPr>
        <p:spPr>
          <a:xfrm>
            <a:off x="1580488" y="1053618"/>
            <a:ext cx="587700" cy="600300"/>
          </a:xfrm>
          <a:prstGeom prst="diamond">
            <a:avLst/>
          </a:prstGeom>
          <a:solidFill>
            <a:srgbClr val="CFE2F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RTS?</a:t>
            </a:r>
            <a:endParaRPr sz="900"/>
          </a:p>
        </p:txBody>
      </p:sp>
      <p:sp>
        <p:nvSpPr>
          <p:cNvPr id="1900" name="Google Shape;1900;p138"/>
          <p:cNvSpPr/>
          <p:nvPr/>
        </p:nvSpPr>
        <p:spPr>
          <a:xfrm>
            <a:off x="3751675" y="1053377"/>
            <a:ext cx="590100" cy="600300"/>
          </a:xfrm>
          <a:prstGeom prst="diamond">
            <a:avLst/>
          </a:prstGeom>
          <a:solidFill>
            <a:srgbClr val="CFE2F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pkt rcvd?</a:t>
            </a:r>
            <a:endParaRPr sz="800"/>
          </a:p>
        </p:txBody>
      </p:sp>
      <p:cxnSp>
        <p:nvCxnSpPr>
          <p:cNvPr id="1921" name="Google Shape;1921;p138"/>
          <p:cNvCxnSpPr>
            <a:stCxn id="1900" idx="0"/>
            <a:endCxn id="1922" idx="3"/>
          </p:cNvCxnSpPr>
          <p:nvPr/>
        </p:nvCxnSpPr>
        <p:spPr>
          <a:xfrm rot="5400000" flipH="1">
            <a:off x="3425425" y="432077"/>
            <a:ext cx="409200" cy="833400"/>
          </a:xfrm>
          <a:prstGeom prst="bentConnector2">
            <a:avLst/>
          </a:prstGeom>
          <a:noFill/>
          <a:ln w="9525" cap="flat" cmpd="sng">
            <a:solidFill>
              <a:srgbClr val="000000"/>
            </a:solidFill>
            <a:prstDash val="solid"/>
            <a:round/>
            <a:headEnd type="none" w="med" len="med"/>
            <a:tailEnd type="none" w="med" len="med"/>
          </a:ln>
        </p:spPr>
      </p:cxnSp>
      <p:sp>
        <p:nvSpPr>
          <p:cNvPr id="1922" name="Google Shape;1922;p138"/>
          <p:cNvSpPr/>
          <p:nvPr/>
        </p:nvSpPr>
        <p:spPr>
          <a:xfrm>
            <a:off x="2326590" y="450875"/>
            <a:ext cx="886800" cy="386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Forward to endpoint</a:t>
            </a:r>
            <a:endParaRPr sz="900"/>
          </a:p>
        </p:txBody>
      </p:sp>
      <p:cxnSp>
        <p:nvCxnSpPr>
          <p:cNvPr id="1923" name="Google Shape;1923;p138"/>
          <p:cNvCxnSpPr>
            <a:stCxn id="1922" idx="1"/>
            <a:endCxn id="1892" idx="1"/>
          </p:cNvCxnSpPr>
          <p:nvPr/>
        </p:nvCxnSpPr>
        <p:spPr>
          <a:xfrm flipH="1">
            <a:off x="344490" y="644075"/>
            <a:ext cx="1982100" cy="1766700"/>
          </a:xfrm>
          <a:prstGeom prst="bentConnector3">
            <a:avLst>
              <a:gd name="adj1" fmla="val 112665"/>
            </a:avLst>
          </a:prstGeom>
          <a:noFill/>
          <a:ln w="9525" cap="flat" cmpd="sng">
            <a:solidFill>
              <a:srgbClr val="000000"/>
            </a:solidFill>
            <a:prstDash val="solid"/>
            <a:round/>
            <a:headEnd type="none" w="med" len="med"/>
            <a:tailEnd type="none" w="med" len="med"/>
          </a:ln>
        </p:spPr>
      </p:cxnSp>
      <p:cxnSp>
        <p:nvCxnSpPr>
          <p:cNvPr id="1924" name="Google Shape;1924;p138"/>
          <p:cNvCxnSpPr>
            <a:stCxn id="1900" idx="1"/>
            <a:endCxn id="1916" idx="3"/>
          </p:cNvCxnSpPr>
          <p:nvPr/>
        </p:nvCxnSpPr>
        <p:spPr>
          <a:xfrm flipH="1">
            <a:off x="3202675" y="1353527"/>
            <a:ext cx="549000" cy="600"/>
          </a:xfrm>
          <a:prstGeom prst="bentConnector3">
            <a:avLst>
              <a:gd name="adj1" fmla="val 49985"/>
            </a:avLst>
          </a:prstGeom>
          <a:noFill/>
          <a:ln w="9525" cap="flat" cmpd="sng">
            <a:solidFill>
              <a:srgbClr val="000000"/>
            </a:solidFill>
            <a:prstDash val="solid"/>
            <a:round/>
            <a:headEnd type="none" w="med" len="med"/>
            <a:tailEnd type="none" w="med" len="med"/>
          </a:ln>
        </p:spPr>
      </p:cxnSp>
      <p:cxnSp>
        <p:nvCxnSpPr>
          <p:cNvPr id="1925" name="Google Shape;1925;p138"/>
          <p:cNvCxnSpPr>
            <a:stCxn id="1916" idx="1"/>
            <a:endCxn id="1920" idx="3"/>
          </p:cNvCxnSpPr>
          <p:nvPr/>
        </p:nvCxnSpPr>
        <p:spPr>
          <a:xfrm flipH="1">
            <a:off x="2168318" y="1353038"/>
            <a:ext cx="201900" cy="600"/>
          </a:xfrm>
          <a:prstGeom prst="bentConnector3">
            <a:avLst>
              <a:gd name="adj1" fmla="val 50020"/>
            </a:avLst>
          </a:prstGeom>
          <a:noFill/>
          <a:ln w="9525" cap="flat" cmpd="sng">
            <a:solidFill>
              <a:srgbClr val="000000"/>
            </a:solidFill>
            <a:prstDash val="solid"/>
            <a:round/>
            <a:headEnd type="none" w="med" len="med"/>
            <a:tailEnd type="none" w="med" len="med"/>
          </a:ln>
        </p:spPr>
      </p:cxnSp>
      <p:cxnSp>
        <p:nvCxnSpPr>
          <p:cNvPr id="1926" name="Google Shape;1926;p138"/>
          <p:cNvCxnSpPr>
            <a:stCxn id="1920" idx="1"/>
            <a:endCxn id="1919" idx="6"/>
          </p:cNvCxnSpPr>
          <p:nvPr/>
        </p:nvCxnSpPr>
        <p:spPr>
          <a:xfrm flipH="1">
            <a:off x="1155988" y="1353768"/>
            <a:ext cx="424500" cy="600"/>
          </a:xfrm>
          <a:prstGeom prst="bentConnector3">
            <a:avLst>
              <a:gd name="adj1" fmla="val 50004"/>
            </a:avLst>
          </a:prstGeom>
          <a:noFill/>
          <a:ln w="9525" cap="flat" cmpd="sng">
            <a:solidFill>
              <a:srgbClr val="000000"/>
            </a:solidFill>
            <a:prstDash val="solid"/>
            <a:round/>
            <a:headEnd type="none" w="med" len="med"/>
            <a:tailEnd type="none" w="med" len="med"/>
          </a:ln>
        </p:spPr>
      </p:cxnSp>
      <p:cxnSp>
        <p:nvCxnSpPr>
          <p:cNvPr id="1927" name="Google Shape;1927;p138"/>
          <p:cNvCxnSpPr>
            <a:stCxn id="1920" idx="0"/>
            <a:endCxn id="1892" idx="1"/>
          </p:cNvCxnSpPr>
          <p:nvPr/>
        </p:nvCxnSpPr>
        <p:spPr>
          <a:xfrm rot="5400000">
            <a:off x="430888" y="967068"/>
            <a:ext cx="1356900" cy="1530000"/>
          </a:xfrm>
          <a:prstGeom prst="bentConnector4">
            <a:avLst>
              <a:gd name="adj1" fmla="val -13761"/>
              <a:gd name="adj2" fmla="val 115847"/>
            </a:avLst>
          </a:prstGeom>
          <a:noFill/>
          <a:ln w="9525" cap="flat" cmpd="sng">
            <a:solidFill>
              <a:srgbClr val="000000"/>
            </a:solidFill>
            <a:prstDash val="solid"/>
            <a:round/>
            <a:headEnd type="none" w="med" len="med"/>
            <a:tailEnd type="none" w="med" len="med"/>
          </a:ln>
        </p:spPr>
      </p:cxnSp>
      <p:cxnSp>
        <p:nvCxnSpPr>
          <p:cNvPr id="1928" name="Google Shape;1928;p138"/>
          <p:cNvCxnSpPr>
            <a:stCxn id="1919" idx="2"/>
            <a:endCxn id="1892" idx="1"/>
          </p:cNvCxnSpPr>
          <p:nvPr/>
        </p:nvCxnSpPr>
        <p:spPr>
          <a:xfrm flipH="1">
            <a:off x="344450" y="1353825"/>
            <a:ext cx="223800" cy="1056900"/>
          </a:xfrm>
          <a:prstGeom prst="bentConnector3">
            <a:avLst>
              <a:gd name="adj1" fmla="val 208389"/>
            </a:avLst>
          </a:prstGeom>
          <a:noFill/>
          <a:ln w="9525" cap="flat" cmpd="sng">
            <a:solidFill>
              <a:srgbClr val="000000"/>
            </a:solidFill>
            <a:prstDash val="solid"/>
            <a:round/>
            <a:headEnd type="none" w="sm" len="sm"/>
            <a:tailEnd type="none" w="sm" len="sm"/>
          </a:ln>
        </p:spPr>
      </p:cxnSp>
      <p:sp>
        <p:nvSpPr>
          <p:cNvPr id="1929" name="Google Shape;1929;p138"/>
          <p:cNvSpPr txBox="1"/>
          <p:nvPr/>
        </p:nvSpPr>
        <p:spPr>
          <a:xfrm>
            <a:off x="5270123" y="3568470"/>
            <a:ext cx="21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N</a:t>
            </a:r>
            <a:endParaRPr sz="1000"/>
          </a:p>
        </p:txBody>
      </p:sp>
      <p:sp>
        <p:nvSpPr>
          <p:cNvPr id="1930" name="Google Shape;1930;p138"/>
          <p:cNvSpPr txBox="1"/>
          <p:nvPr/>
        </p:nvSpPr>
        <p:spPr>
          <a:xfrm>
            <a:off x="1363937" y="1102809"/>
            <a:ext cx="21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Y</a:t>
            </a:r>
            <a:endParaRPr sz="1000"/>
          </a:p>
        </p:txBody>
      </p:sp>
      <p:sp>
        <p:nvSpPr>
          <p:cNvPr id="1931" name="Google Shape;1931;p138"/>
          <p:cNvSpPr txBox="1"/>
          <p:nvPr/>
        </p:nvSpPr>
        <p:spPr>
          <a:xfrm>
            <a:off x="1874351" y="761401"/>
            <a:ext cx="20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N</a:t>
            </a:r>
            <a:endParaRPr sz="1000"/>
          </a:p>
        </p:txBody>
      </p:sp>
      <p:sp>
        <p:nvSpPr>
          <p:cNvPr id="1932" name="Google Shape;1932;p138"/>
          <p:cNvSpPr txBox="1"/>
          <p:nvPr/>
        </p:nvSpPr>
        <p:spPr>
          <a:xfrm>
            <a:off x="4010132" y="761412"/>
            <a:ext cx="21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Y</a:t>
            </a:r>
            <a:endParaRPr sz="1000"/>
          </a:p>
        </p:txBody>
      </p:sp>
      <p:sp>
        <p:nvSpPr>
          <p:cNvPr id="1933" name="Google Shape;1933;p138"/>
          <p:cNvSpPr txBox="1"/>
          <p:nvPr/>
        </p:nvSpPr>
        <p:spPr>
          <a:xfrm>
            <a:off x="3521046" y="1102809"/>
            <a:ext cx="21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N</a:t>
            </a:r>
            <a:endParaRPr sz="1000"/>
          </a:p>
        </p:txBody>
      </p:sp>
      <p:sp>
        <p:nvSpPr>
          <p:cNvPr id="1934" name="Google Shape;1934;p138"/>
          <p:cNvSpPr txBox="1"/>
          <p:nvPr/>
        </p:nvSpPr>
        <p:spPr>
          <a:xfrm>
            <a:off x="3751764" y="1862822"/>
            <a:ext cx="21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N</a:t>
            </a:r>
            <a:endParaRPr sz="1000"/>
          </a:p>
        </p:txBody>
      </p:sp>
      <p:sp>
        <p:nvSpPr>
          <p:cNvPr id="1935" name="Google Shape;1935;p138"/>
          <p:cNvSpPr txBox="1"/>
          <p:nvPr/>
        </p:nvSpPr>
        <p:spPr>
          <a:xfrm>
            <a:off x="4339296" y="2147546"/>
            <a:ext cx="21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Y</a:t>
            </a:r>
            <a:endParaRPr sz="1000"/>
          </a:p>
        </p:txBody>
      </p:sp>
      <p:cxnSp>
        <p:nvCxnSpPr>
          <p:cNvPr id="1936" name="Google Shape;1936;p138"/>
          <p:cNvCxnSpPr>
            <a:stCxn id="1897" idx="4"/>
            <a:endCxn id="1892" idx="1"/>
          </p:cNvCxnSpPr>
          <p:nvPr/>
        </p:nvCxnSpPr>
        <p:spPr>
          <a:xfrm rot="5400000" flipH="1">
            <a:off x="1795325" y="959700"/>
            <a:ext cx="2023800" cy="4925700"/>
          </a:xfrm>
          <a:prstGeom prst="bentConnector4">
            <a:avLst>
              <a:gd name="adj1" fmla="val -11766"/>
              <a:gd name="adj2" fmla="val 104923"/>
            </a:avLst>
          </a:prstGeom>
          <a:noFill/>
          <a:ln w="9525" cap="flat" cmpd="sng">
            <a:solidFill>
              <a:srgbClr val="000000"/>
            </a:solidFill>
            <a:prstDash val="solid"/>
            <a:round/>
            <a:headEnd type="none" w="med" len="med"/>
            <a:tailEnd type="none" w="med" len="med"/>
          </a:ln>
        </p:spPr>
      </p:cxnSp>
      <p:sp>
        <p:nvSpPr>
          <p:cNvPr id="1904" name="Google Shape;1904;p138"/>
          <p:cNvSpPr/>
          <p:nvPr/>
        </p:nvSpPr>
        <p:spPr>
          <a:xfrm>
            <a:off x="4976361" y="2097276"/>
            <a:ext cx="587700" cy="619800"/>
          </a:xfrm>
          <a:prstGeom prst="diamond">
            <a:avLst/>
          </a:prstGeom>
          <a:solidFill>
            <a:srgbClr val="CFE2F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t>TX</a:t>
            </a:r>
            <a:endParaRPr sz="700"/>
          </a:p>
          <a:p>
            <a:pPr marL="0" lvl="0" indent="0" algn="ctr" rtl="0">
              <a:spcBef>
                <a:spcPts val="0"/>
              </a:spcBef>
              <a:spcAft>
                <a:spcPts val="0"/>
              </a:spcAft>
              <a:buNone/>
            </a:pPr>
            <a:r>
              <a:rPr lang="en" sz="700"/>
              <a:t>Buff empty</a:t>
            </a:r>
            <a:endParaRPr sz="700"/>
          </a:p>
          <a:p>
            <a:pPr marL="0" lvl="0" indent="0" algn="ctr" rtl="0">
              <a:spcBef>
                <a:spcPts val="0"/>
              </a:spcBef>
              <a:spcAft>
                <a:spcPts val="0"/>
              </a:spcAft>
              <a:buNone/>
            </a:pPr>
            <a:r>
              <a:rPr lang="en" sz="700"/>
              <a:t>?</a:t>
            </a:r>
            <a:endParaRPr sz="700"/>
          </a:p>
        </p:txBody>
      </p:sp>
      <p:sp>
        <p:nvSpPr>
          <p:cNvPr id="1918" name="Google Shape;1918;p138"/>
          <p:cNvSpPr/>
          <p:nvPr/>
        </p:nvSpPr>
        <p:spPr>
          <a:xfrm>
            <a:off x="4976361" y="2957797"/>
            <a:ext cx="587700" cy="619800"/>
          </a:xfrm>
          <a:prstGeom prst="diamond">
            <a:avLst/>
          </a:prstGeom>
          <a:solidFill>
            <a:srgbClr val="CFE2F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t>TX</a:t>
            </a:r>
            <a:endParaRPr sz="700"/>
          </a:p>
          <a:p>
            <a:pPr marL="0" lvl="0" indent="0" algn="ctr" rtl="0">
              <a:spcBef>
                <a:spcPts val="0"/>
              </a:spcBef>
              <a:spcAft>
                <a:spcPts val="0"/>
              </a:spcAft>
              <a:buNone/>
            </a:pPr>
            <a:r>
              <a:rPr lang="en" sz="700"/>
              <a:t>Busy?</a:t>
            </a:r>
            <a:endParaRPr sz="700"/>
          </a:p>
        </p:txBody>
      </p:sp>
      <p:cxnSp>
        <p:nvCxnSpPr>
          <p:cNvPr id="1937" name="Google Shape;1937;p138"/>
          <p:cNvCxnSpPr>
            <a:stCxn id="1904" idx="2"/>
            <a:endCxn id="1918" idx="0"/>
          </p:cNvCxnSpPr>
          <p:nvPr/>
        </p:nvCxnSpPr>
        <p:spPr>
          <a:xfrm rot="-5400000" flipH="1">
            <a:off x="5150211" y="2837076"/>
            <a:ext cx="240600" cy="600"/>
          </a:xfrm>
          <a:prstGeom prst="bentConnector3">
            <a:avLst>
              <a:gd name="adj1" fmla="val 49980"/>
            </a:avLst>
          </a:prstGeom>
          <a:noFill/>
          <a:ln w="9525" cap="flat" cmpd="sng">
            <a:solidFill>
              <a:srgbClr val="000000"/>
            </a:solidFill>
            <a:prstDash val="solid"/>
            <a:round/>
            <a:headEnd type="none" w="med" len="med"/>
            <a:tailEnd type="stealth" w="med" len="med"/>
          </a:ln>
        </p:spPr>
      </p:cxnSp>
      <p:sp>
        <p:nvSpPr>
          <p:cNvPr id="1938" name="Google Shape;1938;p138"/>
          <p:cNvSpPr/>
          <p:nvPr/>
        </p:nvSpPr>
        <p:spPr>
          <a:xfrm>
            <a:off x="5780642" y="2106805"/>
            <a:ext cx="549300" cy="600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Tx Pkt</a:t>
            </a:r>
            <a:endParaRPr sz="1200"/>
          </a:p>
        </p:txBody>
      </p:sp>
      <p:cxnSp>
        <p:nvCxnSpPr>
          <p:cNvPr id="1939" name="Google Shape;1939;p138"/>
          <p:cNvCxnSpPr>
            <a:stCxn id="1904" idx="3"/>
            <a:endCxn id="1938" idx="1"/>
          </p:cNvCxnSpPr>
          <p:nvPr/>
        </p:nvCxnSpPr>
        <p:spPr>
          <a:xfrm>
            <a:off x="5564061" y="2407176"/>
            <a:ext cx="216600" cy="600"/>
          </a:xfrm>
          <a:prstGeom prst="bentConnector3">
            <a:avLst>
              <a:gd name="adj1" fmla="val 50002"/>
            </a:avLst>
          </a:prstGeom>
          <a:noFill/>
          <a:ln w="9525" cap="flat" cmpd="sng">
            <a:solidFill>
              <a:srgbClr val="000000"/>
            </a:solidFill>
            <a:prstDash val="solid"/>
            <a:round/>
            <a:headEnd type="none" w="med" len="med"/>
            <a:tailEnd type="stealth" w="med" len="med"/>
          </a:ln>
        </p:spPr>
      </p:cxnSp>
      <p:sp>
        <p:nvSpPr>
          <p:cNvPr id="1908" name="Google Shape;1908;p138"/>
          <p:cNvSpPr/>
          <p:nvPr/>
        </p:nvSpPr>
        <p:spPr>
          <a:xfrm>
            <a:off x="1379564" y="2167406"/>
            <a:ext cx="822900" cy="482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Process cmd buffer</a:t>
            </a:r>
            <a:endParaRPr sz="1000"/>
          </a:p>
        </p:txBody>
      </p:sp>
      <p:cxnSp>
        <p:nvCxnSpPr>
          <p:cNvPr id="1940" name="Google Shape;1940;p138"/>
          <p:cNvCxnSpPr>
            <a:stCxn id="1911" idx="6"/>
            <a:endCxn id="1902" idx="1"/>
          </p:cNvCxnSpPr>
          <p:nvPr/>
        </p:nvCxnSpPr>
        <p:spPr>
          <a:xfrm rot="10800000" flipH="1">
            <a:off x="2085109" y="2408987"/>
            <a:ext cx="367500" cy="1439400"/>
          </a:xfrm>
          <a:prstGeom prst="bentConnector3">
            <a:avLst>
              <a:gd name="adj1" fmla="val 50010"/>
            </a:avLst>
          </a:prstGeom>
          <a:noFill/>
          <a:ln w="9525" cap="flat" cmpd="sng">
            <a:solidFill>
              <a:srgbClr val="000000"/>
            </a:solidFill>
            <a:prstDash val="solid"/>
            <a:round/>
            <a:headEnd type="none" w="med" len="med"/>
            <a:tailEnd type="stealth" w="med" len="med"/>
          </a:ln>
        </p:spPr>
      </p:cxnSp>
      <p:cxnSp>
        <p:nvCxnSpPr>
          <p:cNvPr id="1941" name="Google Shape;1941;p138"/>
          <p:cNvCxnSpPr>
            <a:stCxn id="1938" idx="2"/>
            <a:endCxn id="1897" idx="4"/>
          </p:cNvCxnSpPr>
          <p:nvPr/>
        </p:nvCxnSpPr>
        <p:spPr>
          <a:xfrm rot="5400000">
            <a:off x="4799042" y="3178255"/>
            <a:ext cx="1727400" cy="785100"/>
          </a:xfrm>
          <a:prstGeom prst="bentConnector3">
            <a:avLst>
              <a:gd name="adj1" fmla="val 113782"/>
            </a:avLst>
          </a:prstGeom>
          <a:noFill/>
          <a:ln w="9525" cap="flat" cmpd="sng">
            <a:solidFill>
              <a:srgbClr val="000000"/>
            </a:solidFill>
            <a:prstDash val="solid"/>
            <a:round/>
            <a:headEnd type="none" w="med" len="med"/>
            <a:tailEnd type="none" w="med" len="med"/>
          </a:ln>
        </p:spPr>
      </p:cxnSp>
      <p:sp>
        <p:nvSpPr>
          <p:cNvPr id="1942" name="Google Shape;1942;p138"/>
          <p:cNvSpPr txBox="1"/>
          <p:nvPr/>
        </p:nvSpPr>
        <p:spPr>
          <a:xfrm>
            <a:off x="4793634" y="3030907"/>
            <a:ext cx="21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Y</a:t>
            </a:r>
            <a:endParaRPr sz="1000"/>
          </a:p>
        </p:txBody>
      </p:sp>
      <p:cxnSp>
        <p:nvCxnSpPr>
          <p:cNvPr id="1943" name="Google Shape;1943;p138"/>
          <p:cNvCxnSpPr>
            <a:stCxn id="1918" idx="1"/>
            <a:endCxn id="1897" idx="4"/>
          </p:cNvCxnSpPr>
          <p:nvPr/>
        </p:nvCxnSpPr>
        <p:spPr>
          <a:xfrm>
            <a:off x="4976361" y="3267697"/>
            <a:ext cx="293700" cy="1166700"/>
          </a:xfrm>
          <a:prstGeom prst="bentConnector4">
            <a:avLst>
              <a:gd name="adj1" fmla="val -95169"/>
              <a:gd name="adj2" fmla="val 120415"/>
            </a:avLst>
          </a:prstGeom>
          <a:noFill/>
          <a:ln w="9525" cap="flat" cmpd="sng">
            <a:solidFill>
              <a:srgbClr val="000000"/>
            </a:solidFill>
            <a:prstDash val="solid"/>
            <a:round/>
            <a:headEnd type="none" w="med" len="med"/>
            <a:tailEnd type="none" w="med" len="med"/>
          </a:ln>
        </p:spPr>
      </p:cxnSp>
      <p:sp>
        <p:nvSpPr>
          <p:cNvPr id="1902" name="Google Shape;1902;p138"/>
          <p:cNvSpPr/>
          <p:nvPr/>
        </p:nvSpPr>
        <p:spPr>
          <a:xfrm>
            <a:off x="2452715" y="2167524"/>
            <a:ext cx="822900" cy="482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Process data buffer</a:t>
            </a:r>
            <a:endParaRPr sz="1000"/>
          </a:p>
        </p:txBody>
      </p:sp>
      <p:cxnSp>
        <p:nvCxnSpPr>
          <p:cNvPr id="1944" name="Google Shape;1944;p138"/>
          <p:cNvCxnSpPr>
            <a:stCxn id="1908" idx="3"/>
            <a:endCxn id="1902" idx="1"/>
          </p:cNvCxnSpPr>
          <p:nvPr/>
        </p:nvCxnSpPr>
        <p:spPr>
          <a:xfrm>
            <a:off x="2202464" y="2408756"/>
            <a:ext cx="250200" cy="600"/>
          </a:xfrm>
          <a:prstGeom prst="bentConnector3">
            <a:avLst>
              <a:gd name="adj1" fmla="val 50014"/>
            </a:avLst>
          </a:prstGeom>
          <a:noFill/>
          <a:ln w="9525" cap="flat" cmpd="sng">
            <a:solidFill>
              <a:srgbClr val="000000"/>
            </a:solidFill>
            <a:prstDash val="solid"/>
            <a:round/>
            <a:headEnd type="none" w="med" len="med"/>
            <a:tailEnd type="none" w="med" len="med"/>
          </a:ln>
        </p:spPr>
      </p:cxnSp>
      <p:sp>
        <p:nvSpPr>
          <p:cNvPr id="1945" name="Google Shape;1945;p138"/>
          <p:cNvSpPr/>
          <p:nvPr/>
        </p:nvSpPr>
        <p:spPr>
          <a:xfrm rot="10800000">
            <a:off x="3103575" y="1559450"/>
            <a:ext cx="820200" cy="524400"/>
          </a:xfrm>
          <a:prstGeom prst="curvedRightArrow">
            <a:avLst>
              <a:gd name="adj1" fmla="val 3991"/>
              <a:gd name="adj2" fmla="val 26427"/>
              <a:gd name="adj3" fmla="val 291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6" name="Google Shape;1946;p138"/>
          <p:cNvSpPr/>
          <p:nvPr/>
        </p:nvSpPr>
        <p:spPr>
          <a:xfrm>
            <a:off x="93450" y="967175"/>
            <a:ext cx="820200" cy="1120500"/>
          </a:xfrm>
          <a:prstGeom prst="curvedRightArrow">
            <a:avLst>
              <a:gd name="adj1" fmla="val 3991"/>
              <a:gd name="adj2" fmla="val 17120"/>
              <a:gd name="adj3" fmla="val 291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7" name="Google Shape;1947;p138"/>
          <p:cNvSpPr/>
          <p:nvPr/>
        </p:nvSpPr>
        <p:spPr>
          <a:xfrm>
            <a:off x="1205550" y="1937738"/>
            <a:ext cx="1717800" cy="187200"/>
          </a:xfrm>
          <a:prstGeom prst="rightArrow">
            <a:avLst>
              <a:gd name="adj1" fmla="val 12067"/>
              <a:gd name="adj2" fmla="val 12859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8" name="Google Shape;1948;p138"/>
          <p:cNvSpPr/>
          <p:nvPr/>
        </p:nvSpPr>
        <p:spPr>
          <a:xfrm rot="-5400000">
            <a:off x="1996682" y="925575"/>
            <a:ext cx="375900" cy="223800"/>
          </a:xfrm>
          <a:prstGeom prst="bentArrow">
            <a:avLst>
              <a:gd name="adj1" fmla="val 16130"/>
              <a:gd name="adj2" fmla="val 27691"/>
              <a:gd name="adj3" fmla="val 48760"/>
              <a:gd name="adj4" fmla="val 453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9" name="Google Shape;1949;p138"/>
          <p:cNvSpPr txBox="1"/>
          <p:nvPr/>
        </p:nvSpPr>
        <p:spPr>
          <a:xfrm>
            <a:off x="4540125" y="1159850"/>
            <a:ext cx="1576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Arrows indicate main loop in idle state</a:t>
            </a:r>
            <a:endParaRPr sz="1000">
              <a:solidFill>
                <a:schemeClr val="dk2"/>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139"/>
          <p:cNvSpPr txBox="1">
            <a:spLocks noGrp="1"/>
          </p:cNvSpPr>
          <p:nvPr>
            <p:ph type="body" idx="4294967295"/>
          </p:nvPr>
        </p:nvSpPr>
        <p:spPr>
          <a:xfrm>
            <a:off x="701025" y="909850"/>
            <a:ext cx="7978800" cy="3659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Payload talks directly to the Radio when tweeting</a:t>
            </a:r>
            <a:endParaRPr sz="1600"/>
          </a:p>
          <a:p>
            <a:pPr marL="457200" lvl="0" indent="-330200" algn="l" rtl="0">
              <a:spcBef>
                <a:spcPts val="0"/>
              </a:spcBef>
              <a:spcAft>
                <a:spcPts val="0"/>
              </a:spcAft>
              <a:buSzPts val="1600"/>
              <a:buChar char="●"/>
            </a:pPr>
            <a:r>
              <a:rPr lang="en" sz="1600"/>
              <a:t>No AX.25.  Opted for tncattach over kissattach to reduce per packet overhead</a:t>
            </a:r>
            <a:endParaRPr sz="1600"/>
          </a:p>
          <a:p>
            <a:pPr marL="457200" lvl="0" indent="-330200" algn="l" rtl="0">
              <a:spcBef>
                <a:spcPts val="0"/>
              </a:spcBef>
              <a:spcAft>
                <a:spcPts val="0"/>
              </a:spcAft>
              <a:buSzPts val="1600"/>
              <a:buChar char="●"/>
            </a:pPr>
            <a:r>
              <a:rPr lang="en" sz="1600"/>
              <a:t>No layer 2 protocol, just TCP.  No HW flow control</a:t>
            </a:r>
            <a:endParaRPr sz="1600"/>
          </a:p>
          <a:p>
            <a:pPr marL="914400" lvl="1" indent="-317500" algn="l" rtl="0">
              <a:spcBef>
                <a:spcPts val="0"/>
              </a:spcBef>
              <a:spcAft>
                <a:spcPts val="0"/>
              </a:spcAft>
              <a:buSzPts val="1400"/>
              <a:buChar char="○"/>
            </a:pPr>
            <a:r>
              <a:rPr lang="en"/>
              <a:t>We rely on big buffers and TCP to handle end to end flow and error control</a:t>
            </a:r>
            <a:endParaRPr/>
          </a:p>
          <a:p>
            <a:pPr marL="457200" lvl="0" indent="-330200" algn="l" rtl="0">
              <a:spcBef>
                <a:spcPts val="0"/>
              </a:spcBef>
              <a:spcAft>
                <a:spcPts val="0"/>
              </a:spcAft>
              <a:buSzPts val="1600"/>
              <a:buChar char="●"/>
            </a:pPr>
            <a:r>
              <a:rPr lang="en" sz="1600"/>
              <a:t>Test Ground Station is assumed to be a duplicate of the Satellite Radio, without PA (see Ground Station section)</a:t>
            </a:r>
            <a:endParaRPr sz="1600"/>
          </a:p>
          <a:p>
            <a:pPr marL="457200" lvl="0" indent="-330200" algn="l" rtl="0">
              <a:spcBef>
                <a:spcPts val="0"/>
              </a:spcBef>
              <a:spcAft>
                <a:spcPts val="0"/>
              </a:spcAft>
              <a:buSzPts val="1600"/>
              <a:buChar char="●"/>
            </a:pPr>
            <a:r>
              <a:rPr lang="en" sz="1600"/>
              <a:t>Doppler compensation only on ground (none on satellite)</a:t>
            </a:r>
            <a:endParaRPr sz="1600"/>
          </a:p>
          <a:p>
            <a:pPr marL="457200" lvl="0" indent="-330200" algn="l" rtl="0">
              <a:spcBef>
                <a:spcPts val="0"/>
              </a:spcBef>
              <a:spcAft>
                <a:spcPts val="0"/>
              </a:spcAft>
              <a:buSzPts val="1600"/>
              <a:buChar char="●"/>
            </a:pPr>
            <a:r>
              <a:rPr lang="en" sz="1600"/>
              <a:t>Doppler offsets provided by Ground Station software</a:t>
            </a:r>
            <a:endParaRPr sz="1600"/>
          </a:p>
          <a:p>
            <a:pPr marL="914400" lvl="1" indent="-317500" algn="l" rtl="0">
              <a:spcBef>
                <a:spcPts val="0"/>
              </a:spcBef>
              <a:spcAft>
                <a:spcPts val="0"/>
              </a:spcAft>
              <a:buSzPts val="1400"/>
              <a:buChar char="○"/>
            </a:pPr>
            <a:r>
              <a:rPr lang="en"/>
              <a:t>Radio can re-tune quickly within expected doppler offset range (AX5043 supports FHSS)</a:t>
            </a:r>
            <a:endParaRPr/>
          </a:p>
          <a:p>
            <a:pPr marL="914400" lvl="1" indent="-317500" algn="l" rtl="0">
              <a:spcBef>
                <a:spcPts val="0"/>
              </a:spcBef>
              <a:spcAft>
                <a:spcPts val="0"/>
              </a:spcAft>
              <a:buSzPts val="1400"/>
              <a:buChar char="○"/>
            </a:pPr>
            <a:r>
              <a:rPr lang="en"/>
              <a:t>Ground Station forwards offset to center frequency through local commands to Radio</a:t>
            </a:r>
            <a:endParaRPr/>
          </a:p>
          <a:p>
            <a:pPr marL="1371600" lvl="2" indent="-304800" algn="l" rtl="0">
              <a:spcBef>
                <a:spcPts val="0"/>
              </a:spcBef>
              <a:spcAft>
                <a:spcPts val="0"/>
              </a:spcAft>
              <a:buSzPts val="1200"/>
              <a:buChar char="■"/>
            </a:pPr>
            <a:r>
              <a:rPr lang="en" sz="1200"/>
              <a:t>Radio retunes up/down depending on TX/RX state and sign of offset</a:t>
            </a:r>
            <a:endParaRPr sz="1200"/>
          </a:p>
        </p:txBody>
      </p:sp>
      <p:sp>
        <p:nvSpPr>
          <p:cNvPr id="1955" name="Google Shape;1955;p139"/>
          <p:cNvSpPr txBox="1">
            <a:spLocks noGrp="1"/>
          </p:cNvSpPr>
          <p:nvPr>
            <p:ph type="title" idx="4294967295"/>
          </p:nvPr>
        </p:nvSpPr>
        <p:spPr>
          <a:xfrm>
            <a:off x="697075" y="337150"/>
            <a:ext cx="807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Radio Design Decisions</a:t>
            </a:r>
            <a:endParaRPr sz="1600"/>
          </a:p>
        </p:txBody>
      </p:sp>
      <p:pic>
        <p:nvPicPr>
          <p:cNvPr id="1956" name="Google Shape;1956;p139"/>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957" name="Google Shape;1957;p139"/>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114</a:t>
            </a:fld>
            <a:endParaRPr/>
          </a:p>
        </p:txBody>
      </p:sp>
      <p:sp>
        <p:nvSpPr>
          <p:cNvPr id="1958" name="Google Shape;1958;p13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Level-2 Requirements</a:t>
            </a:r>
            <a:endParaRPr/>
          </a:p>
        </p:txBody>
      </p:sp>
      <p:sp>
        <p:nvSpPr>
          <p:cNvPr id="246" name="Google Shape;246;p37"/>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Take a picture of Earth</a:t>
            </a:r>
            <a:endParaRPr>
              <a:solidFill>
                <a:schemeClr val="dk1"/>
              </a:solidFill>
            </a:endParaRPr>
          </a:p>
          <a:p>
            <a:pPr marL="457200" lvl="0" indent="-342900" algn="l" rtl="0">
              <a:lnSpc>
                <a:spcPct val="150000"/>
              </a:lnSpc>
              <a:spcBef>
                <a:spcPts val="1600"/>
              </a:spcBef>
              <a:spcAft>
                <a:spcPts val="0"/>
              </a:spcAft>
              <a:buClr>
                <a:schemeClr val="dk1"/>
              </a:buClr>
              <a:buSzPts val="1800"/>
              <a:buChar char="●"/>
            </a:pPr>
            <a:r>
              <a:rPr lang="en">
                <a:solidFill>
                  <a:schemeClr val="dk1"/>
                </a:solidFill>
              </a:rPr>
              <a:t>Shall have a camera</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Shall point the camera towards Earth in the northern hemisphere</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Shall know when to take a picture</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Shall know whether it is stable/not spinning</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Shall know if it has enough Battery power to take a picture</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Shall implement file management</a:t>
            </a:r>
            <a:endParaRPr>
              <a:solidFill>
                <a:schemeClr val="dk1"/>
              </a:solidFill>
              <a:highlight>
                <a:srgbClr val="FFFF00"/>
              </a:highlight>
            </a:endParaRPr>
          </a:p>
        </p:txBody>
      </p:sp>
      <p:pic>
        <p:nvPicPr>
          <p:cNvPr id="247" name="Google Shape;247;p37"/>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248" name="Google Shape;248;p37"/>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249" name="Google Shape;249;p37"/>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body" idx="1"/>
          </p:nvPr>
        </p:nvSpPr>
        <p:spPr>
          <a:xfrm>
            <a:off x="311700" y="940625"/>
            <a:ext cx="8520600" cy="39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Post photos and data to X (formerly Twitter)</a:t>
            </a:r>
            <a:endParaRPr>
              <a:solidFill>
                <a:schemeClr val="dk1"/>
              </a:solidFill>
            </a:endParaRPr>
          </a:p>
          <a:p>
            <a:pPr marL="457200" lvl="0" indent="-342900" algn="l" rtl="0">
              <a:spcBef>
                <a:spcPts val="1600"/>
              </a:spcBef>
              <a:spcAft>
                <a:spcPts val="0"/>
              </a:spcAft>
              <a:buClr>
                <a:schemeClr val="dk1"/>
              </a:buClr>
              <a:buSzPts val="1800"/>
              <a:buChar char="●"/>
            </a:pPr>
            <a:r>
              <a:rPr lang="en">
                <a:solidFill>
                  <a:schemeClr val="dk1"/>
                </a:solidFill>
              </a:rPr>
              <a:t>Shall know when it is able to connect with the Ground Station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Shall tweet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Shall be able to compile information and form it into a text tweet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Shall be able to create a tweet with a photo taken from the file system</a:t>
            </a:r>
            <a:endParaRPr>
              <a:solidFill>
                <a:schemeClr val="dk1"/>
              </a:solidFill>
            </a:endParaRPr>
          </a:p>
          <a:p>
            <a:pPr marL="0" lvl="0" indent="0" algn="l" rtl="0">
              <a:spcBef>
                <a:spcPts val="1600"/>
              </a:spcBef>
              <a:spcAft>
                <a:spcPts val="0"/>
              </a:spcAft>
              <a:buClr>
                <a:schemeClr val="dk1"/>
              </a:buClr>
              <a:buSzPts val="1100"/>
              <a:buFont typeface="Arial"/>
              <a:buNone/>
            </a:pPr>
            <a:r>
              <a:rPr lang="en">
                <a:solidFill>
                  <a:schemeClr val="dk1"/>
                </a:solidFill>
              </a:rPr>
              <a:t>Fly in Low Earth Orbit (LEO)</a:t>
            </a:r>
            <a:endParaRPr>
              <a:solidFill>
                <a:schemeClr val="dk1"/>
              </a:solidFill>
            </a:endParaRPr>
          </a:p>
          <a:p>
            <a:pPr marL="457200" lvl="0" indent="-342900" algn="l" rtl="0">
              <a:spcBef>
                <a:spcPts val="1600"/>
              </a:spcBef>
              <a:spcAft>
                <a:spcPts val="0"/>
              </a:spcAft>
              <a:buClr>
                <a:schemeClr val="dk1"/>
              </a:buClr>
              <a:buSzPts val="1800"/>
              <a:buChar char="●"/>
            </a:pPr>
            <a:r>
              <a:rPr lang="en">
                <a:solidFill>
                  <a:schemeClr val="dk1"/>
                </a:solidFill>
              </a:rPr>
              <a:t>Shall be launched into LEO</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Shall conduct the mission from LEO</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Shall be able to track the orbit of the CubeSat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Shall be able to know where the CubeSat is at all times</a:t>
            </a:r>
            <a:endParaRPr>
              <a:solidFill>
                <a:schemeClr val="dk1"/>
              </a:solidFill>
            </a:endParaRPr>
          </a:p>
        </p:txBody>
      </p:sp>
      <p:sp>
        <p:nvSpPr>
          <p:cNvPr id="255" name="Google Shape;255;p3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Level-2 Requirements cont.</a:t>
            </a:r>
            <a:endParaRPr/>
          </a:p>
        </p:txBody>
      </p:sp>
      <p:pic>
        <p:nvPicPr>
          <p:cNvPr id="256" name="Google Shape;256;p38"/>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257" name="Google Shape;257;p3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258" name="Google Shape;258;p38"/>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Meet CubeSat Design Specification Requirements: </a:t>
            </a:r>
            <a:endParaRPr>
              <a:solidFill>
                <a:schemeClr val="dk1"/>
              </a:solidFill>
            </a:endParaRPr>
          </a:p>
          <a:p>
            <a:pPr marL="457200" lvl="0" indent="-342900" algn="l" rtl="0">
              <a:spcBef>
                <a:spcPts val="1600"/>
              </a:spcBef>
              <a:spcAft>
                <a:spcPts val="0"/>
              </a:spcAft>
              <a:buClr>
                <a:schemeClr val="dk1"/>
              </a:buClr>
              <a:buSzPts val="1800"/>
              <a:buChar char="●"/>
            </a:pPr>
            <a:r>
              <a:rPr lang="en">
                <a:solidFill>
                  <a:schemeClr val="dk1"/>
                </a:solidFill>
              </a:rPr>
              <a:t>Shall conform to the CubeSat Design Specification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Shall conform to the Nanoracks Flight Acceptance Test Requirements for Lithium-ion Cells and Battery Packs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Shall conform to the Nanoracks CubeSat Deployer (NRCSD) Interface Definition Document (IDD)</a:t>
            </a:r>
            <a:endParaRPr>
              <a:solidFill>
                <a:schemeClr val="dk1"/>
              </a:solidFill>
            </a:endParaRPr>
          </a:p>
        </p:txBody>
      </p:sp>
      <p:sp>
        <p:nvSpPr>
          <p:cNvPr id="264" name="Google Shape;264;p3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Level-2 Requirements cont.</a:t>
            </a:r>
            <a:endParaRPr/>
          </a:p>
        </p:txBody>
      </p:sp>
      <p:pic>
        <p:nvPicPr>
          <p:cNvPr id="265" name="Google Shape;265;p39"/>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266" name="Google Shape;266;p3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267" name="Google Shape;267;p39"/>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311700" y="339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t>Mass Budget</a:t>
            </a:r>
            <a:endParaRPr sz="3020"/>
          </a:p>
        </p:txBody>
      </p:sp>
      <p:sp>
        <p:nvSpPr>
          <p:cNvPr id="273" name="Google Shape;27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Total CBE: 823 g</a:t>
            </a:r>
            <a:endParaRPr>
              <a:solidFill>
                <a:schemeClr val="dk1"/>
              </a:solidFill>
            </a:endParaRPr>
          </a:p>
          <a:p>
            <a:pPr marL="0" lvl="0" indent="0" algn="l" rtl="0">
              <a:spcBef>
                <a:spcPts val="1600"/>
              </a:spcBef>
              <a:spcAft>
                <a:spcPts val="0"/>
              </a:spcAft>
              <a:buNone/>
            </a:pPr>
            <a:r>
              <a:rPr lang="en">
                <a:solidFill>
                  <a:schemeClr val="dk1"/>
                </a:solidFill>
              </a:rPr>
              <a:t>Total MEV: 853 g</a:t>
            </a:r>
            <a:endParaRPr>
              <a:solidFill>
                <a:schemeClr val="dk1"/>
              </a:solidFill>
            </a:endParaRPr>
          </a:p>
          <a:p>
            <a:pPr marL="0" lvl="0" indent="0" algn="l" rtl="0">
              <a:spcBef>
                <a:spcPts val="1600"/>
              </a:spcBef>
              <a:spcAft>
                <a:spcPts val="0"/>
              </a:spcAft>
              <a:buNone/>
            </a:pPr>
            <a:r>
              <a:rPr lang="en">
                <a:solidFill>
                  <a:schemeClr val="dk1"/>
                </a:solidFill>
              </a:rPr>
              <a:t>NTE Mass: 1.3 kg</a:t>
            </a:r>
            <a:endParaRPr>
              <a:solidFill>
                <a:schemeClr val="dk1"/>
              </a:solidFill>
            </a:endParaRPr>
          </a:p>
          <a:p>
            <a:pPr marL="0" lvl="0" indent="0" algn="l" rtl="0">
              <a:spcBef>
                <a:spcPts val="1600"/>
              </a:spcBef>
              <a:spcAft>
                <a:spcPts val="1600"/>
              </a:spcAft>
              <a:buClr>
                <a:schemeClr val="dk1"/>
              </a:buClr>
              <a:buSzPts val="1100"/>
              <a:buFont typeface="Arial"/>
              <a:buNone/>
            </a:pPr>
            <a:r>
              <a:rPr lang="en">
                <a:solidFill>
                  <a:schemeClr val="dk1"/>
                </a:solidFill>
              </a:rPr>
              <a:t>Average Contingency: 4.6%</a:t>
            </a:r>
            <a:endParaRPr>
              <a:solidFill>
                <a:schemeClr val="dk1"/>
              </a:solidFill>
            </a:endParaRPr>
          </a:p>
        </p:txBody>
      </p:sp>
      <p:pic>
        <p:nvPicPr>
          <p:cNvPr id="274" name="Google Shape;274;p40" title="MEV(Grams)"/>
          <p:cNvPicPr preferRelativeResize="0"/>
          <p:nvPr/>
        </p:nvPicPr>
        <p:blipFill>
          <a:blip r:embed="rId3">
            <a:alphaModFix/>
          </a:blip>
          <a:stretch>
            <a:fillRect/>
          </a:stretch>
        </p:blipFill>
        <p:spPr>
          <a:xfrm>
            <a:off x="3556650" y="590638"/>
            <a:ext cx="5513526" cy="4540075"/>
          </a:xfrm>
          <a:prstGeom prst="rect">
            <a:avLst/>
          </a:prstGeom>
          <a:noFill/>
          <a:ln>
            <a:noFill/>
          </a:ln>
        </p:spPr>
      </p:pic>
      <p:pic>
        <p:nvPicPr>
          <p:cNvPr id="275" name="Google Shape;275;p40"/>
          <p:cNvPicPr preferRelativeResize="0"/>
          <p:nvPr/>
        </p:nvPicPr>
        <p:blipFill>
          <a:blip r:embed="rId4">
            <a:alphaModFix/>
          </a:blip>
          <a:stretch>
            <a:fillRect/>
          </a:stretch>
        </p:blipFill>
        <p:spPr>
          <a:xfrm>
            <a:off x="311699" y="3750523"/>
            <a:ext cx="1576674" cy="818347"/>
          </a:xfrm>
          <a:prstGeom prst="rect">
            <a:avLst/>
          </a:prstGeom>
          <a:noFill/>
          <a:ln>
            <a:noFill/>
          </a:ln>
        </p:spPr>
      </p:pic>
      <p:sp>
        <p:nvSpPr>
          <p:cNvPr id="276" name="Google Shape;276;p40"/>
          <p:cNvSpPr txBox="1"/>
          <p:nvPr/>
        </p:nvSpPr>
        <p:spPr>
          <a:xfrm>
            <a:off x="2614175" y="3578075"/>
            <a:ext cx="69300" cy="1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277" name="Google Shape;277;p40"/>
          <p:cNvSpPr txBox="1">
            <a:spLocks noGrp="1"/>
          </p:cNvSpPr>
          <p:nvPr>
            <p:ph type="sldNum" idx="12"/>
          </p:nvPr>
        </p:nvSpPr>
        <p:spPr>
          <a:xfrm>
            <a:off x="370399" y="4477200"/>
            <a:ext cx="986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Slide </a:t>
            </a: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p:nvPr/>
        </p:nvSpPr>
        <p:spPr>
          <a:xfrm>
            <a:off x="266850" y="946450"/>
            <a:ext cx="2966700" cy="39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We have a comfortable margin of 446g or over 50%. The heaviest components (solar panels) have had their final mass measured.</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283" name="Google Shape;283;p41"/>
          <p:cNvSpPr txBox="1">
            <a:spLocks noGrp="1"/>
          </p:cNvSpPr>
          <p:nvPr>
            <p:ph type="title"/>
          </p:nvPr>
        </p:nvSpPr>
        <p:spPr>
          <a:xfrm>
            <a:off x="311700" y="373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t>Mass Budget</a:t>
            </a:r>
            <a:endParaRPr sz="3020"/>
          </a:p>
        </p:txBody>
      </p:sp>
      <p:graphicFrame>
        <p:nvGraphicFramePr>
          <p:cNvPr id="284" name="Google Shape;284;p41"/>
          <p:cNvGraphicFramePr/>
          <p:nvPr/>
        </p:nvGraphicFramePr>
        <p:xfrm>
          <a:off x="3289375" y="658950"/>
          <a:ext cx="5663050" cy="4156525"/>
        </p:xfrm>
        <a:graphic>
          <a:graphicData uri="http://schemas.openxmlformats.org/drawingml/2006/table">
            <a:tbl>
              <a:tblPr>
                <a:noFill/>
                <a:tableStyleId>{1EEFD9A3-6C14-47D3-B03C-E3E192FD08EE}</a:tableStyleId>
              </a:tblPr>
              <a:tblGrid>
                <a:gridCol w="1433550">
                  <a:extLst>
                    <a:ext uri="{9D8B030D-6E8A-4147-A177-3AD203B41FA5}">
                      <a16:colId xmlns:a16="http://schemas.microsoft.com/office/drawing/2014/main" val="20000"/>
                    </a:ext>
                  </a:extLst>
                </a:gridCol>
                <a:gridCol w="687700">
                  <a:extLst>
                    <a:ext uri="{9D8B030D-6E8A-4147-A177-3AD203B41FA5}">
                      <a16:colId xmlns:a16="http://schemas.microsoft.com/office/drawing/2014/main" val="20001"/>
                    </a:ext>
                  </a:extLst>
                </a:gridCol>
                <a:gridCol w="830275">
                  <a:extLst>
                    <a:ext uri="{9D8B030D-6E8A-4147-A177-3AD203B41FA5}">
                      <a16:colId xmlns:a16="http://schemas.microsoft.com/office/drawing/2014/main" val="20002"/>
                    </a:ext>
                  </a:extLst>
                </a:gridCol>
                <a:gridCol w="779350">
                  <a:extLst>
                    <a:ext uri="{9D8B030D-6E8A-4147-A177-3AD203B41FA5}">
                      <a16:colId xmlns:a16="http://schemas.microsoft.com/office/drawing/2014/main" val="20003"/>
                    </a:ext>
                  </a:extLst>
                </a:gridCol>
                <a:gridCol w="1932175">
                  <a:extLst>
                    <a:ext uri="{9D8B030D-6E8A-4147-A177-3AD203B41FA5}">
                      <a16:colId xmlns:a16="http://schemas.microsoft.com/office/drawing/2014/main" val="20004"/>
                    </a:ext>
                  </a:extLst>
                </a:gridCol>
              </a:tblGrid>
              <a:tr h="227475">
                <a:tc>
                  <a:txBody>
                    <a:bodyPr/>
                    <a:lstStyle/>
                    <a:p>
                      <a:pPr marL="0" lvl="0" indent="0" algn="l" rtl="0">
                        <a:lnSpc>
                          <a:spcPct val="115000"/>
                        </a:lnSpc>
                        <a:spcBef>
                          <a:spcPts val="0"/>
                        </a:spcBef>
                        <a:spcAft>
                          <a:spcPts val="0"/>
                        </a:spcAft>
                        <a:buNone/>
                      </a:pPr>
                      <a:r>
                        <a:rPr lang="en" sz="1000"/>
                        <a:t>Components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5B95F9"/>
                    </a:solidFill>
                  </a:tcPr>
                </a:tc>
                <a:tc>
                  <a:txBody>
                    <a:bodyPr/>
                    <a:lstStyle/>
                    <a:p>
                      <a:pPr marL="0" lvl="0" indent="0" algn="l" rtl="0">
                        <a:lnSpc>
                          <a:spcPct val="115000"/>
                        </a:lnSpc>
                        <a:spcBef>
                          <a:spcPts val="0"/>
                        </a:spcBef>
                        <a:spcAft>
                          <a:spcPts val="0"/>
                        </a:spcAft>
                        <a:buNone/>
                      </a:pPr>
                      <a:r>
                        <a:rPr lang="en" sz="1000"/>
                        <a:t>CBE (g)</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4DD0E1"/>
                    </a:solidFill>
                  </a:tcPr>
                </a:tc>
                <a:tc>
                  <a:txBody>
                    <a:bodyPr/>
                    <a:lstStyle/>
                    <a:p>
                      <a:pPr marL="0" lvl="0" indent="0" algn="l" rtl="0">
                        <a:lnSpc>
                          <a:spcPct val="115000"/>
                        </a:lnSpc>
                        <a:spcBef>
                          <a:spcPts val="0"/>
                        </a:spcBef>
                        <a:spcAft>
                          <a:spcPts val="0"/>
                        </a:spcAft>
                        <a:buNone/>
                      </a:pPr>
                      <a:r>
                        <a:rPr lang="en" sz="1000"/>
                        <a:t>Contingency</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4DD0E1"/>
                    </a:solidFill>
                  </a:tcPr>
                </a:tc>
                <a:tc>
                  <a:txBody>
                    <a:bodyPr/>
                    <a:lstStyle/>
                    <a:p>
                      <a:pPr marL="0" lvl="0" indent="0" algn="l" rtl="0">
                        <a:lnSpc>
                          <a:spcPct val="115000"/>
                        </a:lnSpc>
                        <a:spcBef>
                          <a:spcPts val="0"/>
                        </a:spcBef>
                        <a:spcAft>
                          <a:spcPts val="0"/>
                        </a:spcAft>
                        <a:buNone/>
                      </a:pPr>
                      <a:r>
                        <a:rPr lang="en" sz="1000"/>
                        <a:t>MEV (g)</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4DD0E1"/>
                    </a:solidFill>
                  </a:tcPr>
                </a:tc>
                <a:tc>
                  <a:txBody>
                    <a:bodyPr/>
                    <a:lstStyle/>
                    <a:p>
                      <a:pPr marL="0" lvl="0" indent="0" algn="l" rtl="0">
                        <a:lnSpc>
                          <a:spcPct val="115000"/>
                        </a:lnSpc>
                        <a:spcBef>
                          <a:spcPts val="0"/>
                        </a:spcBef>
                        <a:spcAft>
                          <a:spcPts val="0"/>
                        </a:spcAft>
                        <a:buNone/>
                      </a:pPr>
                      <a:r>
                        <a:rPr lang="en" sz="1000"/>
                        <a:t>BOE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4DD0E1"/>
                    </a:solidFill>
                  </a:tcPr>
                </a:tc>
                <a:extLst>
                  <a:ext uri="{0D108BD9-81ED-4DB2-BD59-A6C34878D82A}">
                    <a16:rowId xmlns:a16="http://schemas.microsoft.com/office/drawing/2014/main" val="10000"/>
                  </a:ext>
                </a:extLst>
              </a:tr>
              <a:tr h="227475">
                <a:tc>
                  <a:txBody>
                    <a:bodyPr/>
                    <a:lstStyle/>
                    <a:p>
                      <a:pPr marL="0" lvl="0" indent="0" algn="l" rtl="0">
                        <a:lnSpc>
                          <a:spcPct val="115000"/>
                        </a:lnSpc>
                        <a:spcBef>
                          <a:spcPts val="0"/>
                        </a:spcBef>
                        <a:spcAft>
                          <a:spcPts val="0"/>
                        </a:spcAft>
                        <a:buNone/>
                      </a:pPr>
                      <a:r>
                        <a:rPr lang="en" sz="1000"/>
                        <a:t>Frame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107.5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112.9</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solidFill>
                            <a:srgbClr val="473821"/>
                          </a:solidFill>
                        </a:rPr>
                        <a:t>Measured - Engineering Model</a:t>
                      </a:r>
                      <a:endParaRPr sz="1000">
                        <a:solidFill>
                          <a:srgbClr val="473821"/>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A0"/>
                    </a:solidFill>
                  </a:tcPr>
                </a:tc>
                <a:extLst>
                  <a:ext uri="{0D108BD9-81ED-4DB2-BD59-A6C34878D82A}">
                    <a16:rowId xmlns:a16="http://schemas.microsoft.com/office/drawing/2014/main" val="10001"/>
                  </a:ext>
                </a:extLst>
              </a:tr>
              <a:tr h="227475">
                <a:tc>
                  <a:txBody>
                    <a:bodyPr/>
                    <a:lstStyle/>
                    <a:p>
                      <a:pPr marL="0" lvl="0" indent="0" algn="l" rtl="0">
                        <a:lnSpc>
                          <a:spcPct val="115000"/>
                        </a:lnSpc>
                        <a:spcBef>
                          <a:spcPts val="0"/>
                        </a:spcBef>
                        <a:spcAft>
                          <a:spcPts val="0"/>
                        </a:spcAft>
                        <a:buNone/>
                      </a:pPr>
                      <a:r>
                        <a:rPr lang="en" sz="1000"/>
                        <a:t>EPS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tcPr>
                </a:tc>
                <a:tc>
                  <a:txBody>
                    <a:bodyPr/>
                    <a:lstStyle/>
                    <a:p>
                      <a:pPr marL="0" lvl="0" indent="0" algn="r" rtl="0">
                        <a:lnSpc>
                          <a:spcPct val="115000"/>
                        </a:lnSpc>
                        <a:spcBef>
                          <a:spcPts val="0"/>
                        </a:spcBef>
                        <a:spcAft>
                          <a:spcPts val="0"/>
                        </a:spcAft>
                        <a:buNone/>
                      </a:pPr>
                      <a:r>
                        <a:rPr lang="en" sz="1000"/>
                        <a:t>238.5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250.5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l" rtl="0">
                        <a:lnSpc>
                          <a:spcPct val="115000"/>
                        </a:lnSpc>
                        <a:spcBef>
                          <a:spcPts val="0"/>
                        </a:spcBef>
                        <a:spcAft>
                          <a:spcPts val="0"/>
                        </a:spcAft>
                        <a:buNone/>
                      </a:pPr>
                      <a:r>
                        <a:rPr lang="en" sz="1000">
                          <a:solidFill>
                            <a:srgbClr val="473821"/>
                          </a:solidFill>
                        </a:rPr>
                        <a:t>Measured - Engineering Model</a:t>
                      </a:r>
                      <a:endParaRPr sz="1000">
                        <a:solidFill>
                          <a:srgbClr val="473821"/>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A0"/>
                    </a:solidFill>
                  </a:tcPr>
                </a:tc>
                <a:extLst>
                  <a:ext uri="{0D108BD9-81ED-4DB2-BD59-A6C34878D82A}">
                    <a16:rowId xmlns:a16="http://schemas.microsoft.com/office/drawing/2014/main" val="10002"/>
                  </a:ext>
                </a:extLst>
              </a:tr>
              <a:tr h="227475">
                <a:tc>
                  <a:txBody>
                    <a:bodyPr/>
                    <a:lstStyle/>
                    <a:p>
                      <a:pPr marL="0" lvl="0" indent="0" algn="l" rtl="0">
                        <a:lnSpc>
                          <a:spcPct val="115000"/>
                        </a:lnSpc>
                        <a:spcBef>
                          <a:spcPts val="0"/>
                        </a:spcBef>
                        <a:spcAft>
                          <a:spcPts val="0"/>
                        </a:spcAft>
                        <a:buNone/>
                      </a:pPr>
                      <a:r>
                        <a:rPr lang="en" sz="1000"/>
                        <a:t>Radio Board</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40.8</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42.8</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solidFill>
                            <a:srgbClr val="473821"/>
                          </a:solidFill>
                        </a:rPr>
                        <a:t>Measured - Engineering Model</a:t>
                      </a:r>
                      <a:endParaRPr sz="1000">
                        <a:solidFill>
                          <a:srgbClr val="473821"/>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A0"/>
                    </a:solidFill>
                  </a:tcPr>
                </a:tc>
                <a:extLst>
                  <a:ext uri="{0D108BD9-81ED-4DB2-BD59-A6C34878D82A}">
                    <a16:rowId xmlns:a16="http://schemas.microsoft.com/office/drawing/2014/main" val="10003"/>
                  </a:ext>
                </a:extLst>
              </a:tr>
              <a:tr h="227475">
                <a:tc>
                  <a:txBody>
                    <a:bodyPr/>
                    <a:lstStyle/>
                    <a:p>
                      <a:pPr marL="0" lvl="0" indent="0" algn="l" rtl="0">
                        <a:lnSpc>
                          <a:spcPct val="115000"/>
                        </a:lnSpc>
                        <a:spcBef>
                          <a:spcPts val="0"/>
                        </a:spcBef>
                        <a:spcAft>
                          <a:spcPts val="0"/>
                        </a:spcAft>
                        <a:buNone/>
                      </a:pPr>
                      <a:r>
                        <a:rPr lang="en" sz="1000"/>
                        <a:t>Payload Board</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tcPr>
                </a:tc>
                <a:tc>
                  <a:txBody>
                    <a:bodyPr/>
                    <a:lstStyle/>
                    <a:p>
                      <a:pPr marL="0" lvl="0" indent="0" algn="r" rtl="0">
                        <a:lnSpc>
                          <a:spcPct val="115000"/>
                        </a:lnSpc>
                        <a:spcBef>
                          <a:spcPts val="0"/>
                        </a:spcBef>
                        <a:spcAft>
                          <a:spcPts val="0"/>
                        </a:spcAft>
                        <a:buNone/>
                      </a:pPr>
                      <a:r>
                        <a:rPr lang="en" sz="1000"/>
                        <a:t>69.5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73.0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l" rtl="0">
                        <a:lnSpc>
                          <a:spcPct val="115000"/>
                        </a:lnSpc>
                        <a:spcBef>
                          <a:spcPts val="0"/>
                        </a:spcBef>
                        <a:spcAft>
                          <a:spcPts val="0"/>
                        </a:spcAft>
                        <a:buNone/>
                      </a:pPr>
                      <a:r>
                        <a:rPr lang="en" sz="1000">
                          <a:solidFill>
                            <a:srgbClr val="473821"/>
                          </a:solidFill>
                        </a:rPr>
                        <a:t>Measured - Engineering Model</a:t>
                      </a:r>
                      <a:endParaRPr sz="1000">
                        <a:solidFill>
                          <a:srgbClr val="473821"/>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A0"/>
                    </a:solidFill>
                  </a:tcPr>
                </a:tc>
                <a:extLst>
                  <a:ext uri="{0D108BD9-81ED-4DB2-BD59-A6C34878D82A}">
                    <a16:rowId xmlns:a16="http://schemas.microsoft.com/office/drawing/2014/main" val="10004"/>
                  </a:ext>
                </a:extLst>
              </a:tr>
              <a:tr h="227475">
                <a:tc>
                  <a:txBody>
                    <a:bodyPr/>
                    <a:lstStyle/>
                    <a:p>
                      <a:pPr marL="0" lvl="0" indent="0" algn="l" rtl="0">
                        <a:lnSpc>
                          <a:spcPct val="115000"/>
                        </a:lnSpc>
                        <a:spcBef>
                          <a:spcPts val="0"/>
                        </a:spcBef>
                        <a:spcAft>
                          <a:spcPts val="0"/>
                        </a:spcAft>
                        <a:buNone/>
                      </a:pPr>
                      <a:r>
                        <a:rPr lang="en" sz="1000"/>
                        <a:t>Avionics Board</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48.6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51.0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solidFill>
                            <a:srgbClr val="473821"/>
                          </a:solidFill>
                        </a:rPr>
                        <a:t>Measured - Engineering Model</a:t>
                      </a:r>
                      <a:endParaRPr sz="1000">
                        <a:solidFill>
                          <a:srgbClr val="473821"/>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A0"/>
                    </a:solidFill>
                  </a:tcPr>
                </a:tc>
                <a:extLst>
                  <a:ext uri="{0D108BD9-81ED-4DB2-BD59-A6C34878D82A}">
                    <a16:rowId xmlns:a16="http://schemas.microsoft.com/office/drawing/2014/main" val="10005"/>
                  </a:ext>
                </a:extLst>
              </a:tr>
              <a:tr h="413575">
                <a:tc>
                  <a:txBody>
                    <a:bodyPr/>
                    <a:lstStyle/>
                    <a:p>
                      <a:pPr marL="0" lvl="0" indent="0" algn="l" rtl="0">
                        <a:lnSpc>
                          <a:spcPct val="115000"/>
                        </a:lnSpc>
                        <a:spcBef>
                          <a:spcPts val="0"/>
                        </a:spcBef>
                        <a:spcAft>
                          <a:spcPts val="0"/>
                        </a:spcAft>
                        <a:buNone/>
                      </a:pPr>
                      <a:r>
                        <a:rPr lang="en" sz="1000"/>
                        <a:t>Solar Array PCM10A2-R11102201</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tcPr>
                </a:tc>
                <a:tc>
                  <a:txBody>
                    <a:bodyPr/>
                    <a:lstStyle/>
                    <a:p>
                      <a:pPr marL="0" lvl="0" indent="0" algn="r" rtl="0">
                        <a:lnSpc>
                          <a:spcPct val="115000"/>
                        </a:lnSpc>
                        <a:spcBef>
                          <a:spcPts val="0"/>
                        </a:spcBef>
                        <a:spcAft>
                          <a:spcPts val="0"/>
                        </a:spcAft>
                        <a:buNone/>
                      </a:pPr>
                      <a:r>
                        <a:rPr lang="en" sz="1000"/>
                        <a:t>43.0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43.0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l" rtl="0">
                        <a:lnSpc>
                          <a:spcPct val="115000"/>
                        </a:lnSpc>
                        <a:spcBef>
                          <a:spcPts val="0"/>
                        </a:spcBef>
                        <a:spcAft>
                          <a:spcPts val="0"/>
                        </a:spcAft>
                        <a:buNone/>
                      </a:pPr>
                      <a:r>
                        <a:rPr lang="en" sz="1000">
                          <a:solidFill>
                            <a:srgbClr val="11734B"/>
                          </a:solidFill>
                        </a:rPr>
                        <a:t>Measured - Flightware</a:t>
                      </a:r>
                      <a:endParaRPr sz="1000">
                        <a:solidFill>
                          <a:srgbClr val="11734B"/>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4EDBC"/>
                    </a:solidFill>
                  </a:tcPr>
                </a:tc>
                <a:extLst>
                  <a:ext uri="{0D108BD9-81ED-4DB2-BD59-A6C34878D82A}">
                    <a16:rowId xmlns:a16="http://schemas.microsoft.com/office/drawing/2014/main" val="10006"/>
                  </a:ext>
                </a:extLst>
              </a:tr>
              <a:tr h="413575">
                <a:tc>
                  <a:txBody>
                    <a:bodyPr/>
                    <a:lstStyle/>
                    <a:p>
                      <a:pPr marL="0" lvl="0" indent="0" algn="l" rtl="0">
                        <a:lnSpc>
                          <a:spcPct val="115000"/>
                        </a:lnSpc>
                        <a:spcBef>
                          <a:spcPts val="0"/>
                        </a:spcBef>
                        <a:spcAft>
                          <a:spcPts val="0"/>
                        </a:spcAft>
                        <a:buNone/>
                      </a:pPr>
                      <a:r>
                        <a:rPr lang="en" sz="1000"/>
                        <a:t>Solar Array PCM10A1-R11102212</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43.3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43.3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solidFill>
                            <a:srgbClr val="11734B"/>
                          </a:solidFill>
                        </a:rPr>
                        <a:t>Measured - Flightware</a:t>
                      </a:r>
                      <a:endParaRPr sz="1000">
                        <a:solidFill>
                          <a:srgbClr val="11734B"/>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4EDBC"/>
                    </a:solidFill>
                  </a:tcPr>
                </a:tc>
                <a:extLst>
                  <a:ext uri="{0D108BD9-81ED-4DB2-BD59-A6C34878D82A}">
                    <a16:rowId xmlns:a16="http://schemas.microsoft.com/office/drawing/2014/main" val="10007"/>
                  </a:ext>
                </a:extLst>
              </a:tr>
              <a:tr h="413575">
                <a:tc>
                  <a:txBody>
                    <a:bodyPr/>
                    <a:lstStyle/>
                    <a:p>
                      <a:pPr marL="0" lvl="0" indent="0" algn="l" rtl="0">
                        <a:lnSpc>
                          <a:spcPct val="115000"/>
                        </a:lnSpc>
                        <a:spcBef>
                          <a:spcPts val="0"/>
                        </a:spcBef>
                        <a:spcAft>
                          <a:spcPts val="0"/>
                        </a:spcAft>
                        <a:buNone/>
                      </a:pPr>
                      <a:r>
                        <a:rPr lang="en" sz="1000"/>
                        <a:t>Solar Array PCM10A1-R11102211</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tcPr>
                </a:tc>
                <a:tc>
                  <a:txBody>
                    <a:bodyPr/>
                    <a:lstStyle/>
                    <a:p>
                      <a:pPr marL="0" lvl="0" indent="0" algn="r" rtl="0">
                        <a:lnSpc>
                          <a:spcPct val="115000"/>
                        </a:lnSpc>
                        <a:spcBef>
                          <a:spcPts val="0"/>
                        </a:spcBef>
                        <a:spcAft>
                          <a:spcPts val="0"/>
                        </a:spcAft>
                        <a:buNone/>
                      </a:pPr>
                      <a:r>
                        <a:rPr lang="en" sz="1000"/>
                        <a:t>44.1</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44.1</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l" rtl="0">
                        <a:lnSpc>
                          <a:spcPct val="115000"/>
                        </a:lnSpc>
                        <a:spcBef>
                          <a:spcPts val="0"/>
                        </a:spcBef>
                        <a:spcAft>
                          <a:spcPts val="0"/>
                        </a:spcAft>
                        <a:buNone/>
                      </a:pPr>
                      <a:r>
                        <a:rPr lang="en" sz="1000">
                          <a:solidFill>
                            <a:srgbClr val="11734B"/>
                          </a:solidFill>
                        </a:rPr>
                        <a:t>Measured - Flightware</a:t>
                      </a:r>
                      <a:endParaRPr sz="1000">
                        <a:solidFill>
                          <a:srgbClr val="11734B"/>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4EDBC"/>
                    </a:solidFill>
                  </a:tcPr>
                </a:tc>
                <a:extLst>
                  <a:ext uri="{0D108BD9-81ED-4DB2-BD59-A6C34878D82A}">
                    <a16:rowId xmlns:a16="http://schemas.microsoft.com/office/drawing/2014/main" val="10008"/>
                  </a:ext>
                </a:extLst>
              </a:tr>
              <a:tr h="413575">
                <a:tc>
                  <a:txBody>
                    <a:bodyPr/>
                    <a:lstStyle/>
                    <a:p>
                      <a:pPr marL="0" lvl="0" indent="0" algn="l" rtl="0">
                        <a:lnSpc>
                          <a:spcPct val="115000"/>
                        </a:lnSpc>
                        <a:spcBef>
                          <a:spcPts val="0"/>
                        </a:spcBef>
                        <a:spcAft>
                          <a:spcPts val="0"/>
                        </a:spcAft>
                        <a:buNone/>
                      </a:pPr>
                      <a:r>
                        <a:rPr lang="en" sz="1000"/>
                        <a:t>Solar Array PCM10A1-R11102213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43.4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43.4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solidFill>
                            <a:srgbClr val="11734B"/>
                          </a:solidFill>
                        </a:rPr>
                        <a:t>Measured - Flightware</a:t>
                      </a:r>
                      <a:endParaRPr sz="1000">
                        <a:solidFill>
                          <a:srgbClr val="11734B"/>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4EDBC"/>
                    </a:solidFill>
                  </a:tcPr>
                </a:tc>
                <a:extLst>
                  <a:ext uri="{0D108BD9-81ED-4DB2-BD59-A6C34878D82A}">
                    <a16:rowId xmlns:a16="http://schemas.microsoft.com/office/drawing/2014/main" val="10009"/>
                  </a:ext>
                </a:extLst>
              </a:tr>
              <a:tr h="227475">
                <a:tc>
                  <a:txBody>
                    <a:bodyPr/>
                    <a:lstStyle/>
                    <a:p>
                      <a:pPr marL="0" lvl="0" indent="0" algn="l" rtl="0">
                        <a:lnSpc>
                          <a:spcPct val="115000"/>
                        </a:lnSpc>
                        <a:spcBef>
                          <a:spcPts val="0"/>
                        </a:spcBef>
                        <a:spcAft>
                          <a:spcPts val="0"/>
                        </a:spcAft>
                        <a:buNone/>
                      </a:pPr>
                      <a:r>
                        <a:rPr lang="en" sz="1000"/>
                        <a:t>Solar Array &amp; Antenna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tcPr>
                </a:tc>
                <a:tc>
                  <a:txBody>
                    <a:bodyPr/>
                    <a:lstStyle/>
                    <a:p>
                      <a:pPr marL="0" lvl="0" indent="0" algn="r" rtl="0">
                        <a:lnSpc>
                          <a:spcPct val="115000"/>
                        </a:lnSpc>
                        <a:spcBef>
                          <a:spcPts val="0"/>
                        </a:spcBef>
                        <a:spcAft>
                          <a:spcPts val="0"/>
                        </a:spcAft>
                        <a:buNone/>
                      </a:pPr>
                      <a:r>
                        <a:rPr lang="en" sz="1000"/>
                        <a:t>108.6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108.6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l" rtl="0">
                        <a:lnSpc>
                          <a:spcPct val="115000"/>
                        </a:lnSpc>
                        <a:spcBef>
                          <a:spcPts val="0"/>
                        </a:spcBef>
                        <a:spcAft>
                          <a:spcPts val="0"/>
                        </a:spcAft>
                        <a:buNone/>
                      </a:pPr>
                      <a:r>
                        <a:rPr lang="en" sz="1000">
                          <a:solidFill>
                            <a:srgbClr val="11734B"/>
                          </a:solidFill>
                        </a:rPr>
                        <a:t>Measured - Flightware</a:t>
                      </a:r>
                      <a:endParaRPr sz="1000">
                        <a:solidFill>
                          <a:srgbClr val="11734B"/>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D4EDBC"/>
                    </a:solidFill>
                  </a:tcPr>
                </a:tc>
                <a:extLst>
                  <a:ext uri="{0D108BD9-81ED-4DB2-BD59-A6C34878D82A}">
                    <a16:rowId xmlns:a16="http://schemas.microsoft.com/office/drawing/2014/main" val="10010"/>
                  </a:ext>
                </a:extLst>
              </a:tr>
              <a:tr h="227475">
                <a:tc>
                  <a:txBody>
                    <a:bodyPr/>
                    <a:lstStyle/>
                    <a:p>
                      <a:pPr marL="0" lvl="0" indent="0" algn="l" rtl="0">
                        <a:lnSpc>
                          <a:spcPct val="115000"/>
                        </a:lnSpc>
                        <a:spcBef>
                          <a:spcPts val="0"/>
                        </a:spcBef>
                        <a:spcAft>
                          <a:spcPts val="0"/>
                        </a:spcAft>
                        <a:buNone/>
                      </a:pPr>
                      <a:r>
                        <a:rPr lang="en" sz="1000"/>
                        <a:t>Coax</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6.0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6.3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solidFill>
                            <a:srgbClr val="473821"/>
                          </a:solidFill>
                        </a:rPr>
                        <a:t>Data Sheet</a:t>
                      </a:r>
                      <a:endParaRPr sz="1000">
                        <a:solidFill>
                          <a:srgbClr val="473821"/>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E5A0"/>
                    </a:solidFill>
                  </a:tcPr>
                </a:tc>
                <a:extLst>
                  <a:ext uri="{0D108BD9-81ED-4DB2-BD59-A6C34878D82A}">
                    <a16:rowId xmlns:a16="http://schemas.microsoft.com/office/drawing/2014/main" val="10011"/>
                  </a:ext>
                </a:extLst>
              </a:tr>
              <a:tr h="227475">
                <a:tc>
                  <a:txBody>
                    <a:bodyPr/>
                    <a:lstStyle/>
                    <a:p>
                      <a:pPr marL="0" lvl="0" indent="0" algn="l" rtl="0">
                        <a:lnSpc>
                          <a:spcPct val="115000"/>
                        </a:lnSpc>
                        <a:spcBef>
                          <a:spcPts val="0"/>
                        </a:spcBef>
                        <a:spcAft>
                          <a:spcPts val="0"/>
                        </a:spcAft>
                        <a:buNone/>
                      </a:pPr>
                      <a:r>
                        <a:rPr lang="en" sz="1000"/>
                        <a:t>Magnets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8F0FE"/>
                    </a:solidFill>
                  </a:tcPr>
                </a:tc>
                <a:tc>
                  <a:txBody>
                    <a:bodyPr/>
                    <a:lstStyle/>
                    <a:p>
                      <a:pPr marL="0" lvl="0" indent="0" algn="r" rtl="0">
                        <a:lnSpc>
                          <a:spcPct val="115000"/>
                        </a:lnSpc>
                        <a:spcBef>
                          <a:spcPts val="0"/>
                        </a:spcBef>
                        <a:spcAft>
                          <a:spcPts val="0"/>
                        </a:spcAft>
                        <a:buNone/>
                      </a:pPr>
                      <a:r>
                        <a:rPr lang="en" sz="1000"/>
                        <a:t>12.0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15%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r" rtl="0">
                        <a:lnSpc>
                          <a:spcPct val="115000"/>
                        </a:lnSpc>
                        <a:spcBef>
                          <a:spcPts val="0"/>
                        </a:spcBef>
                        <a:spcAft>
                          <a:spcPts val="0"/>
                        </a:spcAft>
                        <a:buNone/>
                      </a:pPr>
                      <a:r>
                        <a:rPr lang="en" sz="1000"/>
                        <a:t>13.8</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E0F7FA"/>
                    </a:solidFill>
                  </a:tcPr>
                </a:tc>
                <a:tc>
                  <a:txBody>
                    <a:bodyPr/>
                    <a:lstStyle/>
                    <a:p>
                      <a:pPr marL="0" lvl="0" indent="0" algn="l" rtl="0">
                        <a:lnSpc>
                          <a:spcPct val="115000"/>
                        </a:lnSpc>
                        <a:spcBef>
                          <a:spcPts val="0"/>
                        </a:spcBef>
                        <a:spcAft>
                          <a:spcPts val="0"/>
                        </a:spcAft>
                        <a:buNone/>
                      </a:pPr>
                      <a:r>
                        <a:rPr lang="en" sz="1000">
                          <a:solidFill>
                            <a:srgbClr val="B10202"/>
                          </a:solidFill>
                        </a:rPr>
                        <a:t>Estimation</a:t>
                      </a:r>
                      <a:endParaRPr sz="1000">
                        <a:solidFill>
                          <a:srgbClr val="B10202"/>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CFC9"/>
                    </a:solidFill>
                  </a:tcPr>
                </a:tc>
                <a:extLst>
                  <a:ext uri="{0D108BD9-81ED-4DB2-BD59-A6C34878D82A}">
                    <a16:rowId xmlns:a16="http://schemas.microsoft.com/office/drawing/2014/main" val="10012"/>
                  </a:ext>
                </a:extLst>
              </a:tr>
              <a:tr h="227475">
                <a:tc>
                  <a:txBody>
                    <a:bodyPr/>
                    <a:lstStyle/>
                    <a:p>
                      <a:pPr marL="0" lvl="0" indent="0" algn="l" rtl="0">
                        <a:lnSpc>
                          <a:spcPct val="115000"/>
                        </a:lnSpc>
                        <a:spcBef>
                          <a:spcPts val="0"/>
                        </a:spcBef>
                        <a:spcAft>
                          <a:spcPts val="0"/>
                        </a:spcAft>
                        <a:buNone/>
                      </a:pPr>
                      <a:r>
                        <a:rPr lang="en" sz="1000"/>
                        <a:t>Cabling</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18.0</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20.7</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solidFill>
                            <a:srgbClr val="B10202"/>
                          </a:solidFill>
                        </a:rPr>
                        <a:t>Estimation</a:t>
                      </a:r>
                      <a:endParaRPr sz="1000">
                        <a:solidFill>
                          <a:srgbClr val="B10202"/>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CFC9"/>
                    </a:solidFill>
                  </a:tcPr>
                </a:tc>
                <a:extLst>
                  <a:ext uri="{0D108BD9-81ED-4DB2-BD59-A6C34878D82A}">
                    <a16:rowId xmlns:a16="http://schemas.microsoft.com/office/drawing/2014/main" val="10013"/>
                  </a:ext>
                </a:extLst>
              </a:tr>
              <a:tr h="227475">
                <a:tc>
                  <a:txBody>
                    <a:bodyPr/>
                    <a:lstStyle/>
                    <a:p>
                      <a:pPr marL="0" lvl="0" indent="0" algn="l" rtl="0">
                        <a:lnSpc>
                          <a:spcPct val="115000"/>
                        </a:lnSpc>
                        <a:spcBef>
                          <a:spcPts val="0"/>
                        </a:spcBef>
                        <a:spcAft>
                          <a:spcPts val="0"/>
                        </a:spcAft>
                        <a:buNone/>
                      </a:pPr>
                      <a:r>
                        <a:rPr lang="en" sz="1000"/>
                        <a:t>Total weight:</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 sz="1000"/>
                        <a:t>823.3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 sz="1000"/>
                        <a:t>4.6%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 sz="1000"/>
                        <a:t>853.4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B6D7A8"/>
                    </a:solidFill>
                  </a:tcPr>
                </a:tc>
                <a:tc>
                  <a:txBody>
                    <a:bodyPr/>
                    <a:lstStyle/>
                    <a:p>
                      <a:pPr marL="0" lvl="0" indent="0" algn="l" rtl="0">
                        <a:lnSpc>
                          <a:spcPct val="115000"/>
                        </a:lnSpc>
                        <a:spcBef>
                          <a:spcPts val="0"/>
                        </a:spcBef>
                        <a:spcAft>
                          <a:spcPts val="0"/>
                        </a:spcAft>
                        <a:buNone/>
                      </a:pPr>
                      <a:r>
                        <a:rPr lang="en" sz="1000"/>
                        <a:t>Measured: 85%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14"/>
                  </a:ext>
                </a:extLst>
              </a:tr>
            </a:tbl>
          </a:graphicData>
        </a:graphic>
      </p:graphicFrame>
      <p:pic>
        <p:nvPicPr>
          <p:cNvPr id="285" name="Google Shape;285;p41"/>
          <p:cNvPicPr preferRelativeResize="0"/>
          <p:nvPr/>
        </p:nvPicPr>
        <p:blipFill>
          <a:blip r:embed="rId3">
            <a:alphaModFix/>
          </a:blip>
          <a:stretch>
            <a:fillRect/>
          </a:stretch>
        </p:blipFill>
        <p:spPr>
          <a:xfrm>
            <a:off x="311699" y="4090898"/>
            <a:ext cx="1576674" cy="818347"/>
          </a:xfrm>
          <a:prstGeom prst="rect">
            <a:avLst/>
          </a:prstGeom>
          <a:noFill/>
          <a:ln>
            <a:noFill/>
          </a:ln>
        </p:spPr>
      </p:pic>
      <p:sp>
        <p:nvSpPr>
          <p:cNvPr id="286" name="Google Shape;286;p41"/>
          <p:cNvSpPr txBox="1">
            <a:spLocks noGrp="1"/>
          </p:cNvSpPr>
          <p:nvPr>
            <p:ph type="sldNum" idx="12"/>
          </p:nvPr>
        </p:nvSpPr>
        <p:spPr>
          <a:xfrm>
            <a:off x="1042624" y="4515650"/>
            <a:ext cx="986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Slide </a:t>
            </a: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Power Board </a:t>
            </a:r>
            <a:endParaRPr/>
          </a:p>
        </p:txBody>
      </p:sp>
      <p:pic>
        <p:nvPicPr>
          <p:cNvPr id="292" name="Google Shape;292;p42"/>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293" name="Google Shape;293;p42"/>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294" name="Google Shape;294;p42"/>
          <p:cNvSpPr txBox="1">
            <a:spLocks noGrp="1"/>
          </p:cNvSpPr>
          <p:nvPr>
            <p:ph type="sldNum" idx="12"/>
          </p:nvPr>
        </p:nvSpPr>
        <p:spPr>
          <a:xfrm>
            <a:off x="8232088" y="471587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8"/>
        <p:cNvGrpSpPr/>
        <p:nvPr/>
      </p:nvGrpSpPr>
      <p:grpSpPr>
        <a:xfrm>
          <a:off x="0" y="0"/>
          <a:ext cx="0" cy="0"/>
          <a:chOff x="0" y="0"/>
          <a:chExt cx="0" cy="0"/>
        </a:xfrm>
      </p:grpSpPr>
      <p:sp>
        <p:nvSpPr>
          <p:cNvPr id="299" name="Google Shape;299;p43"/>
          <p:cNvSpPr/>
          <p:nvPr/>
        </p:nvSpPr>
        <p:spPr>
          <a:xfrm>
            <a:off x="3459636" y="2905271"/>
            <a:ext cx="1342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Avionics Board</a:t>
            </a:r>
            <a:endParaRPr sz="1500" b="1"/>
          </a:p>
        </p:txBody>
      </p:sp>
      <p:sp>
        <p:nvSpPr>
          <p:cNvPr id="300" name="Google Shape;300;p43"/>
          <p:cNvSpPr/>
          <p:nvPr/>
        </p:nvSpPr>
        <p:spPr>
          <a:xfrm>
            <a:off x="1644175" y="2905271"/>
            <a:ext cx="1066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Radio Board</a:t>
            </a:r>
            <a:endParaRPr sz="1500" b="1"/>
          </a:p>
        </p:txBody>
      </p:sp>
      <p:sp>
        <p:nvSpPr>
          <p:cNvPr id="301" name="Google Shape;301;p43"/>
          <p:cNvSpPr/>
          <p:nvPr/>
        </p:nvSpPr>
        <p:spPr>
          <a:xfrm>
            <a:off x="5850848" y="2899207"/>
            <a:ext cx="17109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Payload</a:t>
            </a:r>
            <a:endParaRPr sz="1500" b="1"/>
          </a:p>
          <a:p>
            <a:pPr marL="0" lvl="0" indent="0" algn="ctr" rtl="0">
              <a:spcBef>
                <a:spcPts val="0"/>
              </a:spcBef>
              <a:spcAft>
                <a:spcPts val="0"/>
              </a:spcAft>
              <a:buNone/>
            </a:pPr>
            <a:r>
              <a:rPr lang="en" sz="1500" b="1"/>
              <a:t>(Raspberry Pi)</a:t>
            </a:r>
            <a:endParaRPr sz="1500" b="1"/>
          </a:p>
          <a:p>
            <a:pPr marL="0" lvl="0" indent="0" algn="ctr" rtl="0">
              <a:spcBef>
                <a:spcPts val="0"/>
              </a:spcBef>
              <a:spcAft>
                <a:spcPts val="0"/>
              </a:spcAft>
              <a:buNone/>
            </a:pPr>
            <a:r>
              <a:rPr lang="en" sz="1500" b="1"/>
              <a:t>Board</a:t>
            </a:r>
            <a:endParaRPr sz="1500" b="1"/>
          </a:p>
        </p:txBody>
      </p:sp>
      <p:sp>
        <p:nvSpPr>
          <p:cNvPr id="302" name="Google Shape;302;p43"/>
          <p:cNvSpPr/>
          <p:nvPr/>
        </p:nvSpPr>
        <p:spPr>
          <a:xfrm>
            <a:off x="5850848" y="3762893"/>
            <a:ext cx="1710900" cy="279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Camera</a:t>
            </a:r>
            <a:endParaRPr b="1"/>
          </a:p>
        </p:txBody>
      </p:sp>
      <p:sp>
        <p:nvSpPr>
          <p:cNvPr id="303" name="Google Shape;303;p43"/>
          <p:cNvSpPr/>
          <p:nvPr/>
        </p:nvSpPr>
        <p:spPr>
          <a:xfrm>
            <a:off x="3459631" y="1815471"/>
            <a:ext cx="1342500" cy="711300"/>
          </a:xfrm>
          <a:prstGeom prst="rect">
            <a:avLst/>
          </a:prstGeom>
          <a:solidFill>
            <a:srgbClr val="C9DAF8"/>
          </a:solidFill>
          <a:ln w="1143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EnduroSat EPS</a:t>
            </a:r>
            <a:endParaRPr sz="1500" b="1"/>
          </a:p>
        </p:txBody>
      </p:sp>
      <p:sp>
        <p:nvSpPr>
          <p:cNvPr id="304" name="Google Shape;304;p43"/>
          <p:cNvSpPr/>
          <p:nvPr/>
        </p:nvSpPr>
        <p:spPr>
          <a:xfrm>
            <a:off x="1654595" y="1143963"/>
            <a:ext cx="7125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3"/>
          <p:cNvSpPr/>
          <p:nvPr/>
        </p:nvSpPr>
        <p:spPr>
          <a:xfrm>
            <a:off x="1804509" y="1040794"/>
            <a:ext cx="7125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3"/>
          <p:cNvSpPr/>
          <p:nvPr/>
        </p:nvSpPr>
        <p:spPr>
          <a:xfrm>
            <a:off x="1949614" y="937631"/>
            <a:ext cx="7932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Solar Cells </a:t>
            </a:r>
            <a:endParaRPr sz="1700" b="1"/>
          </a:p>
        </p:txBody>
      </p:sp>
      <p:cxnSp>
        <p:nvCxnSpPr>
          <p:cNvPr id="307" name="Google Shape;307;p43"/>
          <p:cNvCxnSpPr>
            <a:stCxn id="306" idx="3"/>
          </p:cNvCxnSpPr>
          <p:nvPr/>
        </p:nvCxnSpPr>
        <p:spPr>
          <a:xfrm rot="10800000" flipH="1">
            <a:off x="2742814" y="1244981"/>
            <a:ext cx="1382100" cy="3000"/>
          </a:xfrm>
          <a:prstGeom prst="straightConnector1">
            <a:avLst/>
          </a:prstGeom>
          <a:noFill/>
          <a:ln w="19050" cap="flat" cmpd="sng">
            <a:solidFill>
              <a:schemeClr val="dk2"/>
            </a:solidFill>
            <a:prstDash val="solid"/>
            <a:round/>
            <a:headEnd type="none" w="med" len="med"/>
            <a:tailEnd type="none" w="med" len="med"/>
          </a:ln>
        </p:spPr>
      </p:cxnSp>
      <p:cxnSp>
        <p:nvCxnSpPr>
          <p:cNvPr id="308" name="Google Shape;308;p43"/>
          <p:cNvCxnSpPr>
            <a:stCxn id="303" idx="2"/>
            <a:endCxn id="299" idx="0"/>
          </p:cNvCxnSpPr>
          <p:nvPr/>
        </p:nvCxnSpPr>
        <p:spPr>
          <a:xfrm>
            <a:off x="4130881" y="2526771"/>
            <a:ext cx="0" cy="378600"/>
          </a:xfrm>
          <a:prstGeom prst="straightConnector1">
            <a:avLst/>
          </a:prstGeom>
          <a:noFill/>
          <a:ln w="19050" cap="flat" cmpd="sng">
            <a:solidFill>
              <a:schemeClr val="dk2"/>
            </a:solidFill>
            <a:prstDash val="solid"/>
            <a:round/>
            <a:headEnd type="none" w="med" len="med"/>
            <a:tailEnd type="triangle" w="med" len="med"/>
          </a:ln>
        </p:spPr>
      </p:cxnSp>
      <p:cxnSp>
        <p:nvCxnSpPr>
          <p:cNvPr id="309" name="Google Shape;309;p43"/>
          <p:cNvCxnSpPr>
            <a:stCxn id="299" idx="1"/>
            <a:endCxn id="300" idx="3"/>
          </p:cNvCxnSpPr>
          <p:nvPr/>
        </p:nvCxnSpPr>
        <p:spPr>
          <a:xfrm rot="10800000">
            <a:off x="2710536" y="3337121"/>
            <a:ext cx="749100" cy="0"/>
          </a:xfrm>
          <a:prstGeom prst="straightConnector1">
            <a:avLst/>
          </a:prstGeom>
          <a:noFill/>
          <a:ln w="19050" cap="flat" cmpd="sng">
            <a:solidFill>
              <a:schemeClr val="dk2"/>
            </a:solidFill>
            <a:prstDash val="solid"/>
            <a:round/>
            <a:headEnd type="none" w="med" len="med"/>
            <a:tailEnd type="triangle" w="med" len="med"/>
          </a:ln>
        </p:spPr>
      </p:cxnSp>
      <p:cxnSp>
        <p:nvCxnSpPr>
          <p:cNvPr id="310" name="Google Shape;310;p43"/>
          <p:cNvCxnSpPr>
            <a:stCxn id="300" idx="3"/>
            <a:endCxn id="299" idx="1"/>
          </p:cNvCxnSpPr>
          <p:nvPr/>
        </p:nvCxnSpPr>
        <p:spPr>
          <a:xfrm>
            <a:off x="2710675" y="3337121"/>
            <a:ext cx="749100" cy="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4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CubeSat Block Diagram</a:t>
            </a:r>
            <a:endParaRPr/>
          </a:p>
        </p:txBody>
      </p:sp>
      <p:sp>
        <p:nvSpPr>
          <p:cNvPr id="312" name="Google Shape;312;p43"/>
          <p:cNvSpPr txBox="1"/>
          <p:nvPr/>
        </p:nvSpPr>
        <p:spPr>
          <a:xfrm>
            <a:off x="5280124" y="936850"/>
            <a:ext cx="3328200" cy="6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CubeSat Size: 1U</a:t>
            </a:r>
            <a:endParaRPr sz="1600" b="1"/>
          </a:p>
          <a:p>
            <a:pPr marL="0" lvl="0" indent="0" algn="l" rtl="0">
              <a:spcBef>
                <a:spcPts val="0"/>
              </a:spcBef>
              <a:spcAft>
                <a:spcPts val="0"/>
              </a:spcAft>
              <a:buNone/>
            </a:pPr>
            <a:r>
              <a:rPr lang="en" sz="1600"/>
              <a:t>NTE Size: 10cm x 10cm x 11cm</a:t>
            </a:r>
            <a:endParaRPr sz="1600"/>
          </a:p>
          <a:p>
            <a:pPr marL="0" lvl="0" indent="0" algn="l" rtl="0">
              <a:spcBef>
                <a:spcPts val="0"/>
              </a:spcBef>
              <a:spcAft>
                <a:spcPts val="0"/>
              </a:spcAft>
              <a:buNone/>
            </a:pPr>
            <a:r>
              <a:rPr lang="en" sz="1600"/>
              <a:t>NTE Mass: 1.33kg </a:t>
            </a:r>
            <a:endParaRPr sz="1600"/>
          </a:p>
        </p:txBody>
      </p:sp>
      <p:cxnSp>
        <p:nvCxnSpPr>
          <p:cNvPr id="313" name="Google Shape;313;p43"/>
          <p:cNvCxnSpPr>
            <a:endCxn id="303" idx="0"/>
          </p:cNvCxnSpPr>
          <p:nvPr/>
        </p:nvCxnSpPr>
        <p:spPr>
          <a:xfrm flipH="1">
            <a:off x="4130881" y="1248471"/>
            <a:ext cx="1200" cy="5670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43"/>
          <p:cNvCxnSpPr>
            <a:stCxn id="303" idx="3"/>
          </p:cNvCxnSpPr>
          <p:nvPr/>
        </p:nvCxnSpPr>
        <p:spPr>
          <a:xfrm rot="10800000" flipH="1">
            <a:off x="4802131" y="2166921"/>
            <a:ext cx="1908600" cy="4200"/>
          </a:xfrm>
          <a:prstGeom prst="straightConnector1">
            <a:avLst/>
          </a:prstGeom>
          <a:noFill/>
          <a:ln w="19050" cap="flat" cmpd="sng">
            <a:solidFill>
              <a:schemeClr val="dk2"/>
            </a:solidFill>
            <a:prstDash val="solid"/>
            <a:round/>
            <a:headEnd type="none" w="med" len="med"/>
            <a:tailEnd type="none" w="med" len="med"/>
          </a:ln>
        </p:spPr>
      </p:cxnSp>
      <p:cxnSp>
        <p:nvCxnSpPr>
          <p:cNvPr id="315" name="Google Shape;315;p43"/>
          <p:cNvCxnSpPr/>
          <p:nvPr/>
        </p:nvCxnSpPr>
        <p:spPr>
          <a:xfrm>
            <a:off x="6703956" y="2159514"/>
            <a:ext cx="4800" cy="748800"/>
          </a:xfrm>
          <a:prstGeom prst="straightConnector1">
            <a:avLst/>
          </a:prstGeom>
          <a:noFill/>
          <a:ln w="19050" cap="flat" cmpd="sng">
            <a:solidFill>
              <a:schemeClr val="dk2"/>
            </a:solidFill>
            <a:prstDash val="solid"/>
            <a:round/>
            <a:headEnd type="none" w="med" len="med"/>
            <a:tailEnd type="triangle" w="med" len="med"/>
          </a:ln>
        </p:spPr>
      </p:cxnSp>
      <p:cxnSp>
        <p:nvCxnSpPr>
          <p:cNvPr id="316" name="Google Shape;316;p43"/>
          <p:cNvCxnSpPr>
            <a:stCxn id="301" idx="1"/>
            <a:endCxn id="299" idx="3"/>
          </p:cNvCxnSpPr>
          <p:nvPr/>
        </p:nvCxnSpPr>
        <p:spPr>
          <a:xfrm flipH="1">
            <a:off x="4802048" y="3331057"/>
            <a:ext cx="1048800" cy="6000"/>
          </a:xfrm>
          <a:prstGeom prst="straightConnector1">
            <a:avLst/>
          </a:prstGeom>
          <a:noFill/>
          <a:ln w="19050" cap="flat" cmpd="sng">
            <a:solidFill>
              <a:schemeClr val="dk2"/>
            </a:solidFill>
            <a:prstDash val="solid"/>
            <a:round/>
            <a:headEnd type="none" w="med" len="med"/>
            <a:tailEnd type="triangle" w="med" len="med"/>
          </a:ln>
        </p:spPr>
      </p:cxnSp>
      <p:cxnSp>
        <p:nvCxnSpPr>
          <p:cNvPr id="317" name="Google Shape;317;p43"/>
          <p:cNvCxnSpPr>
            <a:stCxn id="299" idx="3"/>
            <a:endCxn id="301" idx="1"/>
          </p:cNvCxnSpPr>
          <p:nvPr/>
        </p:nvCxnSpPr>
        <p:spPr>
          <a:xfrm rot="10800000" flipH="1">
            <a:off x="4802136" y="3331121"/>
            <a:ext cx="1048800" cy="6000"/>
          </a:xfrm>
          <a:prstGeom prst="straightConnector1">
            <a:avLst/>
          </a:prstGeom>
          <a:noFill/>
          <a:ln w="19050" cap="flat" cmpd="sng">
            <a:solidFill>
              <a:schemeClr val="dk2"/>
            </a:solidFill>
            <a:prstDash val="solid"/>
            <a:round/>
            <a:headEnd type="none" w="med" len="med"/>
            <a:tailEnd type="triangle" w="med" len="med"/>
          </a:ln>
        </p:spPr>
      </p:cxnSp>
      <p:cxnSp>
        <p:nvCxnSpPr>
          <p:cNvPr id="318" name="Google Shape;318;p43"/>
          <p:cNvCxnSpPr/>
          <p:nvPr/>
        </p:nvCxnSpPr>
        <p:spPr>
          <a:xfrm>
            <a:off x="2130698" y="2162610"/>
            <a:ext cx="11100" cy="742500"/>
          </a:xfrm>
          <a:prstGeom prst="straightConnector1">
            <a:avLst/>
          </a:prstGeom>
          <a:noFill/>
          <a:ln w="19050" cap="flat" cmpd="sng">
            <a:solidFill>
              <a:schemeClr val="dk2"/>
            </a:solidFill>
            <a:prstDash val="solid"/>
            <a:round/>
            <a:headEnd type="none" w="med" len="med"/>
            <a:tailEnd type="triangle" w="med" len="med"/>
          </a:ln>
        </p:spPr>
      </p:cxnSp>
      <p:cxnSp>
        <p:nvCxnSpPr>
          <p:cNvPr id="319" name="Google Shape;319;p43"/>
          <p:cNvCxnSpPr>
            <a:stCxn id="303" idx="1"/>
          </p:cNvCxnSpPr>
          <p:nvPr/>
        </p:nvCxnSpPr>
        <p:spPr>
          <a:xfrm flipH="1">
            <a:off x="2129131" y="2171121"/>
            <a:ext cx="1330500" cy="2700"/>
          </a:xfrm>
          <a:prstGeom prst="straightConnector1">
            <a:avLst/>
          </a:prstGeom>
          <a:noFill/>
          <a:ln w="19050" cap="flat" cmpd="sng">
            <a:solidFill>
              <a:schemeClr val="dk2"/>
            </a:solidFill>
            <a:prstDash val="solid"/>
            <a:round/>
            <a:headEnd type="none" w="med" len="med"/>
            <a:tailEnd type="none" w="med" len="med"/>
          </a:ln>
        </p:spPr>
      </p:cxnSp>
      <p:pic>
        <p:nvPicPr>
          <p:cNvPr id="320" name="Google Shape;320;p43"/>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321" name="Google Shape;321;p43"/>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322" name="Google Shape;322;p43"/>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cxnSp>
        <p:nvCxnSpPr>
          <p:cNvPr id="323" name="Google Shape;323;p43"/>
          <p:cNvCxnSpPr>
            <a:stCxn id="300" idx="2"/>
          </p:cNvCxnSpPr>
          <p:nvPr/>
        </p:nvCxnSpPr>
        <p:spPr>
          <a:xfrm rot="-5400000">
            <a:off x="3931825" y="1851371"/>
            <a:ext cx="163200" cy="3672000"/>
          </a:xfrm>
          <a:prstGeom prst="bentConnector4">
            <a:avLst>
              <a:gd name="adj1" fmla="val -116728"/>
              <a:gd name="adj2" fmla="val 84488"/>
            </a:avLst>
          </a:prstGeom>
          <a:noFill/>
          <a:ln w="19050" cap="flat" cmpd="sng">
            <a:solidFill>
              <a:schemeClr val="dk2"/>
            </a:solidFill>
            <a:prstDash val="solid"/>
            <a:round/>
            <a:headEnd type="triangle" w="med" len="med"/>
            <a:tailEnd type="triangle" w="med" len="med"/>
          </a:ln>
        </p:spPr>
      </p:cxnSp>
      <p:sp>
        <p:nvSpPr>
          <p:cNvPr id="324" name="Google Shape;324;p43"/>
          <p:cNvSpPr/>
          <p:nvPr/>
        </p:nvSpPr>
        <p:spPr>
          <a:xfrm>
            <a:off x="228425" y="2905271"/>
            <a:ext cx="1066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Antenna</a:t>
            </a:r>
            <a:endParaRPr sz="1500" b="1"/>
          </a:p>
        </p:txBody>
      </p:sp>
      <p:cxnSp>
        <p:nvCxnSpPr>
          <p:cNvPr id="325" name="Google Shape;325;p43"/>
          <p:cNvCxnSpPr/>
          <p:nvPr/>
        </p:nvCxnSpPr>
        <p:spPr>
          <a:xfrm flipH="1">
            <a:off x="811306" y="2171121"/>
            <a:ext cx="1330500" cy="2700"/>
          </a:xfrm>
          <a:prstGeom prst="straightConnector1">
            <a:avLst/>
          </a:prstGeom>
          <a:noFill/>
          <a:ln w="19050" cap="flat" cmpd="sng">
            <a:solidFill>
              <a:schemeClr val="dk2"/>
            </a:solidFill>
            <a:prstDash val="solid"/>
            <a:round/>
            <a:headEnd type="none" w="med" len="med"/>
            <a:tailEnd type="none" w="med" len="med"/>
          </a:ln>
        </p:spPr>
      </p:cxnSp>
      <p:cxnSp>
        <p:nvCxnSpPr>
          <p:cNvPr id="326" name="Google Shape;326;p43"/>
          <p:cNvCxnSpPr/>
          <p:nvPr/>
        </p:nvCxnSpPr>
        <p:spPr>
          <a:xfrm>
            <a:off x="801773" y="2162610"/>
            <a:ext cx="11100" cy="742500"/>
          </a:xfrm>
          <a:prstGeom prst="straightConnector1">
            <a:avLst/>
          </a:prstGeom>
          <a:noFill/>
          <a:ln w="19050" cap="flat" cmpd="sng">
            <a:solidFill>
              <a:schemeClr val="dk2"/>
            </a:solidFill>
            <a:prstDash val="solid"/>
            <a:round/>
            <a:headEnd type="none" w="med" len="med"/>
            <a:tailEnd type="triangle" w="med" len="med"/>
          </a:ln>
        </p:spPr>
      </p:cxnSp>
      <p:cxnSp>
        <p:nvCxnSpPr>
          <p:cNvPr id="327" name="Google Shape;327;p43"/>
          <p:cNvCxnSpPr>
            <a:endCxn id="300" idx="1"/>
          </p:cNvCxnSpPr>
          <p:nvPr/>
        </p:nvCxnSpPr>
        <p:spPr>
          <a:xfrm>
            <a:off x="1294975" y="3331121"/>
            <a:ext cx="349200" cy="6000"/>
          </a:xfrm>
          <a:prstGeom prst="straightConnector1">
            <a:avLst/>
          </a:prstGeom>
          <a:noFill/>
          <a:ln w="19050" cap="flat" cmpd="sng">
            <a:solidFill>
              <a:schemeClr val="dk2"/>
            </a:solidFill>
            <a:prstDash val="solid"/>
            <a:round/>
            <a:headEnd type="triangle" w="med" len="med"/>
            <a:tailEnd type="triangle" w="med" len="med"/>
          </a:ln>
        </p:spPr>
      </p:cxnSp>
      <p:sp>
        <p:nvSpPr>
          <p:cNvPr id="328" name="Google Shape;328;p43"/>
          <p:cNvSpPr/>
          <p:nvPr/>
        </p:nvSpPr>
        <p:spPr>
          <a:xfrm>
            <a:off x="1506175" y="834700"/>
            <a:ext cx="1342500" cy="1032900"/>
          </a:xfrm>
          <a:prstGeom prst="rect">
            <a:avLst/>
          </a:prstGeom>
          <a:noFill/>
          <a:ln w="1143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Driving (Derived) Requirements </a:t>
            </a:r>
            <a:endParaRPr/>
          </a:p>
        </p:txBody>
      </p:sp>
      <p:sp>
        <p:nvSpPr>
          <p:cNvPr id="334" name="Google Shape;334;p44"/>
          <p:cNvSpPr txBox="1">
            <a:spLocks noGrp="1"/>
          </p:cNvSpPr>
          <p:nvPr>
            <p:ph type="body" idx="1"/>
          </p:nvPr>
        </p:nvSpPr>
        <p:spPr>
          <a:xfrm>
            <a:off x="311700" y="9238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Board shall use five solar panels to charge the Batteries during the mission.</a:t>
            </a:r>
            <a:endParaRPr/>
          </a:p>
          <a:p>
            <a:pPr marL="457200" lvl="0" indent="-342900" algn="l" rtl="0">
              <a:spcBef>
                <a:spcPts val="0"/>
              </a:spcBef>
              <a:spcAft>
                <a:spcPts val="0"/>
              </a:spcAft>
              <a:buSzPts val="1800"/>
              <a:buChar char="●"/>
            </a:pPr>
            <a:r>
              <a:rPr lang="en"/>
              <a:t>The Board shall provide the correct voltage power to the Avionics Board.</a:t>
            </a:r>
            <a:endParaRPr/>
          </a:p>
          <a:p>
            <a:pPr marL="457200" lvl="0" indent="-342900" algn="l" rtl="0">
              <a:spcBef>
                <a:spcPts val="0"/>
              </a:spcBef>
              <a:spcAft>
                <a:spcPts val="0"/>
              </a:spcAft>
              <a:buSzPts val="1800"/>
              <a:buChar char="●"/>
            </a:pPr>
            <a:r>
              <a:rPr lang="en"/>
              <a:t>The Board shall provide the correct voltage power to the Payload and be able to switch the latter on and off.</a:t>
            </a:r>
            <a:endParaRPr/>
          </a:p>
          <a:p>
            <a:pPr marL="457200" lvl="0" indent="-342900" algn="l" rtl="0">
              <a:spcBef>
                <a:spcPts val="0"/>
              </a:spcBef>
              <a:spcAft>
                <a:spcPts val="0"/>
              </a:spcAft>
              <a:buSzPts val="1800"/>
              <a:buChar char="●"/>
            </a:pPr>
            <a:r>
              <a:rPr lang="en"/>
              <a:t>The Board shall provide the correct voltage power to the Radio System.</a:t>
            </a:r>
            <a:endParaRPr/>
          </a:p>
          <a:p>
            <a:pPr marL="457200" lvl="0" indent="-342900" algn="l" rtl="0">
              <a:spcBef>
                <a:spcPts val="0"/>
              </a:spcBef>
              <a:spcAft>
                <a:spcPts val="0"/>
              </a:spcAft>
              <a:buSzPts val="1800"/>
              <a:buChar char="●"/>
            </a:pPr>
            <a:r>
              <a:rPr lang="en"/>
              <a:t>The Board shall be able to give diagnostic reports to the Avionics Board. </a:t>
            </a:r>
            <a:endParaRPr/>
          </a:p>
          <a:p>
            <a:pPr marL="457200" lvl="0" indent="-342900" algn="l" rtl="0">
              <a:spcBef>
                <a:spcPts val="0"/>
              </a:spcBef>
              <a:spcAft>
                <a:spcPts val="0"/>
              </a:spcAft>
              <a:buSzPts val="1800"/>
              <a:buChar char="●"/>
            </a:pPr>
            <a:r>
              <a:rPr lang="en"/>
              <a:t>The Board shall have a reasonable difference between the amount of power generated by board as compared to the usage of the satellite over a cycle.</a:t>
            </a:r>
            <a:endParaRPr/>
          </a:p>
          <a:p>
            <a:pPr marL="457200" lvl="0" indent="-342900" algn="l" rtl="0">
              <a:spcBef>
                <a:spcPts val="0"/>
              </a:spcBef>
              <a:spcAft>
                <a:spcPts val="0"/>
              </a:spcAft>
              <a:buSzPts val="1800"/>
              <a:buChar char="●"/>
            </a:pPr>
            <a:r>
              <a:rPr lang="en"/>
              <a:t>The EPS Battery shall be compliant with Nanoracks requirements</a:t>
            </a:r>
            <a:endParaRPr/>
          </a:p>
          <a:p>
            <a:pPr marL="457200" lvl="0" indent="0" algn="l" rtl="0">
              <a:spcBef>
                <a:spcPts val="0"/>
              </a:spcBef>
              <a:spcAft>
                <a:spcPts val="0"/>
              </a:spcAft>
              <a:buNone/>
            </a:pPr>
            <a:r>
              <a:rPr lang="en"/>
              <a:t> for ISS launch.</a:t>
            </a:r>
            <a:endParaRPr/>
          </a:p>
        </p:txBody>
      </p:sp>
      <p:pic>
        <p:nvPicPr>
          <p:cNvPr id="335" name="Google Shape;335;p44"/>
          <p:cNvPicPr preferRelativeResize="0"/>
          <p:nvPr/>
        </p:nvPicPr>
        <p:blipFill>
          <a:blip r:embed="rId3">
            <a:alphaModFix/>
          </a:blip>
          <a:stretch>
            <a:fillRect/>
          </a:stretch>
        </p:blipFill>
        <p:spPr>
          <a:xfrm>
            <a:off x="7446699" y="4114023"/>
            <a:ext cx="1576674" cy="818347"/>
          </a:xfrm>
          <a:prstGeom prst="rect">
            <a:avLst/>
          </a:prstGeom>
          <a:noFill/>
          <a:ln>
            <a:noFill/>
          </a:ln>
        </p:spPr>
      </p:pic>
      <p:sp>
        <p:nvSpPr>
          <p:cNvPr id="336" name="Google Shape;336;p44"/>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337" name="Google Shape;337;p44"/>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Success Criteria for the Review</a:t>
            </a:r>
            <a:endParaRPr/>
          </a:p>
        </p:txBody>
      </p:sp>
      <p:sp>
        <p:nvSpPr>
          <p:cNvPr id="110" name="Google Shape;110;p27"/>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All Board design changes have been identified for the Flight Model</a:t>
            </a:r>
            <a:endParaRPr/>
          </a:p>
          <a:p>
            <a:pPr marL="457200" lvl="0" indent="-342900" algn="l" rtl="0">
              <a:spcBef>
                <a:spcPts val="0"/>
              </a:spcBef>
              <a:spcAft>
                <a:spcPts val="0"/>
              </a:spcAft>
              <a:buSzPts val="1800"/>
              <a:buChar char="●"/>
            </a:pPr>
            <a:r>
              <a:rPr lang="en"/>
              <a:t>Flight Software development is well underway and has been tested as part of the Prototype 2 test campaign</a:t>
            </a:r>
            <a:endParaRPr/>
          </a:p>
          <a:p>
            <a:pPr marL="457200" lvl="0" indent="-342900" algn="l" rtl="0">
              <a:spcBef>
                <a:spcPts val="0"/>
              </a:spcBef>
              <a:spcAft>
                <a:spcPts val="0"/>
              </a:spcAft>
              <a:buSzPts val="1800"/>
              <a:buChar char="●"/>
            </a:pPr>
            <a:r>
              <a:rPr lang="en"/>
              <a:t>Prototype testing demonstrates Level 1 requirements </a:t>
            </a:r>
            <a:endParaRPr>
              <a:highlight>
                <a:srgbClr val="00FF00"/>
              </a:highlight>
            </a:endParaRPr>
          </a:p>
          <a:p>
            <a:pPr marL="457200" lvl="0" indent="-342900" algn="l" rtl="0">
              <a:spcBef>
                <a:spcPts val="0"/>
              </a:spcBef>
              <a:spcAft>
                <a:spcPts val="0"/>
              </a:spcAft>
              <a:buSzPts val="1800"/>
              <a:buChar char="●"/>
            </a:pPr>
            <a:r>
              <a:rPr lang="en"/>
              <a:t>Mechanical fit check is complete and successful</a:t>
            </a:r>
            <a:endParaRPr/>
          </a:p>
        </p:txBody>
      </p:sp>
      <p:sp>
        <p:nvSpPr>
          <p:cNvPr id="111" name="Google Shape;111;p27"/>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112" name="Google Shape;112;p27"/>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pic>
        <p:nvPicPr>
          <p:cNvPr id="113" name="Google Shape;113;p27"/>
          <p:cNvPicPr preferRelativeResize="0"/>
          <p:nvPr/>
        </p:nvPicPr>
        <p:blipFill>
          <a:blip r:embed="rId3">
            <a:alphaModFix/>
          </a:blip>
          <a:stretch>
            <a:fillRect/>
          </a:stretch>
        </p:blipFill>
        <p:spPr>
          <a:xfrm>
            <a:off x="7446724" y="4114023"/>
            <a:ext cx="1576674" cy="8183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Design</a:t>
            </a:r>
            <a:endParaRPr/>
          </a:p>
        </p:txBody>
      </p:sp>
      <p:sp>
        <p:nvSpPr>
          <p:cNvPr id="343" name="Google Shape;343;p45"/>
          <p:cNvSpPr txBox="1">
            <a:spLocks noGrp="1"/>
          </p:cNvSpPr>
          <p:nvPr>
            <p:ph type="body" idx="1"/>
          </p:nvPr>
        </p:nvSpPr>
        <p:spPr>
          <a:xfrm>
            <a:off x="2355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EPS design was halted after consultation with Nanoracks over concerns about Li Ion Battery qualification, and suggested we use a qualified EPS.</a:t>
            </a:r>
            <a:endParaRPr/>
          </a:p>
          <a:p>
            <a:pPr marL="457200" lvl="0" indent="-342900" algn="l" rtl="0">
              <a:spcBef>
                <a:spcPts val="0"/>
              </a:spcBef>
              <a:spcAft>
                <a:spcPts val="0"/>
              </a:spcAft>
              <a:buSzPts val="1800"/>
              <a:buChar char="●"/>
            </a:pPr>
            <a:r>
              <a:rPr lang="en"/>
              <a:t>We selected the EnduroSat EPS based on lowest overall cost that met or exceeded requirements. Other EPSes considered were GomSpace and Clyde Space.</a:t>
            </a:r>
            <a:endParaRPr/>
          </a:p>
          <a:p>
            <a:pPr marL="457200" lvl="0" indent="-342900" algn="l" rtl="0">
              <a:spcBef>
                <a:spcPts val="0"/>
              </a:spcBef>
              <a:spcAft>
                <a:spcPts val="0"/>
              </a:spcAft>
              <a:buSzPts val="1800"/>
              <a:buChar char="●"/>
            </a:pPr>
            <a:r>
              <a:rPr lang="en"/>
              <a:t>This EPS has been successfully flown and Nanoracks was familiar with the product and the product was qualified for ISS launch.</a:t>
            </a:r>
            <a:endParaRPr/>
          </a:p>
        </p:txBody>
      </p:sp>
      <p:sp>
        <p:nvSpPr>
          <p:cNvPr id="344" name="Google Shape;344;p45"/>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45" name="Google Shape;345;p45"/>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pic>
        <p:nvPicPr>
          <p:cNvPr id="346" name="Google Shape;346;p45"/>
          <p:cNvPicPr preferRelativeResize="0"/>
          <p:nvPr/>
        </p:nvPicPr>
        <p:blipFill>
          <a:blip r:embed="rId3">
            <a:alphaModFix/>
          </a:blip>
          <a:stretch>
            <a:fillRect/>
          </a:stretch>
        </p:blipFill>
        <p:spPr>
          <a:xfrm>
            <a:off x="7446724" y="4114023"/>
            <a:ext cx="1576674" cy="8183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311700" y="361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EnduroSat EPS Board Overview</a:t>
            </a:r>
            <a:endParaRPr/>
          </a:p>
        </p:txBody>
      </p:sp>
      <p:sp>
        <p:nvSpPr>
          <p:cNvPr id="352" name="Google Shape;352;p46"/>
          <p:cNvSpPr txBox="1">
            <a:spLocks noGrp="1"/>
          </p:cNvSpPr>
          <p:nvPr>
            <p:ph type="body" idx="1"/>
          </p:nvPr>
        </p:nvSpPr>
        <p:spPr>
          <a:xfrm>
            <a:off x="387900" y="993325"/>
            <a:ext cx="6208200" cy="35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Features</a:t>
            </a:r>
            <a:endParaRPr/>
          </a:p>
          <a:p>
            <a:pPr marL="457200" lvl="0" indent="-330200" algn="l" rtl="0">
              <a:spcBef>
                <a:spcPts val="1600"/>
              </a:spcBef>
              <a:spcAft>
                <a:spcPts val="0"/>
              </a:spcAft>
              <a:buSzPts val="1600"/>
              <a:buChar char="●"/>
            </a:pPr>
            <a:r>
              <a:rPr lang="en" sz="1600"/>
              <a:t>Includes Li Ion Batteries and Battery Heaters,</a:t>
            </a:r>
            <a:br>
              <a:rPr lang="en" sz="1600"/>
            </a:br>
            <a:r>
              <a:rPr lang="en" sz="1600"/>
              <a:t>Stores up to 10.2 Watt Hours</a:t>
            </a:r>
            <a:endParaRPr sz="1600"/>
          </a:p>
          <a:p>
            <a:pPr marL="457200" lvl="0" indent="-330200" algn="l" rtl="0">
              <a:spcBef>
                <a:spcPts val="0"/>
              </a:spcBef>
              <a:spcAft>
                <a:spcPts val="0"/>
              </a:spcAft>
              <a:buSzPts val="1600"/>
              <a:buChar char="●"/>
            </a:pPr>
            <a:r>
              <a:rPr lang="en" sz="1600"/>
              <a:t>Draws current through three independent maximum power point trackers, from diode or’d pairs of solar cell sides.</a:t>
            </a:r>
            <a:endParaRPr sz="1600"/>
          </a:p>
          <a:p>
            <a:pPr marL="457200" lvl="0" indent="-330200" algn="l" rtl="0">
              <a:spcBef>
                <a:spcPts val="0"/>
              </a:spcBef>
              <a:spcAft>
                <a:spcPts val="0"/>
              </a:spcAft>
              <a:buSzPts val="1600"/>
              <a:buChar char="●"/>
            </a:pPr>
            <a:r>
              <a:rPr lang="en" sz="1600"/>
              <a:t>Outputs at 5 V and 3.3 V with additional and latch up protected outputs (LUP) tripping at 2 Amps</a:t>
            </a:r>
            <a:endParaRPr sz="1600"/>
          </a:p>
          <a:p>
            <a:pPr marL="457200" lvl="0" indent="-330200" algn="l" rtl="0">
              <a:spcBef>
                <a:spcPts val="0"/>
              </a:spcBef>
              <a:spcAft>
                <a:spcPts val="0"/>
              </a:spcAft>
              <a:buSzPts val="1600"/>
              <a:buChar char="●"/>
            </a:pPr>
            <a:r>
              <a:rPr lang="en" sz="1600"/>
              <a:t>Acceptable input voltage range from solar cells (up to 5.5 V)</a:t>
            </a:r>
            <a:endParaRPr sz="1600"/>
          </a:p>
          <a:p>
            <a:pPr marL="457200" lvl="0" indent="-330200" algn="l" rtl="0">
              <a:spcBef>
                <a:spcPts val="0"/>
              </a:spcBef>
              <a:spcAft>
                <a:spcPts val="0"/>
              </a:spcAft>
              <a:buSzPts val="1600"/>
              <a:buChar char="●"/>
            </a:pPr>
            <a:r>
              <a:rPr lang="en" sz="1600"/>
              <a:t>Battery voltage typical 3.7 V</a:t>
            </a:r>
            <a:endParaRPr sz="1600"/>
          </a:p>
          <a:p>
            <a:pPr marL="457200" lvl="0" indent="-330200" algn="l" rtl="0">
              <a:spcBef>
                <a:spcPts val="0"/>
              </a:spcBef>
              <a:spcAft>
                <a:spcPts val="0"/>
              </a:spcAft>
              <a:buSzPts val="1600"/>
              <a:buChar char="●"/>
            </a:pPr>
            <a:r>
              <a:rPr lang="en" sz="1600"/>
              <a:t>All outputs short circuit protected</a:t>
            </a:r>
            <a:endParaRPr sz="1600"/>
          </a:p>
          <a:p>
            <a:pPr marL="457200" lvl="0" indent="-330200" algn="l" rtl="0">
              <a:spcBef>
                <a:spcPts val="0"/>
              </a:spcBef>
              <a:spcAft>
                <a:spcPts val="0"/>
              </a:spcAft>
              <a:buSzPts val="1600"/>
              <a:buChar char="●"/>
            </a:pPr>
            <a:r>
              <a:rPr lang="en" sz="1600"/>
              <a:t>I2C interface</a:t>
            </a:r>
            <a:endParaRPr sz="1600"/>
          </a:p>
        </p:txBody>
      </p:sp>
      <p:pic>
        <p:nvPicPr>
          <p:cNvPr id="353" name="Google Shape;353;p46"/>
          <p:cNvPicPr preferRelativeResize="0"/>
          <p:nvPr/>
        </p:nvPicPr>
        <p:blipFill>
          <a:blip r:embed="rId3">
            <a:alphaModFix/>
          </a:blip>
          <a:stretch>
            <a:fillRect/>
          </a:stretch>
        </p:blipFill>
        <p:spPr>
          <a:xfrm>
            <a:off x="5803150" y="2"/>
            <a:ext cx="3029152" cy="3029174"/>
          </a:xfrm>
          <a:prstGeom prst="rect">
            <a:avLst/>
          </a:prstGeom>
          <a:noFill/>
          <a:ln>
            <a:noFill/>
          </a:ln>
        </p:spPr>
      </p:pic>
      <p:pic>
        <p:nvPicPr>
          <p:cNvPr id="354" name="Google Shape;354;p46"/>
          <p:cNvPicPr preferRelativeResize="0"/>
          <p:nvPr/>
        </p:nvPicPr>
        <p:blipFill>
          <a:blip r:embed="rId4">
            <a:alphaModFix/>
          </a:blip>
          <a:stretch>
            <a:fillRect/>
          </a:stretch>
        </p:blipFill>
        <p:spPr>
          <a:xfrm>
            <a:off x="7446699" y="4114023"/>
            <a:ext cx="1576674" cy="818347"/>
          </a:xfrm>
          <a:prstGeom prst="rect">
            <a:avLst/>
          </a:prstGeom>
          <a:noFill/>
          <a:ln>
            <a:noFill/>
          </a:ln>
        </p:spPr>
      </p:pic>
      <p:sp>
        <p:nvSpPr>
          <p:cNvPr id="355" name="Google Shape;355;p4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56" name="Google Shape;356;p4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57" name="Google Shape;357;p46"/>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pic>
        <p:nvPicPr>
          <p:cNvPr id="358" name="Google Shape;358;p46"/>
          <p:cNvPicPr preferRelativeResize="0"/>
          <p:nvPr/>
        </p:nvPicPr>
        <p:blipFill>
          <a:blip r:embed="rId4">
            <a:alphaModFix/>
          </a:blip>
          <a:stretch>
            <a:fillRect/>
          </a:stretch>
        </p:blipFill>
        <p:spPr>
          <a:xfrm>
            <a:off x="7446724" y="4114023"/>
            <a:ext cx="1576674" cy="81834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EnduroSat Customized the EPS in These Ways…</a:t>
            </a:r>
            <a:endParaRPr/>
          </a:p>
        </p:txBody>
      </p:sp>
      <p:sp>
        <p:nvSpPr>
          <p:cNvPr id="364" name="Google Shape;364;p47"/>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Our design requires the EPS to be in the center of the stack. EnduroSat modified the housing and H1/H2 pins to provide a stacking connector.</a:t>
            </a:r>
            <a:endParaRPr/>
          </a:p>
          <a:p>
            <a:pPr marL="457200" lvl="0" indent="-342900" algn="l" rtl="0">
              <a:spcBef>
                <a:spcPts val="0"/>
              </a:spcBef>
              <a:spcAft>
                <a:spcPts val="0"/>
              </a:spcAft>
              <a:buSzPts val="1800"/>
              <a:buChar char="●"/>
            </a:pPr>
            <a:r>
              <a:rPr lang="en"/>
              <a:t>EnduroSat’s base design does not include Battery inhibits</a:t>
            </a:r>
            <a:endParaRPr/>
          </a:p>
          <a:p>
            <a:pPr marL="914400" lvl="1" indent="-330200" algn="l" rtl="0">
              <a:spcBef>
                <a:spcPts val="0"/>
              </a:spcBef>
              <a:spcAft>
                <a:spcPts val="0"/>
              </a:spcAft>
              <a:buSzPts val="1600"/>
              <a:buChar char="○"/>
            </a:pPr>
            <a:r>
              <a:rPr lang="en" sz="1600"/>
              <a:t>They add roller switches, which are hard-wired internally (no connectors)</a:t>
            </a:r>
            <a:endParaRPr sz="1600"/>
          </a:p>
          <a:p>
            <a:pPr marL="457200" lvl="0" indent="-342900" algn="l" rtl="0">
              <a:spcBef>
                <a:spcPts val="0"/>
              </a:spcBef>
              <a:spcAft>
                <a:spcPts val="0"/>
              </a:spcAft>
              <a:buSzPts val="1800"/>
              <a:buChar char="●"/>
            </a:pPr>
            <a:r>
              <a:rPr lang="en"/>
              <a:t>EnduroSat altered the H1/H2 pinout, adding outputs to pins which were unconnected on earlier designs</a:t>
            </a:r>
            <a:endParaRPr/>
          </a:p>
          <a:p>
            <a:pPr marL="914400" lvl="1" indent="-330200" algn="l" rtl="0">
              <a:spcBef>
                <a:spcPts val="0"/>
              </a:spcBef>
              <a:spcAft>
                <a:spcPts val="0"/>
              </a:spcAft>
              <a:buSzPts val="1600"/>
              <a:buChar char="○"/>
            </a:pPr>
            <a:r>
              <a:rPr lang="en" sz="1600"/>
              <a:t>Caused a conflict with our pin assignment</a:t>
            </a:r>
            <a:endParaRPr sz="1600"/>
          </a:p>
          <a:p>
            <a:pPr marL="914400" lvl="1" indent="-330200" algn="l" rtl="0">
              <a:spcBef>
                <a:spcPts val="0"/>
              </a:spcBef>
              <a:spcAft>
                <a:spcPts val="0"/>
              </a:spcAft>
              <a:buSzPts val="1600"/>
              <a:buChar char="○"/>
            </a:pPr>
            <a:r>
              <a:rPr lang="en" sz="1600"/>
              <a:t>Made modifications to the prototypes to verify the changes</a:t>
            </a:r>
            <a:endParaRPr sz="1600"/>
          </a:p>
          <a:p>
            <a:pPr marL="914400" lvl="1" indent="-330200" algn="l" rtl="0">
              <a:spcBef>
                <a:spcPts val="0"/>
              </a:spcBef>
              <a:spcAft>
                <a:spcPts val="0"/>
              </a:spcAft>
              <a:buSzPts val="1600"/>
              <a:buChar char="○"/>
            </a:pPr>
            <a:r>
              <a:rPr lang="en" sz="1600"/>
              <a:t>The H1/H2 definition will be revised on the flight board designs</a:t>
            </a:r>
            <a:endParaRPr sz="1600"/>
          </a:p>
          <a:p>
            <a:pPr marL="0" lvl="0" indent="0" algn="l" rtl="0">
              <a:spcBef>
                <a:spcPts val="1600"/>
              </a:spcBef>
              <a:spcAft>
                <a:spcPts val="1600"/>
              </a:spcAft>
              <a:buNone/>
            </a:pPr>
            <a:endParaRPr/>
          </a:p>
        </p:txBody>
      </p:sp>
      <p:pic>
        <p:nvPicPr>
          <p:cNvPr id="365" name="Google Shape;365;p47"/>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366" name="Google Shape;366;p47"/>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367" name="Google Shape;367;p47"/>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Power Budget Model</a:t>
            </a:r>
            <a:endParaRPr/>
          </a:p>
        </p:txBody>
      </p:sp>
      <p:sp>
        <p:nvSpPr>
          <p:cNvPr id="373" name="Google Shape;373;p48"/>
          <p:cNvSpPr/>
          <p:nvPr/>
        </p:nvSpPr>
        <p:spPr>
          <a:xfrm>
            <a:off x="197475" y="2150953"/>
            <a:ext cx="871200" cy="566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4" name="Google Shape;374;p48"/>
          <p:cNvSpPr txBox="1"/>
          <p:nvPr/>
        </p:nvSpPr>
        <p:spPr>
          <a:xfrm>
            <a:off x="119525" y="2116006"/>
            <a:ext cx="105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Solar Cells</a:t>
            </a:r>
            <a:r>
              <a:rPr lang="en" sz="1800">
                <a:solidFill>
                  <a:schemeClr val="dk2"/>
                </a:solidFill>
              </a:rPr>
              <a:t> </a:t>
            </a:r>
            <a:endParaRPr sz="1800">
              <a:solidFill>
                <a:schemeClr val="dk2"/>
              </a:solidFill>
            </a:endParaRPr>
          </a:p>
        </p:txBody>
      </p:sp>
      <p:sp>
        <p:nvSpPr>
          <p:cNvPr id="375" name="Google Shape;375;p48"/>
          <p:cNvSpPr/>
          <p:nvPr/>
        </p:nvSpPr>
        <p:spPr>
          <a:xfrm>
            <a:off x="1256575" y="1968350"/>
            <a:ext cx="3502200" cy="2253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48"/>
          <p:cNvSpPr txBox="1"/>
          <p:nvPr/>
        </p:nvSpPr>
        <p:spPr>
          <a:xfrm>
            <a:off x="2510881" y="1915055"/>
            <a:ext cx="871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2"/>
                </a:solidFill>
              </a:rPr>
              <a:t>EPS</a:t>
            </a:r>
            <a:endParaRPr sz="1700">
              <a:solidFill>
                <a:schemeClr val="dk2"/>
              </a:solidFill>
            </a:endParaRPr>
          </a:p>
        </p:txBody>
      </p:sp>
      <p:sp>
        <p:nvSpPr>
          <p:cNvPr id="377" name="Google Shape;377;p48"/>
          <p:cNvSpPr/>
          <p:nvPr/>
        </p:nvSpPr>
        <p:spPr>
          <a:xfrm>
            <a:off x="3699695" y="2009043"/>
            <a:ext cx="692100" cy="6756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8" name="Google Shape;378;p48"/>
          <p:cNvSpPr txBox="1"/>
          <p:nvPr/>
        </p:nvSpPr>
        <p:spPr>
          <a:xfrm>
            <a:off x="3659456" y="2040731"/>
            <a:ext cx="871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  3.3V</a:t>
            </a:r>
            <a:endParaRPr sz="1200">
              <a:solidFill>
                <a:schemeClr val="dk2"/>
              </a:solidFill>
            </a:endParaRPr>
          </a:p>
          <a:p>
            <a:pPr marL="0" lvl="0" indent="0" algn="l" rtl="0">
              <a:spcBef>
                <a:spcPts val="0"/>
              </a:spcBef>
              <a:spcAft>
                <a:spcPts val="0"/>
              </a:spcAft>
              <a:buNone/>
            </a:pPr>
            <a:r>
              <a:rPr lang="en" sz="1200">
                <a:solidFill>
                  <a:schemeClr val="dk2"/>
                </a:solidFill>
              </a:rPr>
              <a:t>Regulator</a:t>
            </a:r>
            <a:endParaRPr sz="1200">
              <a:solidFill>
                <a:schemeClr val="dk2"/>
              </a:solidFill>
            </a:endParaRPr>
          </a:p>
        </p:txBody>
      </p:sp>
      <p:sp>
        <p:nvSpPr>
          <p:cNvPr id="379" name="Google Shape;379;p48"/>
          <p:cNvSpPr/>
          <p:nvPr/>
        </p:nvSpPr>
        <p:spPr>
          <a:xfrm>
            <a:off x="3725313" y="2804740"/>
            <a:ext cx="692100" cy="675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 name="Google Shape;380;p48"/>
          <p:cNvSpPr txBox="1"/>
          <p:nvPr/>
        </p:nvSpPr>
        <p:spPr>
          <a:xfrm>
            <a:off x="3659717" y="2906829"/>
            <a:ext cx="871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  5V</a:t>
            </a:r>
            <a:endParaRPr sz="1200">
              <a:solidFill>
                <a:schemeClr val="dk2"/>
              </a:solidFill>
            </a:endParaRPr>
          </a:p>
          <a:p>
            <a:pPr marL="0" lvl="0" indent="0" algn="l" rtl="0">
              <a:spcBef>
                <a:spcPts val="0"/>
              </a:spcBef>
              <a:spcAft>
                <a:spcPts val="0"/>
              </a:spcAft>
              <a:buNone/>
            </a:pPr>
            <a:r>
              <a:rPr lang="en" sz="1200">
                <a:solidFill>
                  <a:schemeClr val="dk2"/>
                </a:solidFill>
              </a:rPr>
              <a:t>Regulator</a:t>
            </a:r>
            <a:endParaRPr sz="1200">
              <a:solidFill>
                <a:schemeClr val="dk2"/>
              </a:solidFill>
            </a:endParaRPr>
          </a:p>
        </p:txBody>
      </p:sp>
      <p:cxnSp>
        <p:nvCxnSpPr>
          <p:cNvPr id="381" name="Google Shape;381;p48"/>
          <p:cNvCxnSpPr/>
          <p:nvPr/>
        </p:nvCxnSpPr>
        <p:spPr>
          <a:xfrm rot="10800000" flipH="1">
            <a:off x="3178511" y="2372846"/>
            <a:ext cx="525600" cy="3252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82" name="Google Shape;382;p48"/>
          <p:cNvCxnSpPr/>
          <p:nvPr/>
        </p:nvCxnSpPr>
        <p:spPr>
          <a:xfrm>
            <a:off x="3169823" y="2787564"/>
            <a:ext cx="564000" cy="423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83" name="Google Shape;383;p48"/>
          <p:cNvSpPr/>
          <p:nvPr/>
        </p:nvSpPr>
        <p:spPr>
          <a:xfrm>
            <a:off x="1431786" y="2291908"/>
            <a:ext cx="452700" cy="415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4" name="Google Shape;384;p48"/>
          <p:cNvSpPr txBox="1"/>
          <p:nvPr/>
        </p:nvSpPr>
        <p:spPr>
          <a:xfrm>
            <a:off x="1358740" y="2302638"/>
            <a:ext cx="64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Diode</a:t>
            </a:r>
            <a:endParaRPr sz="1200">
              <a:solidFill>
                <a:schemeClr val="dk2"/>
              </a:solidFill>
            </a:endParaRPr>
          </a:p>
        </p:txBody>
      </p:sp>
      <p:sp>
        <p:nvSpPr>
          <p:cNvPr id="385" name="Google Shape;385;p48"/>
          <p:cNvSpPr/>
          <p:nvPr/>
        </p:nvSpPr>
        <p:spPr>
          <a:xfrm>
            <a:off x="2187323" y="2321740"/>
            <a:ext cx="393000" cy="355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6" name="Google Shape;386;p48"/>
          <p:cNvSpPr txBox="1"/>
          <p:nvPr/>
        </p:nvSpPr>
        <p:spPr>
          <a:xfrm>
            <a:off x="2137721" y="2314708"/>
            <a:ext cx="576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MPP</a:t>
            </a:r>
            <a:endParaRPr sz="1200">
              <a:solidFill>
                <a:schemeClr val="dk2"/>
              </a:solidFill>
            </a:endParaRPr>
          </a:p>
        </p:txBody>
      </p:sp>
      <p:cxnSp>
        <p:nvCxnSpPr>
          <p:cNvPr id="387" name="Google Shape;387;p48"/>
          <p:cNvCxnSpPr>
            <a:stCxn id="386" idx="1"/>
            <a:endCxn id="386" idx="1"/>
          </p:cNvCxnSpPr>
          <p:nvPr/>
        </p:nvCxnSpPr>
        <p:spPr>
          <a:xfrm>
            <a:off x="2137721" y="2499358"/>
            <a:ext cx="0" cy="0"/>
          </a:xfrm>
          <a:prstGeom prst="straightConnector1">
            <a:avLst/>
          </a:prstGeom>
          <a:noFill/>
          <a:ln w="9525" cap="flat" cmpd="sng">
            <a:solidFill>
              <a:schemeClr val="dk2"/>
            </a:solidFill>
            <a:prstDash val="solid"/>
            <a:round/>
            <a:headEnd type="none" w="med" len="med"/>
            <a:tailEnd type="none" w="med" len="med"/>
          </a:ln>
        </p:spPr>
      </p:cxnSp>
      <p:sp>
        <p:nvSpPr>
          <p:cNvPr id="388" name="Google Shape;388;p48"/>
          <p:cNvSpPr/>
          <p:nvPr/>
        </p:nvSpPr>
        <p:spPr>
          <a:xfrm>
            <a:off x="2676554" y="2342919"/>
            <a:ext cx="539700" cy="7464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89" name="Google Shape;389;p48"/>
          <p:cNvCxnSpPr/>
          <p:nvPr/>
        </p:nvCxnSpPr>
        <p:spPr>
          <a:xfrm>
            <a:off x="1889175" y="2506800"/>
            <a:ext cx="299700" cy="27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90" name="Google Shape;390;p48"/>
          <p:cNvSpPr txBox="1"/>
          <p:nvPr/>
        </p:nvSpPr>
        <p:spPr>
          <a:xfrm>
            <a:off x="2623144" y="2537413"/>
            <a:ext cx="871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Battery</a:t>
            </a:r>
            <a:endParaRPr sz="1200">
              <a:solidFill>
                <a:schemeClr val="dk2"/>
              </a:solidFill>
            </a:endParaRPr>
          </a:p>
        </p:txBody>
      </p:sp>
      <p:cxnSp>
        <p:nvCxnSpPr>
          <p:cNvPr id="391" name="Google Shape;391;p48"/>
          <p:cNvCxnSpPr/>
          <p:nvPr/>
        </p:nvCxnSpPr>
        <p:spPr>
          <a:xfrm flipH="1">
            <a:off x="1991225" y="2870275"/>
            <a:ext cx="682200" cy="1383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92" name="Google Shape;392;p48"/>
          <p:cNvCxnSpPr/>
          <p:nvPr/>
        </p:nvCxnSpPr>
        <p:spPr>
          <a:xfrm rot="5400000">
            <a:off x="2043200" y="3069700"/>
            <a:ext cx="683400" cy="588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93" name="Google Shape;393;p48"/>
          <p:cNvSpPr/>
          <p:nvPr/>
        </p:nvSpPr>
        <p:spPr>
          <a:xfrm>
            <a:off x="5535911" y="3533311"/>
            <a:ext cx="1358100" cy="101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4" name="Google Shape;394;p48"/>
          <p:cNvSpPr txBox="1"/>
          <p:nvPr/>
        </p:nvSpPr>
        <p:spPr>
          <a:xfrm>
            <a:off x="5535908" y="3782075"/>
            <a:ext cx="1116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Payload</a:t>
            </a:r>
            <a:endParaRPr sz="1800">
              <a:solidFill>
                <a:schemeClr val="dk2"/>
              </a:solidFill>
            </a:endParaRPr>
          </a:p>
        </p:txBody>
      </p:sp>
      <p:cxnSp>
        <p:nvCxnSpPr>
          <p:cNvPr id="395" name="Google Shape;395;p48"/>
          <p:cNvCxnSpPr/>
          <p:nvPr/>
        </p:nvCxnSpPr>
        <p:spPr>
          <a:xfrm flipH="1">
            <a:off x="3426100" y="3401225"/>
            <a:ext cx="423900" cy="273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96" name="Google Shape;396;p48"/>
          <p:cNvSpPr/>
          <p:nvPr/>
        </p:nvSpPr>
        <p:spPr>
          <a:xfrm>
            <a:off x="2973781" y="3533311"/>
            <a:ext cx="469500" cy="467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7" name="Google Shape;397;p48"/>
          <p:cNvSpPr txBox="1"/>
          <p:nvPr/>
        </p:nvSpPr>
        <p:spPr>
          <a:xfrm>
            <a:off x="2924391" y="3597644"/>
            <a:ext cx="73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LUP5V</a:t>
            </a:r>
            <a:endParaRPr sz="1000">
              <a:solidFill>
                <a:schemeClr val="dk2"/>
              </a:solidFill>
            </a:endParaRPr>
          </a:p>
        </p:txBody>
      </p:sp>
      <p:cxnSp>
        <p:nvCxnSpPr>
          <p:cNvPr id="398" name="Google Shape;398;p48"/>
          <p:cNvCxnSpPr>
            <a:endCxn id="394" idx="1"/>
          </p:cNvCxnSpPr>
          <p:nvPr/>
        </p:nvCxnSpPr>
        <p:spPr>
          <a:xfrm>
            <a:off x="3449708" y="3770225"/>
            <a:ext cx="2086200" cy="2427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99" name="Google Shape;399;p48"/>
          <p:cNvSpPr/>
          <p:nvPr/>
        </p:nvSpPr>
        <p:spPr>
          <a:xfrm>
            <a:off x="5511420" y="2272639"/>
            <a:ext cx="1366500" cy="9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0" name="Google Shape;400;p48"/>
          <p:cNvSpPr txBox="1"/>
          <p:nvPr/>
        </p:nvSpPr>
        <p:spPr>
          <a:xfrm>
            <a:off x="5664128" y="2537425"/>
            <a:ext cx="871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Radio</a:t>
            </a:r>
            <a:endParaRPr sz="1800">
              <a:solidFill>
                <a:schemeClr val="dk2"/>
              </a:solidFill>
            </a:endParaRPr>
          </a:p>
        </p:txBody>
      </p:sp>
      <p:cxnSp>
        <p:nvCxnSpPr>
          <p:cNvPr id="401" name="Google Shape;401;p48"/>
          <p:cNvCxnSpPr/>
          <p:nvPr/>
        </p:nvCxnSpPr>
        <p:spPr>
          <a:xfrm rot="10800000" flipH="1">
            <a:off x="4414300" y="3009475"/>
            <a:ext cx="1098900" cy="141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402" name="Google Shape;402;p48"/>
          <p:cNvSpPr/>
          <p:nvPr/>
        </p:nvSpPr>
        <p:spPr>
          <a:xfrm>
            <a:off x="5528548" y="1064550"/>
            <a:ext cx="1332300" cy="9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3" name="Google Shape;403;p48"/>
          <p:cNvSpPr txBox="1"/>
          <p:nvPr/>
        </p:nvSpPr>
        <p:spPr>
          <a:xfrm>
            <a:off x="5621418" y="1277425"/>
            <a:ext cx="105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Avionics</a:t>
            </a:r>
            <a:endParaRPr sz="1800">
              <a:solidFill>
                <a:schemeClr val="dk2"/>
              </a:solidFill>
            </a:endParaRPr>
          </a:p>
        </p:txBody>
      </p:sp>
      <p:cxnSp>
        <p:nvCxnSpPr>
          <p:cNvPr id="404" name="Google Shape;404;p48"/>
          <p:cNvCxnSpPr>
            <a:stCxn id="378" idx="0"/>
            <a:endCxn id="402" idx="1"/>
          </p:cNvCxnSpPr>
          <p:nvPr/>
        </p:nvCxnSpPr>
        <p:spPr>
          <a:xfrm rot="-5400000">
            <a:off x="4559756" y="1072031"/>
            <a:ext cx="504000" cy="1433400"/>
          </a:xfrm>
          <a:prstGeom prst="bentConnector2">
            <a:avLst/>
          </a:prstGeom>
          <a:noFill/>
          <a:ln w="9525" cap="flat" cmpd="sng">
            <a:solidFill>
              <a:schemeClr val="dk2"/>
            </a:solidFill>
            <a:prstDash val="solid"/>
            <a:round/>
            <a:headEnd type="none" w="med" len="med"/>
            <a:tailEnd type="none" w="med" len="med"/>
          </a:ln>
        </p:spPr>
      </p:cxnSp>
      <p:cxnSp>
        <p:nvCxnSpPr>
          <p:cNvPr id="405" name="Google Shape;405;p48"/>
          <p:cNvCxnSpPr>
            <a:endCxn id="399" idx="1"/>
          </p:cNvCxnSpPr>
          <p:nvPr/>
        </p:nvCxnSpPr>
        <p:spPr>
          <a:xfrm>
            <a:off x="4394820" y="2386939"/>
            <a:ext cx="1116600" cy="357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406" name="Google Shape;406;p48"/>
          <p:cNvCxnSpPr/>
          <p:nvPr/>
        </p:nvCxnSpPr>
        <p:spPr>
          <a:xfrm>
            <a:off x="1072575" y="2465300"/>
            <a:ext cx="3648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407" name="Google Shape;407;p48"/>
          <p:cNvCxnSpPr/>
          <p:nvPr/>
        </p:nvCxnSpPr>
        <p:spPr>
          <a:xfrm rot="10800000" flipH="1">
            <a:off x="2582400" y="2521925"/>
            <a:ext cx="96300" cy="3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408" name="Google Shape;408;p48"/>
          <p:cNvSpPr txBox="1"/>
          <p:nvPr/>
        </p:nvSpPr>
        <p:spPr>
          <a:xfrm>
            <a:off x="1178525" y="974538"/>
            <a:ext cx="15768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rPr>
              <a:t>The EPS has multiple internal energy sinks</a:t>
            </a:r>
            <a:endParaRPr>
              <a:solidFill>
                <a:schemeClr val="dk2"/>
              </a:solidFill>
            </a:endParaRPr>
          </a:p>
        </p:txBody>
      </p:sp>
      <p:sp>
        <p:nvSpPr>
          <p:cNvPr id="409" name="Google Shape;409;p48"/>
          <p:cNvSpPr txBox="1"/>
          <p:nvPr/>
        </p:nvSpPr>
        <p:spPr>
          <a:xfrm>
            <a:off x="6034575" y="209525"/>
            <a:ext cx="25299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Each circle represents an energy sink</a:t>
            </a:r>
            <a:endParaRPr sz="1800">
              <a:solidFill>
                <a:schemeClr val="dk2"/>
              </a:solidFill>
            </a:endParaRPr>
          </a:p>
        </p:txBody>
      </p:sp>
      <p:sp>
        <p:nvSpPr>
          <p:cNvPr id="410" name="Google Shape;410;p48"/>
          <p:cNvSpPr txBox="1"/>
          <p:nvPr/>
        </p:nvSpPr>
        <p:spPr>
          <a:xfrm>
            <a:off x="7367500" y="1980275"/>
            <a:ext cx="1489500" cy="1293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The </a:t>
            </a:r>
            <a:r>
              <a:rPr lang="en" sz="1200" b="1">
                <a:solidFill>
                  <a:schemeClr val="dk2"/>
                </a:solidFill>
              </a:rPr>
              <a:t>margin </a:t>
            </a:r>
            <a:r>
              <a:rPr lang="en" sz="1200">
                <a:solidFill>
                  <a:schemeClr val="dk2"/>
                </a:solidFill>
              </a:rPr>
              <a:t>is the difference between the Input Energy (square) and the sum of the energy sinks (circles)</a:t>
            </a:r>
            <a:endParaRPr sz="1200">
              <a:solidFill>
                <a:schemeClr val="dk2"/>
              </a:solidFill>
            </a:endParaRPr>
          </a:p>
        </p:txBody>
      </p:sp>
      <p:pic>
        <p:nvPicPr>
          <p:cNvPr id="411" name="Google Shape;411;p48"/>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412" name="Google Shape;412;p48"/>
          <p:cNvSpPr/>
          <p:nvPr/>
        </p:nvSpPr>
        <p:spPr>
          <a:xfrm>
            <a:off x="1277750" y="2766400"/>
            <a:ext cx="734700" cy="675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3" name="Google Shape;413;p4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414" name="Google Shape;414;p48"/>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415" name="Google Shape;415;p48"/>
          <p:cNvSpPr txBox="1"/>
          <p:nvPr/>
        </p:nvSpPr>
        <p:spPr>
          <a:xfrm>
            <a:off x="1256575" y="2813076"/>
            <a:ext cx="803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Battery Heaters</a:t>
            </a:r>
            <a:endParaRPr sz="1200">
              <a:solidFill>
                <a:schemeClr val="dk2"/>
              </a:solidFill>
            </a:endParaRPr>
          </a:p>
        </p:txBody>
      </p:sp>
      <p:sp>
        <p:nvSpPr>
          <p:cNvPr id="416" name="Google Shape;416;p48"/>
          <p:cNvSpPr/>
          <p:nvPr/>
        </p:nvSpPr>
        <p:spPr>
          <a:xfrm>
            <a:off x="1491075" y="3515625"/>
            <a:ext cx="734700" cy="675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7" name="Google Shape;417;p48"/>
          <p:cNvSpPr txBox="1"/>
          <p:nvPr/>
        </p:nvSpPr>
        <p:spPr>
          <a:xfrm>
            <a:off x="1471481" y="3591818"/>
            <a:ext cx="990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EPS Processor</a:t>
            </a:r>
            <a:endParaRPr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Power Budget Assumptions </a:t>
            </a:r>
            <a:endParaRPr>
              <a:highlight>
                <a:srgbClr val="00FF00"/>
              </a:highlight>
            </a:endParaRPr>
          </a:p>
        </p:txBody>
      </p:sp>
      <p:sp>
        <p:nvSpPr>
          <p:cNvPr id="423" name="Google Shape;423;p49"/>
          <p:cNvSpPr txBox="1">
            <a:spLocks noGrp="1"/>
          </p:cNvSpPr>
          <p:nvPr>
            <p:ph type="body" idx="1"/>
          </p:nvPr>
        </p:nvSpPr>
        <p:spPr>
          <a:xfrm>
            <a:off x="311700" y="943050"/>
            <a:ext cx="4260300" cy="3808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dk1"/>
              </a:buClr>
              <a:buSzPts val="1200"/>
              <a:buChar char="●"/>
            </a:pPr>
            <a:r>
              <a:rPr lang="en" sz="1200">
                <a:solidFill>
                  <a:schemeClr val="dk1"/>
                </a:solidFill>
              </a:rPr>
              <a:t>Solar panels on only 5 of 6 sides.</a:t>
            </a:r>
            <a:endParaRPr sz="1200">
              <a:solidFill>
                <a:schemeClr val="dk1"/>
              </a:solidFill>
            </a:endParaRPr>
          </a:p>
          <a:p>
            <a:pPr marL="457200" lvl="0" indent="-304800" algn="l" rtl="0">
              <a:lnSpc>
                <a:spcPct val="100000"/>
              </a:lnSpc>
              <a:spcBef>
                <a:spcPts val="1000"/>
              </a:spcBef>
              <a:spcAft>
                <a:spcPts val="0"/>
              </a:spcAft>
              <a:buClr>
                <a:schemeClr val="dk1"/>
              </a:buClr>
              <a:buSzPts val="1200"/>
              <a:buChar char="●"/>
            </a:pPr>
            <a:r>
              <a:rPr lang="en" sz="1200">
                <a:solidFill>
                  <a:schemeClr val="dk1"/>
                </a:solidFill>
              </a:rPr>
              <a:t>We will not attempt a tweet unless a pass is greater than 300 seconds (5 minutes). See graph to right.</a:t>
            </a:r>
            <a:endParaRPr sz="1200">
              <a:solidFill>
                <a:schemeClr val="dk1"/>
              </a:solidFill>
            </a:endParaRPr>
          </a:p>
          <a:p>
            <a:pPr marL="457200" lvl="0" indent="-304800" algn="l" rtl="0">
              <a:lnSpc>
                <a:spcPct val="100000"/>
              </a:lnSpc>
              <a:spcBef>
                <a:spcPts val="1000"/>
              </a:spcBef>
              <a:spcAft>
                <a:spcPts val="0"/>
              </a:spcAft>
              <a:buClr>
                <a:schemeClr val="dk1"/>
              </a:buClr>
              <a:buSzPts val="1200"/>
              <a:buChar char="●"/>
            </a:pPr>
            <a:r>
              <a:rPr lang="en" sz="1200">
                <a:solidFill>
                  <a:schemeClr val="dk1"/>
                </a:solidFill>
              </a:rPr>
              <a:t>Avionics will shut down an active tweet if it takes longer than 600 seconds.</a:t>
            </a:r>
            <a:endParaRPr sz="1200">
              <a:solidFill>
                <a:schemeClr val="dk1"/>
              </a:solidFill>
            </a:endParaRPr>
          </a:p>
          <a:p>
            <a:pPr marL="457200" lvl="0" indent="-304800" algn="l" rtl="0">
              <a:lnSpc>
                <a:spcPct val="100000"/>
              </a:lnSpc>
              <a:spcBef>
                <a:spcPts val="1000"/>
              </a:spcBef>
              <a:spcAft>
                <a:spcPts val="0"/>
              </a:spcAft>
              <a:buClr>
                <a:schemeClr val="dk1"/>
              </a:buClr>
              <a:buSzPts val="1200"/>
              <a:buChar char="●"/>
            </a:pPr>
            <a:r>
              <a:rPr lang="en" sz="1200">
                <a:solidFill>
                  <a:schemeClr val="dk1"/>
                </a:solidFill>
              </a:rPr>
              <a:t>Baseline Assumption*: Input power contributed only from one side at a time</a:t>
            </a:r>
            <a:br>
              <a:rPr lang="en" sz="1200">
                <a:solidFill>
                  <a:schemeClr val="dk1"/>
                </a:solidFill>
              </a:rPr>
            </a:br>
            <a:r>
              <a:rPr lang="en" sz="1200">
                <a:solidFill>
                  <a:schemeClr val="dk1"/>
                </a:solidFill>
              </a:rPr>
              <a:t>But analysis of all Cubesat solar cross-section at angles provides margin.</a:t>
            </a:r>
            <a:endParaRPr sz="1200">
              <a:solidFill>
                <a:schemeClr val="dk1"/>
              </a:solidFill>
            </a:endParaRPr>
          </a:p>
          <a:p>
            <a:pPr marL="457200" lvl="0" indent="-304800" algn="l" rtl="0">
              <a:lnSpc>
                <a:spcPct val="100000"/>
              </a:lnSpc>
              <a:spcBef>
                <a:spcPts val="1000"/>
              </a:spcBef>
              <a:spcAft>
                <a:spcPts val="0"/>
              </a:spcAft>
              <a:buClr>
                <a:schemeClr val="dk1"/>
              </a:buClr>
              <a:buSzPts val="1200"/>
              <a:buChar char="●"/>
            </a:pPr>
            <a:r>
              <a:rPr lang="en" sz="1200">
                <a:solidFill>
                  <a:schemeClr val="dk1"/>
                </a:solidFill>
              </a:rPr>
              <a:t>Antenna can be switched off after it is deployed.</a:t>
            </a:r>
            <a:endParaRPr sz="1200">
              <a:solidFill>
                <a:schemeClr val="dk1"/>
              </a:solidFill>
              <a:highlight>
                <a:srgbClr val="00FF00"/>
              </a:highlight>
            </a:endParaRPr>
          </a:p>
          <a:p>
            <a:pPr marL="457200" lvl="0" indent="-304800" algn="l" rtl="0">
              <a:lnSpc>
                <a:spcPct val="100000"/>
              </a:lnSpc>
              <a:spcBef>
                <a:spcPts val="1000"/>
              </a:spcBef>
              <a:spcAft>
                <a:spcPts val="0"/>
              </a:spcAft>
              <a:buClr>
                <a:srgbClr val="000000"/>
              </a:buClr>
              <a:buSzPts val="1200"/>
              <a:buChar char="●"/>
            </a:pPr>
            <a:r>
              <a:rPr lang="en" sz="1200">
                <a:solidFill>
                  <a:srgbClr val="000000"/>
                </a:solidFill>
              </a:rPr>
              <a:t>No energy captured from Albedo or other IR radiation sources (Earth).</a:t>
            </a:r>
            <a:endParaRPr sz="1200">
              <a:solidFill>
                <a:srgbClr val="000000"/>
              </a:solidFill>
            </a:endParaRPr>
          </a:p>
          <a:p>
            <a:pPr marL="457200" lvl="0" indent="-304800" algn="l" rtl="0">
              <a:lnSpc>
                <a:spcPct val="100000"/>
              </a:lnSpc>
              <a:spcBef>
                <a:spcPts val="1000"/>
              </a:spcBef>
              <a:spcAft>
                <a:spcPts val="0"/>
              </a:spcAft>
              <a:buClr>
                <a:srgbClr val="000000"/>
              </a:buClr>
              <a:buSzPts val="1200"/>
              <a:buChar char="●"/>
            </a:pPr>
            <a:r>
              <a:rPr lang="en" sz="1200">
                <a:solidFill>
                  <a:srgbClr val="000000"/>
                </a:solidFill>
              </a:rPr>
              <a:t>Beacon time base is 100mS (time to transmit a dit).</a:t>
            </a:r>
            <a:endParaRPr sz="1200">
              <a:solidFill>
                <a:srgbClr val="000000"/>
              </a:solidFill>
            </a:endParaRPr>
          </a:p>
          <a:p>
            <a:pPr marL="457200" lvl="0" indent="-304800" algn="l" rtl="0">
              <a:lnSpc>
                <a:spcPct val="100000"/>
              </a:lnSpc>
              <a:spcBef>
                <a:spcPts val="1000"/>
              </a:spcBef>
              <a:spcAft>
                <a:spcPts val="0"/>
              </a:spcAft>
              <a:buClr>
                <a:srgbClr val="000000"/>
              </a:buClr>
              <a:buSzPts val="1200"/>
              <a:buChar char="●"/>
            </a:pPr>
            <a:r>
              <a:rPr lang="en" sz="1200">
                <a:solidFill>
                  <a:srgbClr val="000000"/>
                </a:solidFill>
              </a:rPr>
              <a:t>Beacon interval is 90 Seconds.</a:t>
            </a:r>
            <a:endParaRPr sz="1200">
              <a:solidFill>
                <a:srgbClr val="000000"/>
              </a:solidFill>
            </a:endParaRPr>
          </a:p>
          <a:p>
            <a:pPr marL="0" lvl="0" indent="0" algn="l" rtl="0">
              <a:lnSpc>
                <a:spcPct val="100000"/>
              </a:lnSpc>
              <a:spcBef>
                <a:spcPts val="1000"/>
              </a:spcBef>
              <a:spcAft>
                <a:spcPts val="0"/>
              </a:spcAft>
              <a:buNone/>
            </a:pPr>
            <a:r>
              <a:rPr lang="en" sz="1200">
                <a:solidFill>
                  <a:srgbClr val="000000"/>
                </a:solidFill>
              </a:rPr>
              <a:t>*This simplified assumption is very conservative and we believe we get more power</a:t>
            </a:r>
            <a:endParaRPr sz="1200">
              <a:solidFill>
                <a:srgbClr val="000000"/>
              </a:solidFill>
            </a:endParaRPr>
          </a:p>
          <a:p>
            <a:pPr marL="457200" lvl="0" indent="0" algn="l" rtl="0">
              <a:lnSpc>
                <a:spcPct val="100000"/>
              </a:lnSpc>
              <a:spcBef>
                <a:spcPts val="1000"/>
              </a:spcBef>
              <a:spcAft>
                <a:spcPts val="0"/>
              </a:spcAft>
              <a:buNone/>
            </a:pPr>
            <a:endParaRPr sz="1200">
              <a:solidFill>
                <a:srgbClr val="000000"/>
              </a:solidFill>
            </a:endParaRPr>
          </a:p>
          <a:p>
            <a:pPr marL="0" lvl="0" indent="0" algn="l" rtl="0">
              <a:spcBef>
                <a:spcPts val="0"/>
              </a:spcBef>
              <a:spcAft>
                <a:spcPts val="1600"/>
              </a:spcAft>
              <a:buNone/>
            </a:pPr>
            <a:endParaRPr/>
          </a:p>
        </p:txBody>
      </p:sp>
      <p:pic>
        <p:nvPicPr>
          <p:cNvPr id="424" name="Google Shape;424;p49"/>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425" name="Google Shape;425;p4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426" name="Google Shape;426;p49"/>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427" name="Google Shape;427;p49"/>
          <p:cNvPicPr preferRelativeResize="0"/>
          <p:nvPr/>
        </p:nvPicPr>
        <p:blipFill>
          <a:blip r:embed="rId4">
            <a:alphaModFix/>
          </a:blip>
          <a:stretch>
            <a:fillRect/>
          </a:stretch>
        </p:blipFill>
        <p:spPr>
          <a:xfrm>
            <a:off x="4653672" y="1333872"/>
            <a:ext cx="4109325" cy="2707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0"/>
          <p:cNvSpPr txBox="1">
            <a:spLocks noGrp="1"/>
          </p:cNvSpPr>
          <p:nvPr>
            <p:ph type="title"/>
          </p:nvPr>
        </p:nvSpPr>
        <p:spPr>
          <a:xfrm>
            <a:off x="113375" y="0"/>
            <a:ext cx="8520600" cy="9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Side Baseline Power Budget: Solar Cell Power</a:t>
            </a:r>
            <a:endParaRPr/>
          </a:p>
        </p:txBody>
      </p:sp>
      <p:sp>
        <p:nvSpPr>
          <p:cNvPr id="433" name="Google Shape;433;p50"/>
          <p:cNvSpPr txBox="1">
            <a:spLocks noGrp="1"/>
          </p:cNvSpPr>
          <p:nvPr>
            <p:ph type="body" idx="1"/>
          </p:nvPr>
        </p:nvSpPr>
        <p:spPr>
          <a:xfrm>
            <a:off x="113375" y="1198050"/>
            <a:ext cx="5869800" cy="13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Based on 1353 W/m</a:t>
            </a:r>
            <a:r>
              <a:rPr lang="en" b="1" baseline="30000"/>
              <a:t>2</a:t>
            </a:r>
            <a:r>
              <a:rPr lang="en" b="1"/>
              <a:t> insolation,</a:t>
            </a:r>
            <a:endParaRPr b="1"/>
          </a:p>
          <a:p>
            <a:pPr marL="0" lvl="0" indent="0" algn="l" rtl="0">
              <a:spcBef>
                <a:spcPts val="0"/>
              </a:spcBef>
              <a:spcAft>
                <a:spcPts val="0"/>
              </a:spcAft>
              <a:buNone/>
            </a:pPr>
            <a:r>
              <a:rPr lang="en" b="1"/>
              <a:t>power with one side illuminated broadside</a:t>
            </a:r>
            <a:br>
              <a:rPr lang="en"/>
            </a:br>
            <a:r>
              <a:rPr lang="en"/>
              <a:t>(2-3 sides may be illuminated - total on next slide)</a:t>
            </a:r>
            <a:endParaRPr/>
          </a:p>
        </p:txBody>
      </p:sp>
      <p:pic>
        <p:nvPicPr>
          <p:cNvPr id="434" name="Google Shape;434;p50"/>
          <p:cNvPicPr preferRelativeResize="0"/>
          <p:nvPr/>
        </p:nvPicPr>
        <p:blipFill>
          <a:blip r:embed="rId3">
            <a:alphaModFix/>
          </a:blip>
          <a:stretch>
            <a:fillRect/>
          </a:stretch>
        </p:blipFill>
        <p:spPr>
          <a:xfrm rot="-5400000">
            <a:off x="6551975" y="44950"/>
            <a:ext cx="1823249" cy="2786800"/>
          </a:xfrm>
          <a:prstGeom prst="rect">
            <a:avLst/>
          </a:prstGeom>
          <a:noFill/>
          <a:ln>
            <a:noFill/>
          </a:ln>
        </p:spPr>
      </p:pic>
      <p:sp>
        <p:nvSpPr>
          <p:cNvPr id="435" name="Google Shape;435;p50"/>
          <p:cNvSpPr txBox="1"/>
          <p:nvPr/>
        </p:nvSpPr>
        <p:spPr>
          <a:xfrm>
            <a:off x="5257388" y="2349963"/>
            <a:ext cx="364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EnduroSat solar cell on 5 sides of the cube</a:t>
            </a:r>
            <a:endParaRPr>
              <a:solidFill>
                <a:schemeClr val="dk2"/>
              </a:solidFill>
            </a:endParaRPr>
          </a:p>
        </p:txBody>
      </p:sp>
      <p:pic>
        <p:nvPicPr>
          <p:cNvPr id="436" name="Google Shape;436;p50"/>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437" name="Google Shape;437;p50"/>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438" name="Google Shape;438;p50"/>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439" name="Google Shape;439;p50"/>
          <p:cNvPicPr preferRelativeResize="0"/>
          <p:nvPr/>
        </p:nvPicPr>
        <p:blipFill>
          <a:blip r:embed="rId5">
            <a:alphaModFix/>
          </a:blip>
          <a:stretch>
            <a:fillRect/>
          </a:stretch>
        </p:blipFill>
        <p:spPr>
          <a:xfrm>
            <a:off x="113375" y="2783700"/>
            <a:ext cx="7426524" cy="1788050"/>
          </a:xfrm>
          <a:prstGeom prst="rect">
            <a:avLst/>
          </a:prstGeom>
          <a:noFill/>
          <a:ln>
            <a:noFill/>
          </a:ln>
        </p:spPr>
      </p:pic>
      <p:sp>
        <p:nvSpPr>
          <p:cNvPr id="440" name="Google Shape;440;p50"/>
          <p:cNvSpPr txBox="1"/>
          <p:nvPr/>
        </p:nvSpPr>
        <p:spPr>
          <a:xfrm>
            <a:off x="2569225" y="4532175"/>
            <a:ext cx="5461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a:t>
            </a:r>
            <a:r>
              <a:rPr lang="en" sz="1700" b="1">
                <a:solidFill>
                  <a:schemeClr val="dk2"/>
                </a:solidFill>
              </a:rPr>
              <a:t>1.22 W includes a ⅚ factor for one missing side</a:t>
            </a:r>
            <a:r>
              <a:rPr lang="en" sz="1800">
                <a:solidFill>
                  <a:schemeClr val="dk2"/>
                </a:solidFill>
              </a:rPr>
              <a:t>)</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1"/>
          <p:cNvPicPr preferRelativeResize="0"/>
          <p:nvPr/>
        </p:nvPicPr>
        <p:blipFill>
          <a:blip r:embed="rId3">
            <a:alphaModFix/>
          </a:blip>
          <a:stretch>
            <a:fillRect/>
          </a:stretch>
        </p:blipFill>
        <p:spPr>
          <a:xfrm>
            <a:off x="6891814" y="682375"/>
            <a:ext cx="759612" cy="750224"/>
          </a:xfrm>
          <a:prstGeom prst="rect">
            <a:avLst/>
          </a:prstGeom>
          <a:noFill/>
          <a:ln>
            <a:noFill/>
          </a:ln>
        </p:spPr>
      </p:pic>
      <p:pic>
        <p:nvPicPr>
          <p:cNvPr id="446" name="Google Shape;446;p51"/>
          <p:cNvPicPr preferRelativeResize="0"/>
          <p:nvPr/>
        </p:nvPicPr>
        <p:blipFill>
          <a:blip r:embed="rId4">
            <a:alphaModFix/>
          </a:blip>
          <a:stretch>
            <a:fillRect/>
          </a:stretch>
        </p:blipFill>
        <p:spPr>
          <a:xfrm>
            <a:off x="8118783" y="682381"/>
            <a:ext cx="747329" cy="750225"/>
          </a:xfrm>
          <a:prstGeom prst="rect">
            <a:avLst/>
          </a:prstGeom>
          <a:noFill/>
          <a:ln>
            <a:noFill/>
          </a:ln>
        </p:spPr>
      </p:pic>
      <p:pic>
        <p:nvPicPr>
          <p:cNvPr id="447" name="Google Shape;447;p51"/>
          <p:cNvPicPr preferRelativeResize="0"/>
          <p:nvPr/>
        </p:nvPicPr>
        <p:blipFill>
          <a:blip r:embed="rId5">
            <a:alphaModFix/>
          </a:blip>
          <a:stretch>
            <a:fillRect/>
          </a:stretch>
        </p:blipFill>
        <p:spPr>
          <a:xfrm>
            <a:off x="6843193" y="1756858"/>
            <a:ext cx="1026420" cy="750225"/>
          </a:xfrm>
          <a:prstGeom prst="rect">
            <a:avLst/>
          </a:prstGeom>
          <a:noFill/>
          <a:ln>
            <a:noFill/>
          </a:ln>
        </p:spPr>
      </p:pic>
      <p:pic>
        <p:nvPicPr>
          <p:cNvPr id="448" name="Google Shape;448;p51"/>
          <p:cNvPicPr preferRelativeResize="0"/>
          <p:nvPr/>
        </p:nvPicPr>
        <p:blipFill>
          <a:blip r:embed="rId6">
            <a:alphaModFix/>
          </a:blip>
          <a:stretch>
            <a:fillRect/>
          </a:stretch>
        </p:blipFill>
        <p:spPr>
          <a:xfrm>
            <a:off x="7997687" y="1756863"/>
            <a:ext cx="1027126" cy="750230"/>
          </a:xfrm>
          <a:prstGeom prst="rect">
            <a:avLst/>
          </a:prstGeom>
          <a:noFill/>
          <a:ln>
            <a:noFill/>
          </a:ln>
        </p:spPr>
      </p:pic>
      <p:pic>
        <p:nvPicPr>
          <p:cNvPr id="449" name="Google Shape;449;p51"/>
          <p:cNvPicPr preferRelativeResize="0"/>
          <p:nvPr/>
        </p:nvPicPr>
        <p:blipFill>
          <a:blip r:embed="rId7">
            <a:alphaModFix/>
          </a:blip>
          <a:stretch>
            <a:fillRect/>
          </a:stretch>
        </p:blipFill>
        <p:spPr>
          <a:xfrm>
            <a:off x="6759525" y="2863925"/>
            <a:ext cx="1134225" cy="1164800"/>
          </a:xfrm>
          <a:prstGeom prst="rect">
            <a:avLst/>
          </a:prstGeom>
          <a:noFill/>
          <a:ln>
            <a:noFill/>
          </a:ln>
        </p:spPr>
      </p:pic>
      <p:pic>
        <p:nvPicPr>
          <p:cNvPr id="450" name="Google Shape;450;p51"/>
          <p:cNvPicPr preferRelativeResize="0"/>
          <p:nvPr/>
        </p:nvPicPr>
        <p:blipFill>
          <a:blip r:embed="rId8">
            <a:alphaModFix/>
          </a:blip>
          <a:stretch>
            <a:fillRect/>
          </a:stretch>
        </p:blipFill>
        <p:spPr>
          <a:xfrm>
            <a:off x="7967925" y="2831375"/>
            <a:ext cx="1165124" cy="1087655"/>
          </a:xfrm>
          <a:prstGeom prst="rect">
            <a:avLst/>
          </a:prstGeom>
          <a:noFill/>
          <a:ln>
            <a:noFill/>
          </a:ln>
        </p:spPr>
      </p:pic>
      <p:sp>
        <p:nvSpPr>
          <p:cNvPr id="451" name="Google Shape;451;p51"/>
          <p:cNvSpPr txBox="1"/>
          <p:nvPr/>
        </p:nvSpPr>
        <p:spPr>
          <a:xfrm>
            <a:off x="209450" y="49375"/>
            <a:ext cx="6441000" cy="8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rPr>
              <a:t>Power Budget Includes Evaluation of Total Sun the Cubesat Receives at Various Orientations</a:t>
            </a:r>
            <a:endParaRPr sz="2000">
              <a:solidFill>
                <a:schemeClr val="dk1"/>
              </a:solidFill>
            </a:endParaRPr>
          </a:p>
        </p:txBody>
      </p:sp>
      <p:sp>
        <p:nvSpPr>
          <p:cNvPr id="452" name="Google Shape;452;p51"/>
          <p:cNvSpPr txBox="1"/>
          <p:nvPr/>
        </p:nvSpPr>
        <p:spPr>
          <a:xfrm>
            <a:off x="209450" y="812900"/>
            <a:ext cx="6108600" cy="2362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dirty="0">
                <a:solidFill>
                  <a:schemeClr val="dk2"/>
                </a:solidFill>
              </a:rPr>
              <a:t>The amount of sun received depends on the angle of the </a:t>
            </a:r>
            <a:r>
              <a:rPr lang="en" dirty="0" err="1">
                <a:solidFill>
                  <a:schemeClr val="dk2"/>
                </a:solidFill>
              </a:rPr>
              <a:t>Cubesat</a:t>
            </a:r>
            <a:r>
              <a:rPr lang="en" dirty="0">
                <a:solidFill>
                  <a:schemeClr val="dk2"/>
                </a:solidFill>
              </a:rPr>
              <a:t>.</a:t>
            </a:r>
            <a:endParaRPr dirty="0">
              <a:solidFill>
                <a:schemeClr val="dk2"/>
              </a:solidFill>
            </a:endParaRPr>
          </a:p>
          <a:p>
            <a:pPr marL="914400" lvl="1" indent="-317500" algn="l" rtl="0">
              <a:spcBef>
                <a:spcPts val="0"/>
              </a:spcBef>
              <a:spcAft>
                <a:spcPts val="0"/>
              </a:spcAft>
              <a:buClr>
                <a:schemeClr val="dk2"/>
              </a:buClr>
              <a:buSzPts val="1400"/>
              <a:buChar char="○"/>
            </a:pPr>
            <a:r>
              <a:rPr lang="en" b="1" dirty="0">
                <a:solidFill>
                  <a:schemeClr val="dk2"/>
                </a:solidFill>
              </a:rPr>
              <a:t>Note that the camera side does not have a solar cell.</a:t>
            </a:r>
            <a:endParaRPr b="1" dirty="0">
              <a:solidFill>
                <a:schemeClr val="dk2"/>
              </a:solidFill>
            </a:endParaRPr>
          </a:p>
          <a:p>
            <a:pPr marL="457200" lvl="0" indent="-317500" algn="l" rtl="0">
              <a:spcBef>
                <a:spcPts val="0"/>
              </a:spcBef>
              <a:spcAft>
                <a:spcPts val="0"/>
              </a:spcAft>
              <a:buClr>
                <a:schemeClr val="dk2"/>
              </a:buClr>
              <a:buSzPts val="1400"/>
              <a:buChar char="●"/>
            </a:pPr>
            <a:r>
              <a:rPr lang="en" dirty="0">
                <a:solidFill>
                  <a:schemeClr val="dk2"/>
                </a:solidFill>
              </a:rPr>
              <a:t>One, two, or three sides may be illuminated at any given time.</a:t>
            </a:r>
            <a:endParaRPr dirty="0">
              <a:solidFill>
                <a:schemeClr val="dk2"/>
              </a:solidFill>
            </a:endParaRPr>
          </a:p>
          <a:p>
            <a:pPr marL="457200" lvl="0" indent="-317500" algn="l" rtl="0">
              <a:spcBef>
                <a:spcPts val="0"/>
              </a:spcBef>
              <a:spcAft>
                <a:spcPts val="0"/>
              </a:spcAft>
              <a:buClr>
                <a:schemeClr val="dk2"/>
              </a:buClr>
              <a:buSzPts val="1400"/>
              <a:buChar char="●"/>
            </a:pPr>
            <a:r>
              <a:rPr lang="en" dirty="0">
                <a:solidFill>
                  <a:schemeClr val="dk2"/>
                </a:solidFill>
              </a:rPr>
              <a:t>Total intercepted sunlight by a cube equivalent to that of a cross section of a sphere of equal surface area.</a:t>
            </a:r>
            <a:endParaRPr dirty="0">
              <a:solidFill>
                <a:schemeClr val="dk2"/>
              </a:solidFill>
            </a:endParaRPr>
          </a:p>
          <a:p>
            <a:pPr marL="0" lvl="0" indent="0" algn="l" rtl="0">
              <a:spcBef>
                <a:spcPts val="0"/>
              </a:spcBef>
              <a:spcAft>
                <a:spcPts val="0"/>
              </a:spcAft>
              <a:buNone/>
            </a:pPr>
            <a:endParaRPr dirty="0">
              <a:solidFill>
                <a:schemeClr val="dk2"/>
              </a:solidFill>
            </a:endParaRPr>
          </a:p>
          <a:p>
            <a:pPr marL="0" lvl="0" indent="0" algn="l" rtl="0">
              <a:spcBef>
                <a:spcPts val="0"/>
              </a:spcBef>
              <a:spcAft>
                <a:spcPts val="0"/>
              </a:spcAft>
              <a:buNone/>
            </a:pPr>
            <a:r>
              <a:rPr lang="en" dirty="0">
                <a:solidFill>
                  <a:schemeClr val="dk2"/>
                </a:solidFill>
              </a:rPr>
              <a:t>6s² = 4</a:t>
            </a:r>
            <a:r>
              <a:rPr lang="en" dirty="0">
                <a:solidFill>
                  <a:srgbClr val="4D5156"/>
                </a:solidFill>
                <a:highlight>
                  <a:srgbClr val="FFFFFF"/>
                </a:highlight>
                <a:latin typeface="Roboto"/>
                <a:ea typeface="Roboto"/>
                <a:cs typeface="Roboto"/>
                <a:sym typeface="Roboto"/>
              </a:rPr>
              <a:t>πr²				equating sphere and cube area</a:t>
            </a:r>
            <a:endParaRPr dirty="0">
              <a:solidFill>
                <a:srgbClr val="4D5156"/>
              </a:solidFill>
              <a:highlight>
                <a:srgbClr val="FFFFFF"/>
              </a:highlight>
              <a:latin typeface="Roboto"/>
              <a:ea typeface="Roboto"/>
              <a:cs typeface="Roboto"/>
              <a:sym typeface="Roboto"/>
            </a:endParaRPr>
          </a:p>
          <a:p>
            <a:pPr marL="0" lvl="0" indent="0" algn="l" rtl="0">
              <a:spcBef>
                <a:spcPts val="0"/>
              </a:spcBef>
              <a:spcAft>
                <a:spcPts val="0"/>
              </a:spcAft>
              <a:buNone/>
            </a:pPr>
            <a:r>
              <a:rPr lang="en" dirty="0">
                <a:solidFill>
                  <a:srgbClr val="4D5156"/>
                </a:solidFill>
                <a:highlight>
                  <a:srgbClr val="FFFFFF"/>
                </a:highlight>
                <a:latin typeface="Roboto"/>
                <a:ea typeface="Roboto"/>
                <a:cs typeface="Roboto"/>
                <a:sym typeface="Roboto"/>
              </a:rPr>
              <a:t>r² = 3s²/(2π)			finding r² of sphere</a:t>
            </a:r>
            <a:endParaRPr dirty="0">
              <a:solidFill>
                <a:srgbClr val="4D5156"/>
              </a:solidFill>
              <a:highlight>
                <a:srgbClr val="FFFFFF"/>
              </a:highlight>
              <a:latin typeface="Roboto"/>
              <a:ea typeface="Roboto"/>
              <a:cs typeface="Roboto"/>
              <a:sym typeface="Roboto"/>
            </a:endParaRPr>
          </a:p>
          <a:p>
            <a:pPr marL="0" lvl="0" indent="0" algn="l" rtl="0">
              <a:spcBef>
                <a:spcPts val="0"/>
              </a:spcBef>
              <a:spcAft>
                <a:spcPts val="0"/>
              </a:spcAft>
              <a:buNone/>
            </a:pPr>
            <a:r>
              <a:rPr lang="en" dirty="0">
                <a:solidFill>
                  <a:srgbClr val="4D5156"/>
                </a:solidFill>
                <a:highlight>
                  <a:srgbClr val="FFFFFF"/>
                </a:highlight>
                <a:latin typeface="Roboto"/>
                <a:ea typeface="Roboto"/>
                <a:cs typeface="Roboto"/>
                <a:sym typeface="Roboto"/>
              </a:rPr>
              <a:t>πr² = π * (3s²/(2π))= 1.5s²	cross section of sphere</a:t>
            </a:r>
            <a:endParaRPr dirty="0">
              <a:solidFill>
                <a:srgbClr val="4D5156"/>
              </a:solidFill>
              <a:highlight>
                <a:srgbClr val="FFFFFF"/>
              </a:highlight>
              <a:latin typeface="Roboto"/>
              <a:ea typeface="Roboto"/>
              <a:cs typeface="Roboto"/>
              <a:sym typeface="Roboto"/>
            </a:endParaRPr>
          </a:p>
          <a:p>
            <a:pPr marL="0" lvl="0" indent="0" algn="l" rtl="0">
              <a:spcBef>
                <a:spcPts val="0"/>
              </a:spcBef>
              <a:spcAft>
                <a:spcPts val="0"/>
              </a:spcAft>
              <a:buNone/>
            </a:pPr>
            <a:r>
              <a:rPr lang="en" dirty="0">
                <a:solidFill>
                  <a:srgbClr val="4D5156"/>
                </a:solidFill>
                <a:highlight>
                  <a:srgbClr val="FFFFFF"/>
                </a:highlight>
                <a:latin typeface="Roboto"/>
                <a:ea typeface="Roboto"/>
                <a:cs typeface="Roboto"/>
                <a:sym typeface="Roboto"/>
              </a:rPr>
              <a:t>A = (⅚)*1.5s² = 1.25s²		average solar cross section of 5 sided cube</a:t>
            </a:r>
            <a:endParaRPr dirty="0">
              <a:solidFill>
                <a:srgbClr val="4D5156"/>
              </a:solidFill>
              <a:highlight>
                <a:srgbClr val="FFFFFF"/>
              </a:highlight>
              <a:latin typeface="Roboto"/>
              <a:ea typeface="Roboto"/>
              <a:cs typeface="Roboto"/>
              <a:sym typeface="Roboto"/>
            </a:endParaRPr>
          </a:p>
          <a:p>
            <a:pPr marL="0" lvl="0" indent="0" algn="l" rtl="0">
              <a:spcBef>
                <a:spcPts val="0"/>
              </a:spcBef>
              <a:spcAft>
                <a:spcPts val="0"/>
              </a:spcAft>
              <a:buNone/>
            </a:pPr>
            <a:r>
              <a:rPr lang="en" dirty="0">
                <a:solidFill>
                  <a:srgbClr val="4D5156"/>
                </a:solidFill>
                <a:highlight>
                  <a:srgbClr val="FFFFFF"/>
                </a:highlight>
                <a:latin typeface="Roboto"/>
                <a:ea typeface="Roboto"/>
                <a:cs typeface="Roboto"/>
                <a:sym typeface="Roboto"/>
              </a:rPr>
              <a:t>.	</a:t>
            </a:r>
            <a:endParaRPr dirty="0">
              <a:solidFill>
                <a:srgbClr val="4D5156"/>
              </a:solidFill>
              <a:highlight>
                <a:srgbClr val="FFFFFF"/>
              </a:highlight>
              <a:latin typeface="Roboto"/>
              <a:ea typeface="Roboto"/>
              <a:cs typeface="Roboto"/>
              <a:sym typeface="Roboto"/>
            </a:endParaRPr>
          </a:p>
          <a:p>
            <a:pPr marL="0" lvl="0" indent="0" algn="l" rtl="0">
              <a:spcBef>
                <a:spcPts val="0"/>
              </a:spcBef>
              <a:spcAft>
                <a:spcPts val="0"/>
              </a:spcAft>
              <a:buNone/>
            </a:pPr>
            <a:endParaRPr dirty="0">
              <a:solidFill>
                <a:srgbClr val="4D5156"/>
              </a:solidFill>
              <a:highlight>
                <a:srgbClr val="FFFFFF"/>
              </a:highlight>
              <a:latin typeface="Roboto"/>
              <a:ea typeface="Roboto"/>
              <a:cs typeface="Roboto"/>
              <a:sym typeface="Roboto"/>
            </a:endParaRPr>
          </a:p>
        </p:txBody>
      </p:sp>
      <p:sp>
        <p:nvSpPr>
          <p:cNvPr id="453" name="Google Shape;453;p51"/>
          <p:cNvSpPr txBox="1"/>
          <p:nvPr/>
        </p:nvSpPr>
        <p:spPr>
          <a:xfrm>
            <a:off x="6835825" y="1334975"/>
            <a:ext cx="8457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2"/>
                </a:solidFill>
              </a:rPr>
              <a:t>Area = 1x</a:t>
            </a:r>
            <a:endParaRPr sz="1000" b="1">
              <a:solidFill>
                <a:schemeClr val="dk2"/>
              </a:solidFill>
            </a:endParaRPr>
          </a:p>
        </p:txBody>
      </p:sp>
      <p:sp>
        <p:nvSpPr>
          <p:cNvPr id="454" name="Google Shape;454;p51"/>
          <p:cNvSpPr txBox="1"/>
          <p:nvPr/>
        </p:nvSpPr>
        <p:spPr>
          <a:xfrm>
            <a:off x="8138575" y="1334975"/>
            <a:ext cx="8457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2"/>
                </a:solidFill>
              </a:rPr>
              <a:t>Area = 0</a:t>
            </a:r>
            <a:endParaRPr sz="1000" b="1">
              <a:solidFill>
                <a:schemeClr val="dk2"/>
              </a:solidFill>
            </a:endParaRPr>
          </a:p>
        </p:txBody>
      </p:sp>
      <p:sp>
        <p:nvSpPr>
          <p:cNvPr id="455" name="Google Shape;455;p51"/>
          <p:cNvSpPr txBox="1"/>
          <p:nvPr/>
        </p:nvSpPr>
        <p:spPr>
          <a:xfrm>
            <a:off x="6933562" y="2458938"/>
            <a:ext cx="12807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2"/>
                </a:solidFill>
              </a:rPr>
              <a:t>Area = √2 x</a:t>
            </a:r>
            <a:endParaRPr sz="1000" b="1">
              <a:solidFill>
                <a:schemeClr val="dk2"/>
              </a:solidFill>
            </a:endParaRPr>
          </a:p>
        </p:txBody>
      </p:sp>
      <p:sp>
        <p:nvSpPr>
          <p:cNvPr id="456" name="Google Shape;456;p51"/>
          <p:cNvSpPr txBox="1"/>
          <p:nvPr/>
        </p:nvSpPr>
        <p:spPr>
          <a:xfrm>
            <a:off x="7870899" y="2458938"/>
            <a:ext cx="12807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2"/>
                </a:solidFill>
              </a:rPr>
              <a:t>Area = ½ √2 x</a:t>
            </a:r>
            <a:endParaRPr sz="1000" b="1">
              <a:solidFill>
                <a:schemeClr val="dk2"/>
              </a:solidFill>
            </a:endParaRPr>
          </a:p>
        </p:txBody>
      </p:sp>
      <p:sp>
        <p:nvSpPr>
          <p:cNvPr id="457" name="Google Shape;457;p51"/>
          <p:cNvSpPr txBox="1"/>
          <p:nvPr/>
        </p:nvSpPr>
        <p:spPr>
          <a:xfrm>
            <a:off x="6824874" y="3957625"/>
            <a:ext cx="12807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2"/>
                </a:solidFill>
              </a:rPr>
              <a:t>Area = √3 x</a:t>
            </a:r>
            <a:endParaRPr sz="1000" b="1">
              <a:solidFill>
                <a:schemeClr val="dk2"/>
              </a:solidFill>
            </a:endParaRPr>
          </a:p>
        </p:txBody>
      </p:sp>
      <p:sp>
        <p:nvSpPr>
          <p:cNvPr id="458" name="Google Shape;458;p51"/>
          <p:cNvSpPr txBox="1"/>
          <p:nvPr/>
        </p:nvSpPr>
        <p:spPr>
          <a:xfrm>
            <a:off x="7910137" y="3957625"/>
            <a:ext cx="12807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2"/>
                </a:solidFill>
              </a:rPr>
              <a:t>Area = ⅔ √3 x</a:t>
            </a:r>
            <a:endParaRPr sz="1000" b="1">
              <a:solidFill>
                <a:schemeClr val="dk2"/>
              </a:solidFill>
            </a:endParaRPr>
          </a:p>
        </p:txBody>
      </p:sp>
      <p:sp>
        <p:nvSpPr>
          <p:cNvPr id="459" name="Google Shape;459;p51"/>
          <p:cNvSpPr txBox="1"/>
          <p:nvPr/>
        </p:nvSpPr>
        <p:spPr>
          <a:xfrm>
            <a:off x="6914750" y="49375"/>
            <a:ext cx="1920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2"/>
                </a:solidFill>
              </a:rPr>
              <a:t>Six cases and useful illuminated area fraction</a:t>
            </a:r>
            <a:endParaRPr sz="1200">
              <a:solidFill>
                <a:schemeClr val="dk2"/>
              </a:solidFill>
            </a:endParaRPr>
          </a:p>
        </p:txBody>
      </p:sp>
      <p:sp>
        <p:nvSpPr>
          <p:cNvPr id="460" name="Google Shape;460;p51"/>
          <p:cNvSpPr txBox="1"/>
          <p:nvPr/>
        </p:nvSpPr>
        <p:spPr>
          <a:xfrm>
            <a:off x="300105" y="3551544"/>
            <a:ext cx="5223000" cy="646500"/>
          </a:xfrm>
          <a:prstGeom prst="rect">
            <a:avLst/>
          </a:prstGeom>
          <a:solidFill>
            <a:srgbClr val="FFFF00"/>
          </a:solid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500" dirty="0">
                <a:solidFill>
                  <a:schemeClr val="dk2"/>
                </a:solidFill>
              </a:rPr>
              <a:t>Average sun exposure of randomly oriented 5 sided cube is 25% higher than broadside illumination of one side.</a:t>
            </a:r>
            <a:endParaRPr sz="1500" dirty="0">
              <a:solidFill>
                <a:schemeClr val="dk2"/>
              </a:solidFill>
            </a:endParaRPr>
          </a:p>
        </p:txBody>
      </p:sp>
      <p:sp>
        <p:nvSpPr>
          <p:cNvPr id="461" name="Google Shape;461;p51"/>
          <p:cNvSpPr txBox="1"/>
          <p:nvPr/>
        </p:nvSpPr>
        <p:spPr>
          <a:xfrm>
            <a:off x="5800750" y="1034963"/>
            <a:ext cx="116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2"/>
                </a:solidFill>
              </a:rPr>
              <a:t>Broadside</a:t>
            </a:r>
            <a:endParaRPr sz="1200" b="1">
              <a:solidFill>
                <a:schemeClr val="dk2"/>
              </a:solidFill>
            </a:endParaRPr>
          </a:p>
        </p:txBody>
      </p:sp>
      <p:sp>
        <p:nvSpPr>
          <p:cNvPr id="462" name="Google Shape;462;p51"/>
          <p:cNvSpPr txBox="1"/>
          <p:nvPr/>
        </p:nvSpPr>
        <p:spPr>
          <a:xfrm>
            <a:off x="5800755" y="1952563"/>
            <a:ext cx="1258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2"/>
                </a:solidFill>
              </a:rPr>
              <a:t>Edgewise</a:t>
            </a:r>
            <a:endParaRPr sz="1200" b="1">
              <a:solidFill>
                <a:schemeClr val="dk2"/>
              </a:solidFill>
            </a:endParaRPr>
          </a:p>
        </p:txBody>
      </p:sp>
      <p:sp>
        <p:nvSpPr>
          <p:cNvPr id="463" name="Google Shape;463;p51"/>
          <p:cNvSpPr txBox="1"/>
          <p:nvPr/>
        </p:nvSpPr>
        <p:spPr>
          <a:xfrm>
            <a:off x="5743842" y="3175100"/>
            <a:ext cx="113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2"/>
                </a:solidFill>
              </a:rPr>
              <a:t>Cornerwise</a:t>
            </a:r>
            <a:endParaRPr sz="1200" b="1">
              <a:solidFill>
                <a:schemeClr val="dk2"/>
              </a:solidFill>
            </a:endParaRPr>
          </a:p>
        </p:txBody>
      </p:sp>
      <p:sp>
        <p:nvSpPr>
          <p:cNvPr id="464" name="Google Shape;464;p51"/>
          <p:cNvSpPr txBox="1"/>
          <p:nvPr/>
        </p:nvSpPr>
        <p:spPr>
          <a:xfrm>
            <a:off x="7932037" y="482875"/>
            <a:ext cx="1258800" cy="1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0000FF"/>
                </a:solidFill>
              </a:rPr>
              <a:t>With Camera side</a:t>
            </a:r>
            <a:endParaRPr sz="900" b="1">
              <a:solidFill>
                <a:srgbClr val="0000FF"/>
              </a:solidFill>
            </a:endParaRPr>
          </a:p>
        </p:txBody>
      </p:sp>
      <p:sp>
        <p:nvSpPr>
          <p:cNvPr id="465" name="Google Shape;465;p51"/>
          <p:cNvSpPr txBox="1"/>
          <p:nvPr/>
        </p:nvSpPr>
        <p:spPr>
          <a:xfrm>
            <a:off x="6650300" y="482875"/>
            <a:ext cx="1374600" cy="1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BF9000"/>
                </a:solidFill>
              </a:rPr>
              <a:t>Only Solar Cell sides</a:t>
            </a:r>
            <a:endParaRPr sz="900" b="1">
              <a:solidFill>
                <a:srgbClr val="BF9000"/>
              </a:solidFill>
            </a:endParaRPr>
          </a:p>
        </p:txBody>
      </p:sp>
      <p:sp>
        <p:nvSpPr>
          <p:cNvPr id="466" name="Google Shape;466;p51"/>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67" name="Google Shape;467;p51"/>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pic>
        <p:nvPicPr>
          <p:cNvPr id="468" name="Google Shape;468;p51"/>
          <p:cNvPicPr preferRelativeResize="0"/>
          <p:nvPr/>
        </p:nvPicPr>
        <p:blipFill>
          <a:blip r:embed="rId9">
            <a:alphaModFix/>
          </a:blip>
          <a:stretch>
            <a:fillRect/>
          </a:stretch>
        </p:blipFill>
        <p:spPr>
          <a:xfrm>
            <a:off x="7446724" y="4114023"/>
            <a:ext cx="1576674" cy="818347"/>
          </a:xfrm>
          <a:prstGeom prst="rect">
            <a:avLst/>
          </a:prstGeom>
          <a:noFill/>
          <a:ln>
            <a:noFill/>
          </a:ln>
        </p:spPr>
      </p:pic>
      <p:pic>
        <p:nvPicPr>
          <p:cNvPr id="469" name="Google Shape;469;p51"/>
          <p:cNvPicPr preferRelativeResize="0"/>
          <p:nvPr/>
        </p:nvPicPr>
        <p:blipFill>
          <a:blip r:embed="rId10">
            <a:alphaModFix/>
          </a:blip>
          <a:stretch>
            <a:fillRect/>
          </a:stretch>
        </p:blipFill>
        <p:spPr>
          <a:xfrm>
            <a:off x="89475" y="4212425"/>
            <a:ext cx="7065723" cy="88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2"/>
          <p:cNvSpPr txBox="1">
            <a:spLocks noGrp="1"/>
          </p:cNvSpPr>
          <p:nvPr>
            <p:ph type="title"/>
          </p:nvPr>
        </p:nvSpPr>
        <p:spPr>
          <a:xfrm>
            <a:off x="311700" y="152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Battery Heaters</a:t>
            </a:r>
            <a:endParaRPr/>
          </a:p>
        </p:txBody>
      </p:sp>
      <p:sp>
        <p:nvSpPr>
          <p:cNvPr id="475" name="Google Shape;475;p52"/>
          <p:cNvSpPr txBox="1">
            <a:spLocks noGrp="1"/>
          </p:cNvSpPr>
          <p:nvPr>
            <p:ph type="body" idx="1"/>
          </p:nvPr>
        </p:nvSpPr>
        <p:spPr>
          <a:xfrm>
            <a:off x="230925" y="725250"/>
            <a:ext cx="6140700" cy="3842400"/>
          </a:xfrm>
          <a:prstGeom prst="rect">
            <a:avLst/>
          </a:prstGeom>
        </p:spPr>
        <p:txBody>
          <a:bodyPr spcFirstLastPara="1" wrap="square" lIns="91425" tIns="91425" rIns="91425" bIns="91425" anchor="t" anchorCtr="0">
            <a:normAutofit lnSpcReduction="20000"/>
          </a:bodyPr>
          <a:lstStyle/>
          <a:p>
            <a:pPr marL="457200" lvl="0" indent="-317500" algn="l" rtl="0">
              <a:spcBef>
                <a:spcPts val="0"/>
              </a:spcBef>
              <a:spcAft>
                <a:spcPts val="0"/>
              </a:spcAft>
              <a:buClr>
                <a:schemeClr val="dk1"/>
              </a:buClr>
              <a:buSzPts val="1400"/>
              <a:buChar char="●"/>
            </a:pPr>
            <a:r>
              <a:rPr lang="en" sz="1400">
                <a:solidFill>
                  <a:schemeClr val="dk1"/>
                </a:solidFill>
              </a:rPr>
              <a:t>Heater energy was identified as a risk</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We need to estimate the energy needed to run the Battery Heaters</a:t>
            </a:r>
            <a:endParaRPr sz="1400">
              <a:solidFill>
                <a:schemeClr val="dk1"/>
              </a:solidFill>
            </a:endParaRPr>
          </a:p>
          <a:p>
            <a:pPr marL="914400" lvl="1" indent="-330200" algn="l" rtl="0">
              <a:spcBef>
                <a:spcPts val="0"/>
              </a:spcBef>
              <a:spcAft>
                <a:spcPts val="0"/>
              </a:spcAft>
              <a:buClr>
                <a:schemeClr val="dk1"/>
              </a:buClr>
              <a:buSzPts val="1600"/>
              <a:buChar char="○"/>
            </a:pPr>
            <a:r>
              <a:rPr lang="en" sz="1200">
                <a:solidFill>
                  <a:schemeClr val="dk1"/>
                </a:solidFill>
              </a:rPr>
              <a:t>Final results are pending a full thermal model of the Satellite</a:t>
            </a:r>
            <a:endParaRPr sz="12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Heater energy estimate uses a simplified thermal model for the Satellite and EPS</a:t>
            </a:r>
            <a:endParaRPr sz="800">
              <a:solidFill>
                <a:schemeClr val="dk1"/>
              </a:solidFill>
            </a:endParaRPr>
          </a:p>
          <a:p>
            <a:pPr marL="914400" lvl="1" indent="-336550" algn="l" rtl="0">
              <a:spcBef>
                <a:spcPts val="0"/>
              </a:spcBef>
              <a:spcAft>
                <a:spcPts val="0"/>
              </a:spcAft>
              <a:buClr>
                <a:schemeClr val="dk1"/>
              </a:buClr>
              <a:buSzPts val="1700"/>
              <a:buChar char="○"/>
            </a:pPr>
            <a:r>
              <a:rPr lang="en" sz="1300">
                <a:solidFill>
                  <a:schemeClr val="dk1"/>
                </a:solidFill>
              </a:rPr>
              <a:t>We want the Batteries to be at or above 0 C</a:t>
            </a:r>
            <a:endParaRPr sz="1100">
              <a:solidFill>
                <a:schemeClr val="dk1"/>
              </a:solidFill>
            </a:endParaRPr>
          </a:p>
          <a:p>
            <a:pPr marL="914400" lvl="1" indent="-336550" algn="l" rtl="0">
              <a:spcBef>
                <a:spcPts val="0"/>
              </a:spcBef>
              <a:spcAft>
                <a:spcPts val="0"/>
              </a:spcAft>
              <a:buClr>
                <a:schemeClr val="dk1"/>
              </a:buClr>
              <a:buSzPts val="1700"/>
              <a:buChar char="○"/>
            </a:pPr>
            <a:r>
              <a:rPr lang="en" sz="1300">
                <a:solidFill>
                  <a:schemeClr val="dk1"/>
                </a:solidFill>
              </a:rPr>
              <a:t>We have to supply the equivalent amount of energy is lost during an orbit</a:t>
            </a:r>
            <a:endParaRPr sz="1100">
              <a:solidFill>
                <a:schemeClr val="dk1"/>
              </a:solidFill>
            </a:endParaRPr>
          </a:p>
          <a:p>
            <a:pPr marL="914400" lvl="1" indent="-336550" algn="l" rtl="0">
              <a:spcBef>
                <a:spcPts val="0"/>
              </a:spcBef>
              <a:spcAft>
                <a:spcPts val="0"/>
              </a:spcAft>
              <a:buClr>
                <a:schemeClr val="dk1"/>
              </a:buClr>
              <a:buSzPts val="1700"/>
              <a:buChar char="○"/>
            </a:pPr>
            <a:r>
              <a:rPr lang="en" sz="1300">
                <a:solidFill>
                  <a:schemeClr val="dk1"/>
                </a:solidFill>
              </a:rPr>
              <a:t>Assume there's an insulation layer around the EPS</a:t>
            </a:r>
            <a:endParaRPr sz="1300">
              <a:solidFill>
                <a:schemeClr val="dk1"/>
              </a:solidFill>
            </a:endParaRPr>
          </a:p>
          <a:p>
            <a:pPr marL="1371600" lvl="2" indent="-330200" algn="l" rtl="0">
              <a:spcBef>
                <a:spcPts val="0"/>
              </a:spcBef>
              <a:spcAft>
                <a:spcPts val="0"/>
              </a:spcAft>
              <a:buClr>
                <a:schemeClr val="dk1"/>
              </a:buClr>
              <a:buSzPts val="1600"/>
              <a:buChar char="■"/>
            </a:pPr>
            <a:r>
              <a:rPr lang="en" sz="1000">
                <a:solidFill>
                  <a:schemeClr val="dk1"/>
                </a:solidFill>
              </a:rPr>
              <a:t>5mm thick layer of cryogel insulation, top/bottom</a:t>
            </a:r>
            <a:endParaRPr sz="1000">
              <a:solidFill>
                <a:schemeClr val="dk1"/>
              </a:solidFill>
            </a:endParaRPr>
          </a:p>
          <a:p>
            <a:pPr marL="1371600" lvl="2" indent="-330200" algn="l" rtl="0">
              <a:spcBef>
                <a:spcPts val="0"/>
              </a:spcBef>
              <a:spcAft>
                <a:spcPts val="0"/>
              </a:spcAft>
              <a:buClr>
                <a:schemeClr val="dk1"/>
              </a:buClr>
              <a:buSzPts val="1600"/>
              <a:buChar char="■"/>
            </a:pPr>
            <a:r>
              <a:rPr lang="en" sz="1000">
                <a:solidFill>
                  <a:schemeClr val="dk1"/>
                </a:solidFill>
              </a:rPr>
              <a:t>EPS is thermally isolated from frame</a:t>
            </a:r>
            <a:endParaRPr sz="1000">
              <a:solidFill>
                <a:schemeClr val="dk1"/>
              </a:solidFill>
            </a:endParaRPr>
          </a:p>
          <a:p>
            <a:pPr marL="1371600" lvl="2" indent="-330200" algn="l" rtl="0">
              <a:spcBef>
                <a:spcPts val="0"/>
              </a:spcBef>
              <a:spcAft>
                <a:spcPts val="0"/>
              </a:spcAft>
              <a:buClr>
                <a:schemeClr val="dk1"/>
              </a:buClr>
              <a:buSzPts val="1600"/>
              <a:buChar char="■"/>
            </a:pPr>
            <a:r>
              <a:rPr lang="en" sz="1000">
                <a:solidFill>
                  <a:schemeClr val="dk1"/>
                </a:solidFill>
              </a:rPr>
              <a:t>Assume conduction from EPS top/bottom to outside through insulation</a:t>
            </a:r>
            <a:endParaRPr sz="1000">
              <a:solidFill>
                <a:schemeClr val="dk1"/>
              </a:solidFill>
            </a:endParaRPr>
          </a:p>
          <a:p>
            <a:pPr marL="1371600" lvl="2" indent="-330200" algn="l" rtl="0">
              <a:spcBef>
                <a:spcPts val="0"/>
              </a:spcBef>
              <a:spcAft>
                <a:spcPts val="0"/>
              </a:spcAft>
              <a:buClr>
                <a:schemeClr val="dk1"/>
              </a:buClr>
              <a:buSzPts val="1600"/>
              <a:buChar char="■"/>
            </a:pPr>
            <a:r>
              <a:rPr lang="en" sz="1000">
                <a:solidFill>
                  <a:schemeClr val="dk1"/>
                </a:solidFill>
              </a:rPr>
              <a:t>Outside temp of Satellite varies between -88 C and +35C (based on equilibrium temps)</a:t>
            </a:r>
            <a:endParaRPr sz="1000">
              <a:solidFill>
                <a:schemeClr val="dk1"/>
              </a:solidFill>
            </a:endParaRPr>
          </a:p>
          <a:p>
            <a:pPr marL="1371600" lvl="2" indent="-330200" algn="l" rtl="0">
              <a:spcBef>
                <a:spcPts val="0"/>
              </a:spcBef>
              <a:spcAft>
                <a:spcPts val="0"/>
              </a:spcAft>
              <a:buClr>
                <a:schemeClr val="dk1"/>
              </a:buClr>
              <a:buSzPts val="1600"/>
              <a:buChar char="■"/>
            </a:pPr>
            <a:r>
              <a:rPr lang="en" sz="1000">
                <a:solidFill>
                  <a:schemeClr val="dk1"/>
                </a:solidFill>
              </a:rPr>
              <a:t>No assumption of Battery to case conduction (i.e. Tcase=Tbattery)</a:t>
            </a:r>
            <a:endParaRPr sz="10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Net loss estimate is about 127 joules</a:t>
            </a:r>
            <a:endParaRPr sz="1000">
              <a:solidFill>
                <a:schemeClr val="dk1"/>
              </a:solidFill>
            </a:endParaRPr>
          </a:p>
        </p:txBody>
      </p:sp>
      <p:sp>
        <p:nvSpPr>
          <p:cNvPr id="476" name="Google Shape;476;p52"/>
          <p:cNvSpPr/>
          <p:nvPr/>
        </p:nvSpPr>
        <p:spPr>
          <a:xfrm>
            <a:off x="6591325" y="1481850"/>
            <a:ext cx="2019000" cy="176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 name="Google Shape;477;p52"/>
          <p:cNvSpPr/>
          <p:nvPr/>
        </p:nvSpPr>
        <p:spPr>
          <a:xfrm>
            <a:off x="6800875" y="2185525"/>
            <a:ext cx="16209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EPS</a:t>
            </a:r>
            <a:endParaRPr/>
          </a:p>
        </p:txBody>
      </p:sp>
      <p:sp>
        <p:nvSpPr>
          <p:cNvPr id="478" name="Google Shape;478;p52"/>
          <p:cNvSpPr/>
          <p:nvPr/>
        </p:nvSpPr>
        <p:spPr>
          <a:xfrm>
            <a:off x="6821763" y="1942600"/>
            <a:ext cx="1599900" cy="12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Insulation</a:t>
            </a:r>
            <a:endParaRPr sz="1000"/>
          </a:p>
        </p:txBody>
      </p:sp>
      <p:sp>
        <p:nvSpPr>
          <p:cNvPr id="479" name="Google Shape;479;p52"/>
          <p:cNvSpPr/>
          <p:nvPr/>
        </p:nvSpPr>
        <p:spPr>
          <a:xfrm>
            <a:off x="6800875" y="2613975"/>
            <a:ext cx="1599900" cy="12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Insulation</a:t>
            </a:r>
            <a:endParaRPr sz="1000"/>
          </a:p>
        </p:txBody>
      </p:sp>
      <p:sp>
        <p:nvSpPr>
          <p:cNvPr id="480" name="Google Shape;480;p52"/>
          <p:cNvSpPr/>
          <p:nvPr/>
        </p:nvSpPr>
        <p:spPr>
          <a:xfrm>
            <a:off x="5956025" y="190225"/>
            <a:ext cx="804300" cy="804300"/>
          </a:xfrm>
          <a:prstGeom prst="su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 name="Google Shape;481;p52"/>
          <p:cNvSpPr/>
          <p:nvPr/>
        </p:nvSpPr>
        <p:spPr>
          <a:xfrm>
            <a:off x="6800875" y="1320550"/>
            <a:ext cx="1599900" cy="12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Solar panel</a:t>
            </a:r>
            <a:endParaRPr sz="1000"/>
          </a:p>
        </p:txBody>
      </p:sp>
      <p:sp>
        <p:nvSpPr>
          <p:cNvPr id="482" name="Google Shape;482;p52"/>
          <p:cNvSpPr/>
          <p:nvPr/>
        </p:nvSpPr>
        <p:spPr>
          <a:xfrm rot="-5400000">
            <a:off x="5681575" y="2294575"/>
            <a:ext cx="1599900" cy="12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Solar panel</a:t>
            </a:r>
            <a:endParaRPr sz="1000"/>
          </a:p>
        </p:txBody>
      </p:sp>
      <p:sp>
        <p:nvSpPr>
          <p:cNvPr id="483" name="Google Shape;483;p52"/>
          <p:cNvSpPr/>
          <p:nvPr/>
        </p:nvSpPr>
        <p:spPr>
          <a:xfrm rot="-5400000">
            <a:off x="7920175" y="2294575"/>
            <a:ext cx="1599900" cy="12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Solar panel</a:t>
            </a:r>
            <a:endParaRPr sz="1000"/>
          </a:p>
        </p:txBody>
      </p:sp>
      <p:sp>
        <p:nvSpPr>
          <p:cNvPr id="484" name="Google Shape;484;p52"/>
          <p:cNvSpPr/>
          <p:nvPr/>
        </p:nvSpPr>
        <p:spPr>
          <a:xfrm rot="-5400000">
            <a:off x="5847425" y="2295425"/>
            <a:ext cx="1700400" cy="12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Frame</a:t>
            </a:r>
            <a:endParaRPr sz="1000"/>
          </a:p>
        </p:txBody>
      </p:sp>
      <p:sp>
        <p:nvSpPr>
          <p:cNvPr id="485" name="Google Shape;485;p52"/>
          <p:cNvSpPr/>
          <p:nvPr/>
        </p:nvSpPr>
        <p:spPr>
          <a:xfrm rot="-5400000">
            <a:off x="7691400" y="2299600"/>
            <a:ext cx="1708800" cy="12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Frame</a:t>
            </a:r>
            <a:endParaRPr sz="1000"/>
          </a:p>
        </p:txBody>
      </p:sp>
      <p:sp>
        <p:nvSpPr>
          <p:cNvPr id="486" name="Google Shape;486;p52"/>
          <p:cNvSpPr/>
          <p:nvPr/>
        </p:nvSpPr>
        <p:spPr>
          <a:xfrm rot="3133703">
            <a:off x="6725433" y="710110"/>
            <a:ext cx="583332" cy="402228"/>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Rad.</a:t>
            </a:r>
            <a:endParaRPr sz="1100"/>
          </a:p>
        </p:txBody>
      </p:sp>
      <p:sp>
        <p:nvSpPr>
          <p:cNvPr id="487" name="Google Shape;487;p52"/>
          <p:cNvSpPr/>
          <p:nvPr/>
        </p:nvSpPr>
        <p:spPr>
          <a:xfrm rot="-3044967">
            <a:off x="8003996" y="693303"/>
            <a:ext cx="622557" cy="40210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Rad.</a:t>
            </a:r>
            <a:endParaRPr sz="1200"/>
          </a:p>
        </p:txBody>
      </p:sp>
      <p:pic>
        <p:nvPicPr>
          <p:cNvPr id="488" name="Google Shape;488;p52"/>
          <p:cNvPicPr preferRelativeResize="0"/>
          <p:nvPr/>
        </p:nvPicPr>
        <p:blipFill>
          <a:blip r:embed="rId3">
            <a:alphaModFix/>
          </a:blip>
          <a:stretch>
            <a:fillRect/>
          </a:stretch>
        </p:blipFill>
        <p:spPr>
          <a:xfrm>
            <a:off x="3739197" y="4237950"/>
            <a:ext cx="3670554" cy="804300"/>
          </a:xfrm>
          <a:prstGeom prst="rect">
            <a:avLst/>
          </a:prstGeom>
          <a:noFill/>
          <a:ln>
            <a:noFill/>
          </a:ln>
        </p:spPr>
      </p:pic>
      <p:pic>
        <p:nvPicPr>
          <p:cNvPr id="489" name="Google Shape;489;p52"/>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490" name="Google Shape;490;p52"/>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491" name="Google Shape;491;p52"/>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3"/>
          <p:cNvSpPr txBox="1">
            <a:spLocks noGrp="1"/>
          </p:cNvSpPr>
          <p:nvPr>
            <p:ph type="title"/>
          </p:nvPr>
        </p:nvSpPr>
        <p:spPr>
          <a:xfrm>
            <a:off x="311700" y="292625"/>
            <a:ext cx="3135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Power Budget</a:t>
            </a:r>
            <a:endParaRPr/>
          </a:p>
        </p:txBody>
      </p:sp>
      <p:sp>
        <p:nvSpPr>
          <p:cNvPr id="497" name="Google Shape;497;p53"/>
          <p:cNvSpPr txBox="1">
            <a:spLocks noGrp="1"/>
          </p:cNvSpPr>
          <p:nvPr>
            <p:ph type="body" idx="1"/>
          </p:nvPr>
        </p:nvSpPr>
        <p:spPr>
          <a:xfrm>
            <a:off x="151800" y="1058650"/>
            <a:ext cx="4210500" cy="3784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budget is based on system states representing a day in the life of the Satellite</a:t>
            </a:r>
            <a:endParaRPr/>
          </a:p>
          <a:p>
            <a:pPr marL="914400" lvl="1" indent="-317500" algn="l" rtl="0">
              <a:spcBef>
                <a:spcPts val="0"/>
              </a:spcBef>
              <a:spcAft>
                <a:spcPts val="0"/>
              </a:spcAft>
              <a:buSzPts val="1400"/>
              <a:buChar char="○"/>
            </a:pPr>
            <a:r>
              <a:rPr lang="en"/>
              <a:t>Beacon (beacons only)</a:t>
            </a:r>
            <a:endParaRPr/>
          </a:p>
          <a:p>
            <a:pPr marL="914400" lvl="1" indent="-317500" algn="l" rtl="0">
              <a:spcBef>
                <a:spcPts val="0"/>
              </a:spcBef>
              <a:spcAft>
                <a:spcPts val="0"/>
              </a:spcAft>
              <a:buSzPts val="1400"/>
              <a:buChar char="○"/>
            </a:pPr>
            <a:r>
              <a:rPr lang="en"/>
              <a:t>Photo (photo w/ beacons)</a:t>
            </a:r>
            <a:endParaRPr/>
          </a:p>
          <a:p>
            <a:pPr marL="914400" lvl="1" indent="-317500" algn="l" rtl="0">
              <a:spcBef>
                <a:spcPts val="0"/>
              </a:spcBef>
              <a:spcAft>
                <a:spcPts val="0"/>
              </a:spcAft>
              <a:buSzPts val="1400"/>
              <a:buChar char="○"/>
            </a:pPr>
            <a:r>
              <a:rPr lang="en"/>
              <a:t>Comms (tweet w/ beacons)</a:t>
            </a:r>
            <a:endParaRPr/>
          </a:p>
        </p:txBody>
      </p:sp>
      <p:pic>
        <p:nvPicPr>
          <p:cNvPr id="498" name="Google Shape;498;p53"/>
          <p:cNvPicPr preferRelativeResize="0"/>
          <p:nvPr/>
        </p:nvPicPr>
        <p:blipFill rotWithShape="1">
          <a:blip r:embed="rId3">
            <a:alphaModFix/>
          </a:blip>
          <a:srcRect l="4315"/>
          <a:stretch/>
        </p:blipFill>
        <p:spPr>
          <a:xfrm>
            <a:off x="839500" y="3161600"/>
            <a:ext cx="3084749" cy="1542625"/>
          </a:xfrm>
          <a:prstGeom prst="rect">
            <a:avLst/>
          </a:prstGeom>
          <a:noFill/>
          <a:ln>
            <a:noFill/>
          </a:ln>
        </p:spPr>
      </p:pic>
      <p:sp>
        <p:nvSpPr>
          <p:cNvPr id="499" name="Google Shape;499;p53"/>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500" name="Google Shape;500;p53"/>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graphicFrame>
        <p:nvGraphicFramePr>
          <p:cNvPr id="501" name="Google Shape;501;p53"/>
          <p:cNvGraphicFramePr/>
          <p:nvPr/>
        </p:nvGraphicFramePr>
        <p:xfrm>
          <a:off x="4362288" y="134675"/>
          <a:ext cx="4050725" cy="3872400"/>
        </p:xfrm>
        <a:graphic>
          <a:graphicData uri="http://schemas.openxmlformats.org/drawingml/2006/table">
            <a:tbl>
              <a:tblPr>
                <a:noFill/>
                <a:tableStyleId>{1EEFD9A3-6C14-47D3-B03C-E3E192FD08EE}</a:tableStyleId>
              </a:tblPr>
              <a:tblGrid>
                <a:gridCol w="1769500">
                  <a:extLst>
                    <a:ext uri="{9D8B030D-6E8A-4147-A177-3AD203B41FA5}">
                      <a16:colId xmlns:a16="http://schemas.microsoft.com/office/drawing/2014/main" val="20000"/>
                    </a:ext>
                  </a:extLst>
                </a:gridCol>
                <a:gridCol w="806950">
                  <a:extLst>
                    <a:ext uri="{9D8B030D-6E8A-4147-A177-3AD203B41FA5}">
                      <a16:colId xmlns:a16="http://schemas.microsoft.com/office/drawing/2014/main" val="20001"/>
                    </a:ext>
                  </a:extLst>
                </a:gridCol>
                <a:gridCol w="772025">
                  <a:extLst>
                    <a:ext uri="{9D8B030D-6E8A-4147-A177-3AD203B41FA5}">
                      <a16:colId xmlns:a16="http://schemas.microsoft.com/office/drawing/2014/main" val="20002"/>
                    </a:ext>
                  </a:extLst>
                </a:gridCol>
                <a:gridCol w="702250">
                  <a:extLst>
                    <a:ext uri="{9D8B030D-6E8A-4147-A177-3AD203B41FA5}">
                      <a16:colId xmlns:a16="http://schemas.microsoft.com/office/drawing/2014/main" val="20003"/>
                    </a:ext>
                  </a:extLst>
                </a:gridCol>
              </a:tblGrid>
              <a:tr h="194125">
                <a:tc>
                  <a:txBody>
                    <a:bodyPr/>
                    <a:lstStyle/>
                    <a:p>
                      <a:pPr marL="0" lvl="0" indent="0" algn="l" rtl="0">
                        <a:spcBef>
                          <a:spcPts val="0"/>
                        </a:spcBef>
                        <a:spcAft>
                          <a:spcPts val="0"/>
                        </a:spcAft>
                        <a:buNone/>
                      </a:pPr>
                      <a:endParaRPr sz="800"/>
                    </a:p>
                  </a:txBody>
                  <a:tcPr marL="0"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"SLEEP"</a:t>
                      </a:r>
                      <a:endParaRPr sz="800"/>
                    </a:p>
                  </a:txBody>
                  <a:tcPr marL="0"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"PHOTO"</a:t>
                      </a:r>
                      <a:endParaRPr sz="800"/>
                    </a:p>
                  </a:txBody>
                  <a:tcPr marL="0"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"COMMS"</a:t>
                      </a:r>
                      <a:endParaRPr sz="800"/>
                    </a:p>
                  </a:txBody>
                  <a:tcPr marL="0"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5850">
                <a:tc>
                  <a:txBody>
                    <a:bodyPr/>
                    <a:lstStyle/>
                    <a:p>
                      <a:pPr marL="0" lvl="0" indent="0" algn="l" rtl="0">
                        <a:spcBef>
                          <a:spcPts val="0"/>
                        </a:spcBef>
                        <a:spcAft>
                          <a:spcPts val="0"/>
                        </a:spcAft>
                        <a:buNone/>
                      </a:pPr>
                      <a:endParaRPr sz="800"/>
                    </a:p>
                  </a:txBody>
                  <a:tcPr marL="0"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Beacons Only</a:t>
                      </a:r>
                      <a:endParaRPr sz="800"/>
                    </a:p>
                  </a:txBody>
                  <a:tcPr marL="0"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Photo w/Beacons</a:t>
                      </a:r>
                      <a:endParaRPr sz="800"/>
                    </a:p>
                  </a:txBody>
                  <a:tcPr marL="0"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Tweet w/ Beacons</a:t>
                      </a:r>
                      <a:endParaRPr sz="800"/>
                    </a:p>
                  </a:txBody>
                  <a:tcPr marL="0"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84625">
                <a:tc>
                  <a:txBody>
                    <a:bodyPr/>
                    <a:lstStyle/>
                    <a:p>
                      <a:pPr marL="0" lvl="0" indent="0" algn="l" rtl="0">
                        <a:lnSpc>
                          <a:spcPct val="115000"/>
                        </a:lnSpc>
                        <a:spcBef>
                          <a:spcPts val="0"/>
                        </a:spcBef>
                        <a:spcAft>
                          <a:spcPts val="0"/>
                        </a:spcAft>
                        <a:buNone/>
                      </a:pP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22150">
                <a:tc>
                  <a:txBody>
                    <a:bodyPr/>
                    <a:lstStyle/>
                    <a:p>
                      <a:pPr marL="0" lvl="0" indent="0" algn="l" rtl="0">
                        <a:spcBef>
                          <a:spcPts val="0"/>
                        </a:spcBef>
                        <a:spcAft>
                          <a:spcPts val="0"/>
                        </a:spcAft>
                        <a:buNone/>
                      </a:pPr>
                      <a:r>
                        <a:rPr lang="en" sz="800"/>
                        <a:t>Number of beacons (per orbit)</a:t>
                      </a: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800"/>
                        <a:t>61</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800"/>
                        <a:t>61</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800"/>
                        <a:t>57</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184625">
                <a:tc>
                  <a:txBody>
                    <a:bodyPr/>
                    <a:lstStyle/>
                    <a:p>
                      <a:pPr marL="0" lvl="0" indent="0" algn="l" rtl="0">
                        <a:lnSpc>
                          <a:spcPct val="115000"/>
                        </a:lnSpc>
                        <a:spcBef>
                          <a:spcPts val="0"/>
                        </a:spcBef>
                        <a:spcAft>
                          <a:spcPts val="0"/>
                        </a:spcAft>
                        <a:buNone/>
                      </a:pP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169925">
                <a:tc>
                  <a:txBody>
                    <a:bodyPr/>
                    <a:lstStyle/>
                    <a:p>
                      <a:pPr marL="0" lvl="0" indent="0" algn="l" rtl="0">
                        <a:spcBef>
                          <a:spcPts val="0"/>
                        </a:spcBef>
                        <a:spcAft>
                          <a:spcPts val="0"/>
                        </a:spcAft>
                        <a:buNone/>
                      </a:pPr>
                      <a:r>
                        <a:rPr lang="en" sz="800"/>
                        <a:t>Input Energy</a:t>
                      </a: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800"/>
                        <a:t>10119</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800"/>
                        <a:t>10119</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800"/>
                        <a:t>10119</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184625">
                <a:tc>
                  <a:txBody>
                    <a:bodyPr/>
                    <a:lstStyle/>
                    <a:p>
                      <a:pPr marL="0" lvl="0" indent="0" algn="l" rtl="0">
                        <a:lnSpc>
                          <a:spcPct val="115000"/>
                        </a:lnSpc>
                        <a:spcBef>
                          <a:spcPts val="0"/>
                        </a:spcBef>
                        <a:spcAft>
                          <a:spcPts val="0"/>
                        </a:spcAft>
                        <a:buNone/>
                      </a:pP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extLst>
                  <a:ext uri="{0D108BD9-81ED-4DB2-BD59-A6C34878D82A}">
                    <a16:rowId xmlns:a16="http://schemas.microsoft.com/office/drawing/2014/main" val="10006"/>
                  </a:ext>
                </a:extLst>
              </a:tr>
              <a:tr h="184625">
                <a:tc>
                  <a:txBody>
                    <a:bodyPr/>
                    <a:lstStyle/>
                    <a:p>
                      <a:pPr marL="0" lvl="0" indent="0" algn="l" rtl="0">
                        <a:lnSpc>
                          <a:spcPct val="115000"/>
                        </a:lnSpc>
                        <a:spcBef>
                          <a:spcPts val="0"/>
                        </a:spcBef>
                        <a:spcAft>
                          <a:spcPts val="0"/>
                        </a:spcAft>
                        <a:buNone/>
                      </a:pPr>
                      <a:r>
                        <a:rPr lang="en" sz="800"/>
                        <a:t>Input Diode</a:t>
                      </a: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800"/>
                        <a:t>464</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800"/>
                        <a:t>464</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800"/>
                        <a:t>464</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160100">
                <a:tc>
                  <a:txBody>
                    <a:bodyPr/>
                    <a:lstStyle/>
                    <a:p>
                      <a:pPr marL="0" lvl="0" indent="0" algn="l" rtl="0">
                        <a:lnSpc>
                          <a:spcPct val="115000"/>
                        </a:lnSpc>
                        <a:spcBef>
                          <a:spcPts val="0"/>
                        </a:spcBef>
                        <a:spcAft>
                          <a:spcPts val="0"/>
                        </a:spcAft>
                        <a:buNone/>
                      </a:pPr>
                      <a:r>
                        <a:rPr lang="en" sz="800"/>
                        <a:t>MPP Charger</a:t>
                      </a: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t>965</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t>965</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t>965</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169925">
                <a:tc>
                  <a:txBody>
                    <a:bodyPr/>
                    <a:lstStyle/>
                    <a:p>
                      <a:pPr marL="0" lvl="0" indent="0" algn="l" rtl="0">
                        <a:spcBef>
                          <a:spcPts val="0"/>
                        </a:spcBef>
                        <a:spcAft>
                          <a:spcPts val="0"/>
                        </a:spcAft>
                        <a:buNone/>
                      </a:pPr>
                      <a:r>
                        <a:rPr lang="en" sz="800" b="1"/>
                        <a:t>Net input to battery</a:t>
                      </a:r>
                      <a:endParaRPr sz="800" b="1"/>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800" b="1"/>
                        <a:t>8689</a:t>
                      </a:r>
                      <a:endParaRPr sz="800" b="1"/>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800" b="1"/>
                        <a:t>8689</a:t>
                      </a:r>
                      <a:endParaRPr sz="800" b="1"/>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800" b="1"/>
                        <a:t>8689</a:t>
                      </a:r>
                      <a:endParaRPr sz="800" b="1"/>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9"/>
                  </a:ext>
                </a:extLst>
              </a:tr>
              <a:tr h="184625">
                <a:tc>
                  <a:txBody>
                    <a:bodyPr/>
                    <a:lstStyle/>
                    <a:p>
                      <a:pPr marL="0" lvl="0" indent="0" algn="l" rtl="0">
                        <a:lnSpc>
                          <a:spcPct val="115000"/>
                        </a:lnSpc>
                        <a:spcBef>
                          <a:spcPts val="0"/>
                        </a:spcBef>
                        <a:spcAft>
                          <a:spcPts val="0"/>
                        </a:spcAft>
                        <a:buNone/>
                      </a:pP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tcPr>
                </a:tc>
                <a:extLst>
                  <a:ext uri="{0D108BD9-81ED-4DB2-BD59-A6C34878D82A}">
                    <a16:rowId xmlns:a16="http://schemas.microsoft.com/office/drawing/2014/main" val="10010"/>
                  </a:ext>
                </a:extLst>
              </a:tr>
              <a:tr h="184625">
                <a:tc>
                  <a:txBody>
                    <a:bodyPr/>
                    <a:lstStyle/>
                    <a:p>
                      <a:pPr marL="0" lvl="0" indent="0" algn="l" rtl="0">
                        <a:lnSpc>
                          <a:spcPct val="115000"/>
                        </a:lnSpc>
                        <a:spcBef>
                          <a:spcPts val="0"/>
                        </a:spcBef>
                        <a:spcAft>
                          <a:spcPts val="0"/>
                        </a:spcAft>
                        <a:buNone/>
                      </a:pPr>
                      <a:r>
                        <a:rPr lang="en" sz="800"/>
                        <a:t>Heaters</a:t>
                      </a: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127</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127</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127</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extLst>
                  <a:ext uri="{0D108BD9-81ED-4DB2-BD59-A6C34878D82A}">
                    <a16:rowId xmlns:a16="http://schemas.microsoft.com/office/drawing/2014/main" val="10011"/>
                  </a:ext>
                </a:extLst>
              </a:tr>
              <a:tr h="184625">
                <a:tc>
                  <a:txBody>
                    <a:bodyPr/>
                    <a:lstStyle/>
                    <a:p>
                      <a:pPr marL="0" lvl="0" indent="0" algn="l" rtl="0">
                        <a:lnSpc>
                          <a:spcPct val="115000"/>
                        </a:lnSpc>
                        <a:spcBef>
                          <a:spcPts val="0"/>
                        </a:spcBef>
                        <a:spcAft>
                          <a:spcPts val="0"/>
                        </a:spcAft>
                        <a:buNone/>
                      </a:pPr>
                      <a:r>
                        <a:rPr lang="en" sz="800"/>
                        <a:t>EPS</a:t>
                      </a: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408</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408</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408</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extLst>
                  <a:ext uri="{0D108BD9-81ED-4DB2-BD59-A6C34878D82A}">
                    <a16:rowId xmlns:a16="http://schemas.microsoft.com/office/drawing/2014/main" val="10012"/>
                  </a:ext>
                </a:extLst>
              </a:tr>
              <a:tr h="184625">
                <a:tc>
                  <a:txBody>
                    <a:bodyPr/>
                    <a:lstStyle/>
                    <a:p>
                      <a:pPr marL="0" lvl="0" indent="0" algn="l" rtl="0">
                        <a:lnSpc>
                          <a:spcPct val="115000"/>
                        </a:lnSpc>
                        <a:spcBef>
                          <a:spcPts val="0"/>
                        </a:spcBef>
                        <a:spcAft>
                          <a:spcPts val="0"/>
                        </a:spcAft>
                        <a:buNone/>
                      </a:pPr>
                      <a:r>
                        <a:rPr lang="en" sz="800"/>
                        <a:t>Payload</a:t>
                      </a: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0</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342</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855</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extLst>
                  <a:ext uri="{0D108BD9-81ED-4DB2-BD59-A6C34878D82A}">
                    <a16:rowId xmlns:a16="http://schemas.microsoft.com/office/drawing/2014/main" val="10013"/>
                  </a:ext>
                </a:extLst>
              </a:tr>
              <a:tr h="184625">
                <a:tc>
                  <a:txBody>
                    <a:bodyPr/>
                    <a:lstStyle/>
                    <a:p>
                      <a:pPr marL="0" lvl="0" indent="0" algn="l" rtl="0">
                        <a:lnSpc>
                          <a:spcPct val="115000"/>
                        </a:lnSpc>
                        <a:spcBef>
                          <a:spcPts val="0"/>
                        </a:spcBef>
                        <a:spcAft>
                          <a:spcPts val="0"/>
                        </a:spcAft>
                        <a:buNone/>
                      </a:pPr>
                      <a:r>
                        <a:rPr lang="en" sz="800"/>
                        <a:t>Radio (receive)</a:t>
                      </a: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1156</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1156</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1156</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extLst>
                  <a:ext uri="{0D108BD9-81ED-4DB2-BD59-A6C34878D82A}">
                    <a16:rowId xmlns:a16="http://schemas.microsoft.com/office/drawing/2014/main" val="10014"/>
                  </a:ext>
                </a:extLst>
              </a:tr>
              <a:tr h="184625">
                <a:tc>
                  <a:txBody>
                    <a:bodyPr/>
                    <a:lstStyle/>
                    <a:p>
                      <a:pPr marL="0" lvl="0" indent="0" algn="l" rtl="0">
                        <a:lnSpc>
                          <a:spcPct val="115000"/>
                        </a:lnSpc>
                        <a:spcBef>
                          <a:spcPts val="0"/>
                        </a:spcBef>
                        <a:spcAft>
                          <a:spcPts val="0"/>
                        </a:spcAft>
                        <a:buNone/>
                      </a:pPr>
                      <a:r>
                        <a:rPr lang="en" sz="800"/>
                        <a:t>Radio (beacons)</a:t>
                      </a: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1392</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1392</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sz="800"/>
                        <a:t>1301</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tcPr>
                </a:tc>
                <a:extLst>
                  <a:ext uri="{0D108BD9-81ED-4DB2-BD59-A6C34878D82A}">
                    <a16:rowId xmlns:a16="http://schemas.microsoft.com/office/drawing/2014/main" val="10015"/>
                  </a:ext>
                </a:extLst>
              </a:tr>
              <a:tr h="184625">
                <a:tc>
                  <a:txBody>
                    <a:bodyPr/>
                    <a:lstStyle/>
                    <a:p>
                      <a:pPr marL="0" lvl="0" indent="0" algn="l" rtl="0">
                        <a:lnSpc>
                          <a:spcPct val="115000"/>
                        </a:lnSpc>
                        <a:spcBef>
                          <a:spcPts val="0"/>
                        </a:spcBef>
                        <a:spcAft>
                          <a:spcPts val="0"/>
                        </a:spcAft>
                        <a:buNone/>
                      </a:pPr>
                      <a:r>
                        <a:rPr lang="en" sz="800"/>
                        <a:t>Radio (tweet)</a:t>
                      </a: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800"/>
                        <a:t>0</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800"/>
                        <a:t>0</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800"/>
                        <a:t>883</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r h="184625">
                <a:tc>
                  <a:txBody>
                    <a:bodyPr/>
                    <a:lstStyle/>
                    <a:p>
                      <a:pPr marL="0" lvl="0" indent="0" algn="l" rtl="0">
                        <a:lnSpc>
                          <a:spcPct val="115000"/>
                        </a:lnSpc>
                        <a:spcBef>
                          <a:spcPts val="0"/>
                        </a:spcBef>
                        <a:spcAft>
                          <a:spcPts val="0"/>
                        </a:spcAft>
                        <a:buNone/>
                      </a:pPr>
                      <a:r>
                        <a:rPr lang="en" sz="800" b="1"/>
                        <a:t>Avionics</a:t>
                      </a:r>
                      <a:endParaRPr sz="800" b="1"/>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t>847</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t>847</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t>847</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7"/>
                  </a:ext>
                </a:extLst>
              </a:tr>
              <a:tr h="184625">
                <a:tc>
                  <a:txBody>
                    <a:bodyPr/>
                    <a:lstStyle/>
                    <a:p>
                      <a:pPr marL="0" lvl="0" indent="0" algn="l" rtl="0">
                        <a:lnSpc>
                          <a:spcPct val="115000"/>
                        </a:lnSpc>
                        <a:spcBef>
                          <a:spcPts val="0"/>
                        </a:spcBef>
                        <a:spcAft>
                          <a:spcPts val="0"/>
                        </a:spcAft>
                        <a:buNone/>
                      </a:pPr>
                      <a:r>
                        <a:rPr lang="en" sz="800" b="1"/>
                        <a:t>Net out of battery</a:t>
                      </a:r>
                      <a:endParaRPr sz="800" b="1"/>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b="1"/>
                        <a:t>3930</a:t>
                      </a:r>
                      <a:endParaRPr sz="800" b="1"/>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b="1"/>
                        <a:t>4272</a:t>
                      </a:r>
                      <a:endParaRPr sz="800" b="1"/>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b="1"/>
                        <a:t>5578</a:t>
                      </a:r>
                      <a:endParaRPr sz="800" b="1"/>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18"/>
                  </a:ext>
                </a:extLst>
              </a:tr>
              <a:tr h="160100">
                <a:tc>
                  <a:txBody>
                    <a:bodyPr/>
                    <a:lstStyle/>
                    <a:p>
                      <a:pPr marL="0" lvl="0" indent="0" algn="l" rtl="0">
                        <a:lnSpc>
                          <a:spcPct val="115000"/>
                        </a:lnSpc>
                        <a:spcBef>
                          <a:spcPts val="0"/>
                        </a:spcBef>
                        <a:spcAft>
                          <a:spcPts val="0"/>
                        </a:spcAft>
                        <a:buNone/>
                      </a:pPr>
                      <a:r>
                        <a:rPr lang="en" sz="800"/>
                        <a:t>watts(OAP)</a:t>
                      </a:r>
                      <a:endParaRPr sz="800"/>
                    </a:p>
                  </a:txBody>
                  <a:tcPr marL="91425" marR="0"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t>0.712</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t>0.774</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t>1.010</a:t>
                      </a:r>
                      <a:endParaRPr sz="800"/>
                    </a:p>
                  </a:txBody>
                  <a:tcPr marL="91425" marR="9142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9"/>
                  </a:ext>
                </a:extLst>
              </a:tr>
              <a:tr h="160100">
                <a:tc>
                  <a:txBody>
                    <a:bodyPr/>
                    <a:lstStyle/>
                    <a:p>
                      <a:pPr marL="0" lvl="0" indent="0" algn="l" rtl="0">
                        <a:lnSpc>
                          <a:spcPct val="115000"/>
                        </a:lnSpc>
                        <a:spcBef>
                          <a:spcPts val="0"/>
                        </a:spcBef>
                        <a:spcAft>
                          <a:spcPts val="0"/>
                        </a:spcAft>
                        <a:buNone/>
                      </a:pPr>
                      <a:r>
                        <a:rPr lang="en" sz="800" b="1"/>
                        <a:t>Net Excess Energy</a:t>
                      </a:r>
                      <a:endParaRPr sz="800" b="1"/>
                    </a:p>
                  </a:txBody>
                  <a:tcPr marL="28575" marR="28575" marT="0" marB="0" anchor="b">
                    <a:lnL w="9525"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 sz="800" b="1"/>
                        <a:t>4759</a:t>
                      </a:r>
                      <a:endParaRPr sz="800" b="1"/>
                    </a:p>
                  </a:txBody>
                  <a:tcPr marL="28575" marR="2857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 sz="800" b="1"/>
                        <a:t>4417</a:t>
                      </a:r>
                      <a:endParaRPr sz="800" b="1"/>
                    </a:p>
                  </a:txBody>
                  <a:tcPr marL="28575" marR="2857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 sz="800" b="1"/>
                        <a:t>3112</a:t>
                      </a:r>
                      <a:endParaRPr sz="800" b="1"/>
                    </a:p>
                  </a:txBody>
                  <a:tcPr marL="28575" marR="28575" marT="0" marB="0" anchor="b">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20"/>
                  </a:ext>
                </a:extLst>
              </a:tr>
            </a:tbl>
          </a:graphicData>
        </a:graphic>
      </p:graphicFrame>
      <p:pic>
        <p:nvPicPr>
          <p:cNvPr id="502" name="Google Shape;502;p53"/>
          <p:cNvPicPr preferRelativeResize="0"/>
          <p:nvPr/>
        </p:nvPicPr>
        <p:blipFill>
          <a:blip r:embed="rId4">
            <a:alphaModFix/>
          </a:blip>
          <a:stretch>
            <a:fillRect/>
          </a:stretch>
        </p:blipFill>
        <p:spPr>
          <a:xfrm>
            <a:off x="7446699" y="4114023"/>
            <a:ext cx="1576674" cy="818347"/>
          </a:xfrm>
          <a:prstGeom prst="rect">
            <a:avLst/>
          </a:prstGeom>
          <a:noFill/>
          <a:ln>
            <a:noFill/>
          </a:ln>
        </p:spPr>
      </p:pic>
      <p:graphicFrame>
        <p:nvGraphicFramePr>
          <p:cNvPr id="503" name="Google Shape;503;p53"/>
          <p:cNvGraphicFramePr/>
          <p:nvPr/>
        </p:nvGraphicFramePr>
        <p:xfrm>
          <a:off x="4362300" y="4008738"/>
          <a:ext cx="4050725" cy="200025"/>
        </p:xfrm>
        <a:graphic>
          <a:graphicData uri="http://schemas.openxmlformats.org/drawingml/2006/table">
            <a:tbl>
              <a:tblPr>
                <a:noFill/>
                <a:tableStyleId>{1EEFD9A3-6C14-47D3-B03C-E3E192FD08EE}</a:tableStyleId>
              </a:tblPr>
              <a:tblGrid>
                <a:gridCol w="1769500">
                  <a:extLst>
                    <a:ext uri="{9D8B030D-6E8A-4147-A177-3AD203B41FA5}">
                      <a16:colId xmlns:a16="http://schemas.microsoft.com/office/drawing/2014/main" val="20000"/>
                    </a:ext>
                  </a:extLst>
                </a:gridCol>
                <a:gridCol w="806950">
                  <a:extLst>
                    <a:ext uri="{9D8B030D-6E8A-4147-A177-3AD203B41FA5}">
                      <a16:colId xmlns:a16="http://schemas.microsoft.com/office/drawing/2014/main" val="20001"/>
                    </a:ext>
                  </a:extLst>
                </a:gridCol>
                <a:gridCol w="772025">
                  <a:extLst>
                    <a:ext uri="{9D8B030D-6E8A-4147-A177-3AD203B41FA5}">
                      <a16:colId xmlns:a16="http://schemas.microsoft.com/office/drawing/2014/main" val="20002"/>
                    </a:ext>
                  </a:extLst>
                </a:gridCol>
                <a:gridCol w="702250">
                  <a:extLst>
                    <a:ext uri="{9D8B030D-6E8A-4147-A177-3AD203B41FA5}">
                      <a16:colId xmlns:a16="http://schemas.microsoft.com/office/drawing/2014/main" val="20003"/>
                    </a:ext>
                  </a:extLst>
                </a:gridCol>
              </a:tblGrid>
              <a:tr h="200025">
                <a:tc>
                  <a:txBody>
                    <a:bodyPr/>
                    <a:lstStyle/>
                    <a:p>
                      <a:pPr marL="0" lvl="0" indent="0" algn="l" rtl="0">
                        <a:lnSpc>
                          <a:spcPct val="115000"/>
                        </a:lnSpc>
                        <a:spcBef>
                          <a:spcPts val="0"/>
                        </a:spcBef>
                        <a:spcAft>
                          <a:spcPts val="0"/>
                        </a:spcAft>
                        <a:buNone/>
                      </a:pPr>
                      <a:r>
                        <a:rPr lang="en" sz="800" b="1"/>
                        <a:t>MEV Net Excess Energy per Orbit</a:t>
                      </a:r>
                      <a:endParaRPr sz="800" b="1"/>
                    </a:p>
                  </a:txBody>
                  <a:tcPr marL="28575" marR="28575" marT="0" marB="0" anchor="b">
                    <a:lnL w="9525"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800" b="1"/>
                        <a:t>3532</a:t>
                      </a:r>
                      <a:endParaRPr sz="800" b="1"/>
                    </a:p>
                  </a:txBody>
                  <a:tcPr marL="28575" marR="2857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800" b="1"/>
                        <a:t>3121</a:t>
                      </a:r>
                      <a:endParaRPr sz="800" b="1"/>
                    </a:p>
                  </a:txBody>
                  <a:tcPr marL="28575" marR="28575" marT="0" marB="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800" b="1"/>
                        <a:t>1674</a:t>
                      </a:r>
                      <a:endParaRPr sz="800" b="1"/>
                    </a:p>
                  </a:txBody>
                  <a:tcPr marL="28575" marR="28575" marT="0" marB="0" anchor="b">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504" name="Google Shape;504;p53"/>
          <p:cNvSpPr txBox="1"/>
          <p:nvPr/>
        </p:nvSpPr>
        <p:spPr>
          <a:xfrm>
            <a:off x="4025300" y="4394900"/>
            <a:ext cx="322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Largest risk remains heaters</a:t>
            </a:r>
            <a:endParaRPr>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a:t>
            </a:r>
            <a:endParaRPr/>
          </a:p>
        </p:txBody>
      </p:sp>
      <p:sp>
        <p:nvSpPr>
          <p:cNvPr id="510" name="Google Shape;510;p54"/>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Consider replacement of 3.3V regulation scheme for lower overhead current</a:t>
            </a:r>
            <a:endParaRPr dirty="0"/>
          </a:p>
          <a:p>
            <a:pPr marL="457200" lvl="0" indent="-342900" algn="l" rtl="0">
              <a:spcBef>
                <a:spcPts val="0"/>
              </a:spcBef>
              <a:spcAft>
                <a:spcPts val="0"/>
              </a:spcAft>
              <a:buSzPts val="1800"/>
              <a:buChar char="●"/>
            </a:pPr>
            <a:r>
              <a:rPr lang="en" dirty="0"/>
              <a:t>Complete measurements of required currents</a:t>
            </a:r>
            <a:endParaRPr dirty="0"/>
          </a:p>
          <a:p>
            <a:pPr marL="457200" lvl="0" indent="-342900" algn="l" rtl="0">
              <a:spcBef>
                <a:spcPts val="0"/>
              </a:spcBef>
              <a:spcAft>
                <a:spcPts val="0"/>
              </a:spcAft>
              <a:buSzPts val="1800"/>
              <a:buChar char="●"/>
            </a:pPr>
            <a:r>
              <a:rPr lang="en" dirty="0"/>
              <a:t>Verify time taken to tweet/take a photo*</a:t>
            </a:r>
            <a:endParaRPr dirty="0"/>
          </a:p>
          <a:p>
            <a:pPr marL="457200" lvl="0" indent="-342900" algn="l" rtl="0">
              <a:spcBef>
                <a:spcPts val="0"/>
              </a:spcBef>
              <a:spcAft>
                <a:spcPts val="0"/>
              </a:spcAft>
              <a:buSzPts val="1800"/>
              <a:buChar char="●"/>
            </a:pPr>
            <a:r>
              <a:rPr lang="en" dirty="0"/>
              <a:t>Revise H1/H2 definition pins</a:t>
            </a:r>
            <a:endParaRPr dirty="0"/>
          </a:p>
        </p:txBody>
      </p:sp>
      <p:sp>
        <p:nvSpPr>
          <p:cNvPr id="511" name="Google Shape;511;p54"/>
          <p:cNvSpPr txBox="1"/>
          <p:nvPr/>
        </p:nvSpPr>
        <p:spPr>
          <a:xfrm>
            <a:off x="574550" y="4107175"/>
            <a:ext cx="707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*Timeline affects how much energy is needed to tweet</a:t>
            </a:r>
            <a:endParaRPr sz="1800">
              <a:solidFill>
                <a:schemeClr val="dk2"/>
              </a:solidFill>
            </a:endParaRPr>
          </a:p>
        </p:txBody>
      </p:sp>
      <p:pic>
        <p:nvPicPr>
          <p:cNvPr id="512" name="Google Shape;512;p54"/>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513" name="Google Shape;513;p54"/>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514" name="Google Shape;514;p54"/>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Logistics</a:t>
            </a:r>
            <a:endParaRPr/>
          </a:p>
        </p:txBody>
      </p:sp>
      <p:sp>
        <p:nvSpPr>
          <p:cNvPr id="119" name="Google Shape;119;p28"/>
          <p:cNvSpPr txBox="1">
            <a:spLocks noGrp="1"/>
          </p:cNvSpPr>
          <p:nvPr>
            <p:ph type="body" idx="1"/>
          </p:nvPr>
        </p:nvSpPr>
        <p:spPr>
          <a:xfrm>
            <a:off x="287000" y="769350"/>
            <a:ext cx="8520600" cy="4374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Welcome to APL’s B201 Auditorium!</a:t>
            </a:r>
            <a:endParaRPr sz="1600"/>
          </a:p>
          <a:p>
            <a:pPr marL="457200" lvl="0" indent="-330200" algn="l" rtl="0">
              <a:spcBef>
                <a:spcPts val="0"/>
              </a:spcBef>
              <a:spcAft>
                <a:spcPts val="0"/>
              </a:spcAft>
              <a:buSzPts val="1600"/>
              <a:buChar char="●"/>
            </a:pPr>
            <a:r>
              <a:rPr lang="en" sz="1600"/>
              <a:t>Bathrooms are outside and to the right of the Auditorium double doors</a:t>
            </a:r>
            <a:endParaRPr sz="1600"/>
          </a:p>
          <a:p>
            <a:pPr marL="457200" lvl="0" indent="-330200" algn="l" rtl="0">
              <a:spcBef>
                <a:spcPts val="0"/>
              </a:spcBef>
              <a:spcAft>
                <a:spcPts val="0"/>
              </a:spcAft>
              <a:buSzPts val="1600"/>
              <a:buChar char="●"/>
            </a:pPr>
            <a:r>
              <a:rPr lang="en" sz="1600"/>
              <a:t>Food is in the back of the room, please help yourself  </a:t>
            </a:r>
            <a:endParaRPr sz="1600"/>
          </a:p>
          <a:p>
            <a:pPr marL="457200" lvl="0" indent="-330200" algn="l" rtl="0">
              <a:spcBef>
                <a:spcPts val="0"/>
              </a:spcBef>
              <a:spcAft>
                <a:spcPts val="0"/>
              </a:spcAft>
              <a:buSzPts val="1600"/>
              <a:buChar char="●"/>
            </a:pPr>
            <a:r>
              <a:rPr lang="en" sz="1600"/>
              <a:t>Please silence your cell phones</a:t>
            </a:r>
            <a:endParaRPr sz="1600"/>
          </a:p>
          <a:p>
            <a:pPr marL="457200" lvl="0" indent="-330200" algn="l" rtl="0">
              <a:spcBef>
                <a:spcPts val="0"/>
              </a:spcBef>
              <a:spcAft>
                <a:spcPts val="0"/>
              </a:spcAft>
              <a:buSzPts val="1600"/>
              <a:buChar char="●"/>
            </a:pPr>
            <a:r>
              <a:rPr lang="en" sz="1600"/>
              <a:t>For the attendees on the Google Meet, please mute your microphone</a:t>
            </a:r>
            <a:endParaRPr sz="1600"/>
          </a:p>
          <a:p>
            <a:pPr marL="457200" lvl="0" indent="-330200" algn="l" rtl="0">
              <a:spcBef>
                <a:spcPts val="0"/>
              </a:spcBef>
              <a:spcAft>
                <a:spcPts val="0"/>
              </a:spcAft>
              <a:buSzPts val="1600"/>
              <a:buChar char="●"/>
            </a:pPr>
            <a:r>
              <a:rPr lang="en" sz="1600"/>
              <a:t>The CDR is scheduled to run from 2:30 - 5:30 PM, but there is a lot of material to cover.  At ~3:30 PM, we will do a time check to see where we are at in the presentation</a:t>
            </a:r>
            <a:endParaRPr sz="1600"/>
          </a:p>
          <a:p>
            <a:pPr marL="457200" lvl="0" indent="0" algn="l" rtl="0">
              <a:spcBef>
                <a:spcPts val="1600"/>
              </a:spcBef>
              <a:spcAft>
                <a:spcPts val="1600"/>
              </a:spcAft>
              <a:buNone/>
            </a:pPr>
            <a:endParaRPr/>
          </a:p>
        </p:txBody>
      </p:sp>
      <p:sp>
        <p:nvSpPr>
          <p:cNvPr id="120" name="Google Shape;120;p28"/>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21" name="Google Shape;121;p2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pic>
        <p:nvPicPr>
          <p:cNvPr id="122" name="Google Shape;122;p28"/>
          <p:cNvPicPr preferRelativeResize="0"/>
          <p:nvPr/>
        </p:nvPicPr>
        <p:blipFill>
          <a:blip r:embed="rId3">
            <a:alphaModFix/>
          </a:blip>
          <a:stretch>
            <a:fillRect/>
          </a:stretch>
        </p:blipFill>
        <p:spPr>
          <a:xfrm>
            <a:off x="7446724" y="4114023"/>
            <a:ext cx="1576674" cy="81834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Currently Working On? Going into Flight Model Build…</a:t>
            </a:r>
            <a:endParaRPr sz="2600"/>
          </a:p>
        </p:txBody>
      </p:sp>
      <p:sp>
        <p:nvSpPr>
          <p:cNvPr id="520" name="Google Shape;520;p55"/>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EnduroSat EPS 3.3V regulator is extremely inefficient at our current level</a:t>
            </a:r>
            <a:endParaRPr/>
          </a:p>
          <a:p>
            <a:pPr marL="457200" lvl="0" indent="-342900" algn="l" rtl="0">
              <a:spcBef>
                <a:spcPts val="0"/>
              </a:spcBef>
              <a:spcAft>
                <a:spcPts val="0"/>
              </a:spcAft>
              <a:buSzPts val="1800"/>
              <a:buChar char="●"/>
            </a:pPr>
            <a:r>
              <a:rPr lang="en"/>
              <a:t>Considering placing linear 3.3V regulators on Avionics and Radio Boards and regulate down from the raw Battery voltage</a:t>
            </a:r>
            <a:endParaRPr/>
          </a:p>
        </p:txBody>
      </p:sp>
      <p:pic>
        <p:nvPicPr>
          <p:cNvPr id="521" name="Google Shape;521;p55"/>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522" name="Google Shape;522;p55"/>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523" name="Google Shape;523;p55"/>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Avionics Board</a:t>
            </a:r>
            <a:endParaRPr/>
          </a:p>
        </p:txBody>
      </p:sp>
      <p:pic>
        <p:nvPicPr>
          <p:cNvPr id="529" name="Google Shape;529;p56"/>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530" name="Google Shape;530;p56"/>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531" name="Google Shape;531;p5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083D6E"/>
                </a:solidFill>
              </a:rPr>
              <a:t>31</a:t>
            </a:fld>
            <a:endParaRPr>
              <a:solidFill>
                <a:srgbClr val="083D6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5"/>
        <p:cNvGrpSpPr/>
        <p:nvPr/>
      </p:nvGrpSpPr>
      <p:grpSpPr>
        <a:xfrm>
          <a:off x="0" y="0"/>
          <a:ext cx="0" cy="0"/>
          <a:chOff x="0" y="0"/>
          <a:chExt cx="0" cy="0"/>
        </a:xfrm>
      </p:grpSpPr>
      <p:sp>
        <p:nvSpPr>
          <p:cNvPr id="536" name="Google Shape;536;p57"/>
          <p:cNvSpPr/>
          <p:nvPr/>
        </p:nvSpPr>
        <p:spPr>
          <a:xfrm>
            <a:off x="3459636" y="2905271"/>
            <a:ext cx="1342500" cy="863700"/>
          </a:xfrm>
          <a:prstGeom prst="rect">
            <a:avLst/>
          </a:prstGeom>
          <a:solidFill>
            <a:srgbClr val="C9DAF8"/>
          </a:solidFill>
          <a:ln w="1143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Avionics Board</a:t>
            </a:r>
            <a:endParaRPr sz="1500" b="1"/>
          </a:p>
        </p:txBody>
      </p:sp>
      <p:sp>
        <p:nvSpPr>
          <p:cNvPr id="537" name="Google Shape;537;p57"/>
          <p:cNvSpPr/>
          <p:nvPr/>
        </p:nvSpPr>
        <p:spPr>
          <a:xfrm>
            <a:off x="1644175" y="2905271"/>
            <a:ext cx="1066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Radio Board</a:t>
            </a:r>
            <a:endParaRPr sz="1500" b="1"/>
          </a:p>
        </p:txBody>
      </p:sp>
      <p:sp>
        <p:nvSpPr>
          <p:cNvPr id="538" name="Google Shape;538;p57"/>
          <p:cNvSpPr/>
          <p:nvPr/>
        </p:nvSpPr>
        <p:spPr>
          <a:xfrm>
            <a:off x="5850848" y="2899207"/>
            <a:ext cx="17109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Payload</a:t>
            </a:r>
            <a:endParaRPr sz="1500" b="1"/>
          </a:p>
          <a:p>
            <a:pPr marL="0" lvl="0" indent="0" algn="ctr" rtl="0">
              <a:spcBef>
                <a:spcPts val="0"/>
              </a:spcBef>
              <a:spcAft>
                <a:spcPts val="0"/>
              </a:spcAft>
              <a:buNone/>
            </a:pPr>
            <a:r>
              <a:rPr lang="en" sz="1500" b="1"/>
              <a:t>(Raspberry Pi)</a:t>
            </a:r>
            <a:endParaRPr sz="1500" b="1"/>
          </a:p>
          <a:p>
            <a:pPr marL="0" lvl="0" indent="0" algn="ctr" rtl="0">
              <a:spcBef>
                <a:spcPts val="0"/>
              </a:spcBef>
              <a:spcAft>
                <a:spcPts val="0"/>
              </a:spcAft>
              <a:buNone/>
            </a:pPr>
            <a:r>
              <a:rPr lang="en" sz="1500" b="1"/>
              <a:t>Board</a:t>
            </a:r>
            <a:endParaRPr sz="1500" b="1"/>
          </a:p>
        </p:txBody>
      </p:sp>
      <p:sp>
        <p:nvSpPr>
          <p:cNvPr id="539" name="Google Shape;539;p57"/>
          <p:cNvSpPr/>
          <p:nvPr/>
        </p:nvSpPr>
        <p:spPr>
          <a:xfrm>
            <a:off x="5850848" y="3762893"/>
            <a:ext cx="1710900" cy="279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Camera</a:t>
            </a:r>
            <a:endParaRPr b="1"/>
          </a:p>
        </p:txBody>
      </p:sp>
      <p:sp>
        <p:nvSpPr>
          <p:cNvPr id="540" name="Google Shape;540;p57"/>
          <p:cNvSpPr/>
          <p:nvPr/>
        </p:nvSpPr>
        <p:spPr>
          <a:xfrm>
            <a:off x="3459631" y="1815471"/>
            <a:ext cx="1342500" cy="7113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EnduroSat EPS</a:t>
            </a:r>
            <a:endParaRPr sz="1500" b="1"/>
          </a:p>
        </p:txBody>
      </p:sp>
      <p:sp>
        <p:nvSpPr>
          <p:cNvPr id="541" name="Google Shape;541;p57"/>
          <p:cNvSpPr/>
          <p:nvPr/>
        </p:nvSpPr>
        <p:spPr>
          <a:xfrm>
            <a:off x="1654595" y="1143963"/>
            <a:ext cx="7125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7"/>
          <p:cNvSpPr/>
          <p:nvPr/>
        </p:nvSpPr>
        <p:spPr>
          <a:xfrm>
            <a:off x="1804509" y="1040794"/>
            <a:ext cx="7125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7"/>
          <p:cNvSpPr/>
          <p:nvPr/>
        </p:nvSpPr>
        <p:spPr>
          <a:xfrm>
            <a:off x="1949614" y="937631"/>
            <a:ext cx="7932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Solar Cells </a:t>
            </a:r>
            <a:endParaRPr sz="1700" b="1"/>
          </a:p>
        </p:txBody>
      </p:sp>
      <p:cxnSp>
        <p:nvCxnSpPr>
          <p:cNvPr id="544" name="Google Shape;544;p57"/>
          <p:cNvCxnSpPr>
            <a:stCxn id="543" idx="3"/>
          </p:cNvCxnSpPr>
          <p:nvPr/>
        </p:nvCxnSpPr>
        <p:spPr>
          <a:xfrm rot="10800000" flipH="1">
            <a:off x="2742814" y="1244981"/>
            <a:ext cx="1382100" cy="3000"/>
          </a:xfrm>
          <a:prstGeom prst="straightConnector1">
            <a:avLst/>
          </a:prstGeom>
          <a:noFill/>
          <a:ln w="19050" cap="flat" cmpd="sng">
            <a:solidFill>
              <a:schemeClr val="dk2"/>
            </a:solidFill>
            <a:prstDash val="solid"/>
            <a:round/>
            <a:headEnd type="none" w="med" len="med"/>
            <a:tailEnd type="none" w="med" len="med"/>
          </a:ln>
        </p:spPr>
      </p:cxnSp>
      <p:cxnSp>
        <p:nvCxnSpPr>
          <p:cNvPr id="545" name="Google Shape;545;p57"/>
          <p:cNvCxnSpPr>
            <a:stCxn id="540" idx="2"/>
            <a:endCxn id="536" idx="0"/>
          </p:cNvCxnSpPr>
          <p:nvPr/>
        </p:nvCxnSpPr>
        <p:spPr>
          <a:xfrm>
            <a:off x="4130881" y="2526771"/>
            <a:ext cx="0" cy="378600"/>
          </a:xfrm>
          <a:prstGeom prst="straightConnector1">
            <a:avLst/>
          </a:prstGeom>
          <a:noFill/>
          <a:ln w="19050" cap="flat" cmpd="sng">
            <a:solidFill>
              <a:schemeClr val="dk2"/>
            </a:solidFill>
            <a:prstDash val="solid"/>
            <a:round/>
            <a:headEnd type="none" w="med" len="med"/>
            <a:tailEnd type="triangle" w="med" len="med"/>
          </a:ln>
        </p:spPr>
      </p:cxnSp>
      <p:cxnSp>
        <p:nvCxnSpPr>
          <p:cNvPr id="546" name="Google Shape;546;p57"/>
          <p:cNvCxnSpPr>
            <a:stCxn id="536" idx="1"/>
            <a:endCxn id="537" idx="3"/>
          </p:cNvCxnSpPr>
          <p:nvPr/>
        </p:nvCxnSpPr>
        <p:spPr>
          <a:xfrm rot="10800000">
            <a:off x="2710536" y="3337121"/>
            <a:ext cx="749100" cy="0"/>
          </a:xfrm>
          <a:prstGeom prst="straightConnector1">
            <a:avLst/>
          </a:prstGeom>
          <a:noFill/>
          <a:ln w="19050" cap="flat" cmpd="sng">
            <a:solidFill>
              <a:schemeClr val="dk2"/>
            </a:solidFill>
            <a:prstDash val="solid"/>
            <a:round/>
            <a:headEnd type="none" w="med" len="med"/>
            <a:tailEnd type="triangle" w="med" len="med"/>
          </a:ln>
        </p:spPr>
      </p:cxnSp>
      <p:cxnSp>
        <p:nvCxnSpPr>
          <p:cNvPr id="547" name="Google Shape;547;p57"/>
          <p:cNvCxnSpPr>
            <a:stCxn id="537" idx="3"/>
            <a:endCxn id="536" idx="1"/>
          </p:cNvCxnSpPr>
          <p:nvPr/>
        </p:nvCxnSpPr>
        <p:spPr>
          <a:xfrm>
            <a:off x="2710675" y="3337121"/>
            <a:ext cx="749100" cy="0"/>
          </a:xfrm>
          <a:prstGeom prst="straightConnector1">
            <a:avLst/>
          </a:prstGeom>
          <a:noFill/>
          <a:ln w="19050" cap="flat" cmpd="sng">
            <a:solidFill>
              <a:schemeClr val="dk2"/>
            </a:solidFill>
            <a:prstDash val="solid"/>
            <a:round/>
            <a:headEnd type="none" w="med" len="med"/>
            <a:tailEnd type="triangle" w="med" len="med"/>
          </a:ln>
        </p:spPr>
      </p:cxnSp>
      <p:sp>
        <p:nvSpPr>
          <p:cNvPr id="548" name="Google Shape;548;p5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CubeSat Block Diagram</a:t>
            </a:r>
            <a:endParaRPr/>
          </a:p>
        </p:txBody>
      </p:sp>
      <p:sp>
        <p:nvSpPr>
          <p:cNvPr id="549" name="Google Shape;549;p57"/>
          <p:cNvSpPr txBox="1"/>
          <p:nvPr/>
        </p:nvSpPr>
        <p:spPr>
          <a:xfrm>
            <a:off x="5280124" y="936850"/>
            <a:ext cx="3328200" cy="6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CubeSat Size: 1U</a:t>
            </a:r>
            <a:endParaRPr sz="1600" b="1"/>
          </a:p>
          <a:p>
            <a:pPr marL="0" lvl="0" indent="0" algn="l" rtl="0">
              <a:spcBef>
                <a:spcPts val="0"/>
              </a:spcBef>
              <a:spcAft>
                <a:spcPts val="0"/>
              </a:spcAft>
              <a:buNone/>
            </a:pPr>
            <a:r>
              <a:rPr lang="en" sz="1600"/>
              <a:t>NTE Size: 10cm x 10cm x 11cm</a:t>
            </a:r>
            <a:endParaRPr sz="1600"/>
          </a:p>
          <a:p>
            <a:pPr marL="0" lvl="0" indent="0" algn="l" rtl="0">
              <a:spcBef>
                <a:spcPts val="0"/>
              </a:spcBef>
              <a:spcAft>
                <a:spcPts val="0"/>
              </a:spcAft>
              <a:buNone/>
            </a:pPr>
            <a:r>
              <a:rPr lang="en" sz="1600"/>
              <a:t>NTE Mass: 1.33kg </a:t>
            </a:r>
            <a:endParaRPr sz="1600"/>
          </a:p>
        </p:txBody>
      </p:sp>
      <p:cxnSp>
        <p:nvCxnSpPr>
          <p:cNvPr id="550" name="Google Shape;550;p57"/>
          <p:cNvCxnSpPr>
            <a:endCxn id="540" idx="0"/>
          </p:cNvCxnSpPr>
          <p:nvPr/>
        </p:nvCxnSpPr>
        <p:spPr>
          <a:xfrm flipH="1">
            <a:off x="4130881" y="1248471"/>
            <a:ext cx="1200" cy="567000"/>
          </a:xfrm>
          <a:prstGeom prst="straightConnector1">
            <a:avLst/>
          </a:prstGeom>
          <a:noFill/>
          <a:ln w="19050" cap="flat" cmpd="sng">
            <a:solidFill>
              <a:schemeClr val="dk2"/>
            </a:solidFill>
            <a:prstDash val="solid"/>
            <a:round/>
            <a:headEnd type="none" w="med" len="med"/>
            <a:tailEnd type="triangle" w="med" len="med"/>
          </a:ln>
        </p:spPr>
      </p:cxnSp>
      <p:cxnSp>
        <p:nvCxnSpPr>
          <p:cNvPr id="551" name="Google Shape;551;p57"/>
          <p:cNvCxnSpPr>
            <a:stCxn id="540" idx="3"/>
          </p:cNvCxnSpPr>
          <p:nvPr/>
        </p:nvCxnSpPr>
        <p:spPr>
          <a:xfrm rot="10800000" flipH="1">
            <a:off x="4802131" y="2166921"/>
            <a:ext cx="1908600" cy="4200"/>
          </a:xfrm>
          <a:prstGeom prst="straightConnector1">
            <a:avLst/>
          </a:prstGeom>
          <a:noFill/>
          <a:ln w="19050" cap="flat" cmpd="sng">
            <a:solidFill>
              <a:schemeClr val="dk2"/>
            </a:solidFill>
            <a:prstDash val="solid"/>
            <a:round/>
            <a:headEnd type="none" w="med" len="med"/>
            <a:tailEnd type="none" w="med" len="med"/>
          </a:ln>
        </p:spPr>
      </p:cxnSp>
      <p:cxnSp>
        <p:nvCxnSpPr>
          <p:cNvPr id="552" name="Google Shape;552;p57"/>
          <p:cNvCxnSpPr/>
          <p:nvPr/>
        </p:nvCxnSpPr>
        <p:spPr>
          <a:xfrm>
            <a:off x="6703956" y="2159514"/>
            <a:ext cx="4800" cy="748800"/>
          </a:xfrm>
          <a:prstGeom prst="straightConnector1">
            <a:avLst/>
          </a:prstGeom>
          <a:noFill/>
          <a:ln w="19050" cap="flat" cmpd="sng">
            <a:solidFill>
              <a:schemeClr val="dk2"/>
            </a:solidFill>
            <a:prstDash val="solid"/>
            <a:round/>
            <a:headEnd type="none" w="med" len="med"/>
            <a:tailEnd type="triangle" w="med" len="med"/>
          </a:ln>
        </p:spPr>
      </p:cxnSp>
      <p:cxnSp>
        <p:nvCxnSpPr>
          <p:cNvPr id="553" name="Google Shape;553;p57"/>
          <p:cNvCxnSpPr>
            <a:stCxn id="538" idx="1"/>
            <a:endCxn id="536" idx="3"/>
          </p:cNvCxnSpPr>
          <p:nvPr/>
        </p:nvCxnSpPr>
        <p:spPr>
          <a:xfrm flipH="1">
            <a:off x="4802048" y="3331057"/>
            <a:ext cx="1048800" cy="6000"/>
          </a:xfrm>
          <a:prstGeom prst="straightConnector1">
            <a:avLst/>
          </a:prstGeom>
          <a:noFill/>
          <a:ln w="19050" cap="flat" cmpd="sng">
            <a:solidFill>
              <a:schemeClr val="dk2"/>
            </a:solidFill>
            <a:prstDash val="solid"/>
            <a:round/>
            <a:headEnd type="none" w="med" len="med"/>
            <a:tailEnd type="triangle" w="med" len="med"/>
          </a:ln>
        </p:spPr>
      </p:cxnSp>
      <p:cxnSp>
        <p:nvCxnSpPr>
          <p:cNvPr id="554" name="Google Shape;554;p57"/>
          <p:cNvCxnSpPr>
            <a:stCxn id="536" idx="3"/>
            <a:endCxn id="538" idx="1"/>
          </p:cNvCxnSpPr>
          <p:nvPr/>
        </p:nvCxnSpPr>
        <p:spPr>
          <a:xfrm rot="10800000" flipH="1">
            <a:off x="4802136" y="3331121"/>
            <a:ext cx="1048800" cy="6000"/>
          </a:xfrm>
          <a:prstGeom prst="straightConnector1">
            <a:avLst/>
          </a:prstGeom>
          <a:noFill/>
          <a:ln w="19050" cap="flat" cmpd="sng">
            <a:solidFill>
              <a:schemeClr val="dk2"/>
            </a:solidFill>
            <a:prstDash val="solid"/>
            <a:round/>
            <a:headEnd type="none" w="med" len="med"/>
            <a:tailEnd type="triangle" w="med" len="med"/>
          </a:ln>
        </p:spPr>
      </p:cxnSp>
      <p:cxnSp>
        <p:nvCxnSpPr>
          <p:cNvPr id="555" name="Google Shape;555;p57"/>
          <p:cNvCxnSpPr/>
          <p:nvPr/>
        </p:nvCxnSpPr>
        <p:spPr>
          <a:xfrm>
            <a:off x="2130698" y="2162610"/>
            <a:ext cx="11100" cy="742500"/>
          </a:xfrm>
          <a:prstGeom prst="straightConnector1">
            <a:avLst/>
          </a:prstGeom>
          <a:noFill/>
          <a:ln w="19050" cap="flat" cmpd="sng">
            <a:solidFill>
              <a:schemeClr val="dk2"/>
            </a:solidFill>
            <a:prstDash val="solid"/>
            <a:round/>
            <a:headEnd type="none" w="med" len="med"/>
            <a:tailEnd type="triangle" w="med" len="med"/>
          </a:ln>
        </p:spPr>
      </p:cxnSp>
      <p:cxnSp>
        <p:nvCxnSpPr>
          <p:cNvPr id="556" name="Google Shape;556;p57"/>
          <p:cNvCxnSpPr>
            <a:stCxn id="540" idx="1"/>
          </p:cNvCxnSpPr>
          <p:nvPr/>
        </p:nvCxnSpPr>
        <p:spPr>
          <a:xfrm flipH="1">
            <a:off x="2129131" y="2171121"/>
            <a:ext cx="1330500" cy="2700"/>
          </a:xfrm>
          <a:prstGeom prst="straightConnector1">
            <a:avLst/>
          </a:prstGeom>
          <a:noFill/>
          <a:ln w="19050" cap="flat" cmpd="sng">
            <a:solidFill>
              <a:schemeClr val="dk2"/>
            </a:solidFill>
            <a:prstDash val="solid"/>
            <a:round/>
            <a:headEnd type="none" w="med" len="med"/>
            <a:tailEnd type="none" w="med" len="med"/>
          </a:ln>
        </p:spPr>
      </p:cxnSp>
      <p:pic>
        <p:nvPicPr>
          <p:cNvPr id="557" name="Google Shape;557;p57"/>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558" name="Google Shape;558;p57"/>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559" name="Google Shape;559;p57"/>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cxnSp>
        <p:nvCxnSpPr>
          <p:cNvPr id="560" name="Google Shape;560;p57"/>
          <p:cNvCxnSpPr>
            <a:stCxn id="537" idx="2"/>
          </p:cNvCxnSpPr>
          <p:nvPr/>
        </p:nvCxnSpPr>
        <p:spPr>
          <a:xfrm rot="-5400000">
            <a:off x="3931825" y="1851371"/>
            <a:ext cx="163200" cy="3672000"/>
          </a:xfrm>
          <a:prstGeom prst="bentConnector4">
            <a:avLst>
              <a:gd name="adj1" fmla="val -116728"/>
              <a:gd name="adj2" fmla="val 84488"/>
            </a:avLst>
          </a:prstGeom>
          <a:noFill/>
          <a:ln w="19050" cap="flat" cmpd="sng">
            <a:solidFill>
              <a:schemeClr val="dk2"/>
            </a:solidFill>
            <a:prstDash val="solid"/>
            <a:round/>
            <a:headEnd type="triangle" w="med" len="med"/>
            <a:tailEnd type="triangle" w="med" len="med"/>
          </a:ln>
        </p:spPr>
      </p:cxnSp>
      <p:sp>
        <p:nvSpPr>
          <p:cNvPr id="561" name="Google Shape;561;p57"/>
          <p:cNvSpPr/>
          <p:nvPr/>
        </p:nvSpPr>
        <p:spPr>
          <a:xfrm>
            <a:off x="228425" y="2905271"/>
            <a:ext cx="1066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Antenna</a:t>
            </a:r>
            <a:endParaRPr sz="1500" b="1"/>
          </a:p>
        </p:txBody>
      </p:sp>
      <p:cxnSp>
        <p:nvCxnSpPr>
          <p:cNvPr id="562" name="Google Shape;562;p57"/>
          <p:cNvCxnSpPr/>
          <p:nvPr/>
        </p:nvCxnSpPr>
        <p:spPr>
          <a:xfrm flipH="1">
            <a:off x="811306" y="2171121"/>
            <a:ext cx="1330500" cy="2700"/>
          </a:xfrm>
          <a:prstGeom prst="straightConnector1">
            <a:avLst/>
          </a:prstGeom>
          <a:noFill/>
          <a:ln w="19050" cap="flat" cmpd="sng">
            <a:solidFill>
              <a:schemeClr val="dk2"/>
            </a:solidFill>
            <a:prstDash val="solid"/>
            <a:round/>
            <a:headEnd type="none" w="med" len="med"/>
            <a:tailEnd type="none" w="med" len="med"/>
          </a:ln>
        </p:spPr>
      </p:cxnSp>
      <p:cxnSp>
        <p:nvCxnSpPr>
          <p:cNvPr id="563" name="Google Shape;563;p57"/>
          <p:cNvCxnSpPr/>
          <p:nvPr/>
        </p:nvCxnSpPr>
        <p:spPr>
          <a:xfrm>
            <a:off x="801773" y="2162610"/>
            <a:ext cx="11100" cy="742500"/>
          </a:xfrm>
          <a:prstGeom prst="straightConnector1">
            <a:avLst/>
          </a:prstGeom>
          <a:noFill/>
          <a:ln w="19050" cap="flat" cmpd="sng">
            <a:solidFill>
              <a:schemeClr val="dk2"/>
            </a:solidFill>
            <a:prstDash val="solid"/>
            <a:round/>
            <a:headEnd type="none" w="med" len="med"/>
            <a:tailEnd type="triangle" w="med" len="med"/>
          </a:ln>
        </p:spPr>
      </p:cxnSp>
      <p:cxnSp>
        <p:nvCxnSpPr>
          <p:cNvPr id="564" name="Google Shape;564;p57"/>
          <p:cNvCxnSpPr>
            <a:endCxn id="537" idx="1"/>
          </p:cNvCxnSpPr>
          <p:nvPr/>
        </p:nvCxnSpPr>
        <p:spPr>
          <a:xfrm>
            <a:off x="1294975" y="3331121"/>
            <a:ext cx="349200" cy="60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Driving (Derived) Requirements </a:t>
            </a:r>
            <a:endParaRPr/>
          </a:p>
        </p:txBody>
      </p:sp>
      <p:sp>
        <p:nvSpPr>
          <p:cNvPr id="570" name="Google Shape;570;p58"/>
          <p:cNvSpPr txBox="1">
            <a:spLocks noGrp="1"/>
          </p:cNvSpPr>
          <p:nvPr>
            <p:ph type="body" idx="1"/>
          </p:nvPr>
        </p:nvSpPr>
        <p:spPr>
          <a:xfrm>
            <a:off x="387900" y="852250"/>
            <a:ext cx="8520600" cy="3863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t>T</a:t>
            </a:r>
            <a:r>
              <a:rPr lang="en" sz="1500" b="1"/>
              <a:t>he Avionics Board shall…</a:t>
            </a:r>
            <a:endParaRPr sz="1500" b="1"/>
          </a:p>
          <a:p>
            <a:pPr marL="0" lvl="0" indent="0" algn="l" rtl="0">
              <a:lnSpc>
                <a:spcPct val="100000"/>
              </a:lnSpc>
              <a:spcBef>
                <a:spcPts val="0"/>
              </a:spcBef>
              <a:spcAft>
                <a:spcPts val="0"/>
              </a:spcAft>
              <a:buNone/>
            </a:pPr>
            <a:endParaRPr sz="1100"/>
          </a:p>
          <a:p>
            <a:pPr marL="457200" lvl="0" indent="-304800" algn="l" rtl="0">
              <a:spcBef>
                <a:spcPts val="0"/>
              </a:spcBef>
              <a:spcAft>
                <a:spcPts val="0"/>
              </a:spcAft>
              <a:buClr>
                <a:schemeClr val="dk1"/>
              </a:buClr>
              <a:buSzPts val="1200"/>
              <a:buChar char="●"/>
            </a:pPr>
            <a:r>
              <a:rPr lang="en" sz="1200">
                <a:solidFill>
                  <a:schemeClr val="dk1"/>
                </a:solidFill>
              </a:rPr>
              <a:t>  Keep track of time using a real time clock</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Formulate the beacon message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Determine the time at which the CubeSat should transmit a beacon message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Communicate the beacon message to the Radio Board at the time determined for beacon transmission</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Collect and process power measurements from the Power Board</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Generate the Power Board beacon character based on Power Board performance measurements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Determine the Avionics beacon character pertaining to the Avionics Board state of health</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Receive and process uplink commands via the Radio Board</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Be in control of the power state of the Payload Board</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Be able to communicate what state the Payload Board shall be in when it beats what.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Be able to acknowledge a received command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Be able to check GPIO shutdown pin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Protect itself from software bricks using the watchdog tick</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Give information on the status of the other boards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  Give telemetry information.</a:t>
            </a:r>
            <a:endParaRPr sz="1200">
              <a:solidFill>
                <a:schemeClr val="dk1"/>
              </a:solidFill>
            </a:endParaRPr>
          </a:p>
        </p:txBody>
      </p:sp>
      <p:pic>
        <p:nvPicPr>
          <p:cNvPr id="571" name="Google Shape;571;p58"/>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572" name="Google Shape;572;p5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573" name="Google Shape;573;p58"/>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9"/>
          <p:cNvSpPr/>
          <p:nvPr/>
        </p:nvSpPr>
        <p:spPr>
          <a:xfrm>
            <a:off x="3237775" y="1911125"/>
            <a:ext cx="2058900" cy="10329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9"/>
          <p:cNvSpPr txBox="1"/>
          <p:nvPr/>
        </p:nvSpPr>
        <p:spPr>
          <a:xfrm>
            <a:off x="3231000" y="2075666"/>
            <a:ext cx="20589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Microcontroller</a:t>
            </a:r>
            <a:endParaRPr sz="1800" b="1"/>
          </a:p>
          <a:p>
            <a:pPr marL="0" lvl="0" indent="0" algn="ctr" rtl="0">
              <a:spcBef>
                <a:spcPts val="0"/>
              </a:spcBef>
              <a:spcAft>
                <a:spcPts val="0"/>
              </a:spcAft>
              <a:buNone/>
            </a:pPr>
            <a:r>
              <a:rPr lang="en" sz="1800" b="1"/>
              <a:t>Samd21</a:t>
            </a:r>
            <a:endParaRPr sz="1800" b="1"/>
          </a:p>
        </p:txBody>
      </p:sp>
      <p:cxnSp>
        <p:nvCxnSpPr>
          <p:cNvPr id="580" name="Google Shape;580;p59"/>
          <p:cNvCxnSpPr>
            <a:stCxn id="579" idx="1"/>
            <a:endCxn id="581" idx="3"/>
          </p:cNvCxnSpPr>
          <p:nvPr/>
        </p:nvCxnSpPr>
        <p:spPr>
          <a:xfrm flipH="1">
            <a:off x="2023200" y="2393066"/>
            <a:ext cx="1207800" cy="351000"/>
          </a:xfrm>
          <a:prstGeom prst="straightConnector1">
            <a:avLst/>
          </a:prstGeom>
          <a:noFill/>
          <a:ln w="19050" cap="flat" cmpd="sng">
            <a:solidFill>
              <a:srgbClr val="666666"/>
            </a:solidFill>
            <a:prstDash val="solid"/>
            <a:round/>
            <a:headEnd type="none" w="med" len="med"/>
            <a:tailEnd type="none" w="med" len="med"/>
          </a:ln>
        </p:spPr>
      </p:cxnSp>
      <p:sp>
        <p:nvSpPr>
          <p:cNvPr id="581" name="Google Shape;581;p59"/>
          <p:cNvSpPr/>
          <p:nvPr/>
        </p:nvSpPr>
        <p:spPr>
          <a:xfrm>
            <a:off x="380450" y="2244700"/>
            <a:ext cx="1642800" cy="9990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9"/>
          <p:cNvSpPr txBox="1"/>
          <p:nvPr/>
        </p:nvSpPr>
        <p:spPr>
          <a:xfrm>
            <a:off x="374550" y="2501400"/>
            <a:ext cx="1642800" cy="54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GNC</a:t>
            </a:r>
            <a:endParaRPr sz="1800" b="1"/>
          </a:p>
          <a:p>
            <a:pPr marL="0" lvl="0" indent="0" algn="ctr" rtl="0">
              <a:spcBef>
                <a:spcPts val="0"/>
              </a:spcBef>
              <a:spcAft>
                <a:spcPts val="0"/>
              </a:spcAft>
              <a:buNone/>
            </a:pPr>
            <a:r>
              <a:rPr lang="en" sz="1800" b="1"/>
              <a:t>Adafruit MPU 6050</a:t>
            </a:r>
            <a:endParaRPr sz="1800" b="1"/>
          </a:p>
        </p:txBody>
      </p:sp>
      <p:sp>
        <p:nvSpPr>
          <p:cNvPr id="583" name="Google Shape;583;p59"/>
          <p:cNvSpPr/>
          <p:nvPr/>
        </p:nvSpPr>
        <p:spPr>
          <a:xfrm>
            <a:off x="3237775" y="3821425"/>
            <a:ext cx="2058900" cy="10329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Real time Clock</a:t>
            </a:r>
            <a:endParaRPr sz="1800" b="1"/>
          </a:p>
          <a:p>
            <a:pPr marL="0" lvl="0" indent="0" algn="ctr" rtl="0">
              <a:spcBef>
                <a:spcPts val="0"/>
              </a:spcBef>
              <a:spcAft>
                <a:spcPts val="0"/>
              </a:spcAft>
              <a:buNone/>
            </a:pPr>
            <a:r>
              <a:rPr lang="en" sz="1800" b="1"/>
              <a:t>DS1337</a:t>
            </a:r>
            <a:endParaRPr sz="1800" b="1"/>
          </a:p>
        </p:txBody>
      </p:sp>
      <p:cxnSp>
        <p:nvCxnSpPr>
          <p:cNvPr id="584" name="Google Shape;584;p59"/>
          <p:cNvCxnSpPr>
            <a:stCxn id="583" idx="0"/>
            <a:endCxn id="578" idx="2"/>
          </p:cNvCxnSpPr>
          <p:nvPr/>
        </p:nvCxnSpPr>
        <p:spPr>
          <a:xfrm rot="10800000">
            <a:off x="4267225" y="2943925"/>
            <a:ext cx="0" cy="877500"/>
          </a:xfrm>
          <a:prstGeom prst="straightConnector1">
            <a:avLst/>
          </a:prstGeom>
          <a:noFill/>
          <a:ln w="19050" cap="flat" cmpd="sng">
            <a:solidFill>
              <a:srgbClr val="666666"/>
            </a:solidFill>
            <a:prstDash val="solid"/>
            <a:round/>
            <a:headEnd type="none" w="med" len="med"/>
            <a:tailEnd type="none" w="med" len="med"/>
          </a:ln>
        </p:spPr>
      </p:cxnSp>
      <p:sp>
        <p:nvSpPr>
          <p:cNvPr id="585" name="Google Shape;585;p59"/>
          <p:cNvSpPr txBox="1"/>
          <p:nvPr/>
        </p:nvSpPr>
        <p:spPr>
          <a:xfrm>
            <a:off x="2484927" y="2117903"/>
            <a:ext cx="706500" cy="1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I</a:t>
            </a:r>
            <a:r>
              <a:rPr lang="en" baseline="30000">
                <a:solidFill>
                  <a:srgbClr val="000000"/>
                </a:solidFill>
              </a:rPr>
              <a:t>2</a:t>
            </a:r>
            <a:r>
              <a:rPr lang="en">
                <a:solidFill>
                  <a:srgbClr val="000000"/>
                </a:solidFill>
              </a:rPr>
              <a:t>C</a:t>
            </a:r>
            <a:endParaRPr/>
          </a:p>
        </p:txBody>
      </p:sp>
      <p:sp>
        <p:nvSpPr>
          <p:cNvPr id="586" name="Google Shape;586;p59"/>
          <p:cNvSpPr txBox="1"/>
          <p:nvPr/>
        </p:nvSpPr>
        <p:spPr>
          <a:xfrm rot="2920">
            <a:off x="3870437" y="3180822"/>
            <a:ext cx="7065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a:t>
            </a:r>
            <a:r>
              <a:rPr lang="en" baseline="30000"/>
              <a:t>2</a:t>
            </a:r>
            <a:r>
              <a:rPr lang="en"/>
              <a:t>C</a:t>
            </a:r>
            <a:endParaRPr/>
          </a:p>
        </p:txBody>
      </p:sp>
      <p:cxnSp>
        <p:nvCxnSpPr>
          <p:cNvPr id="587" name="Google Shape;587;p59"/>
          <p:cNvCxnSpPr/>
          <p:nvPr/>
        </p:nvCxnSpPr>
        <p:spPr>
          <a:xfrm rot="10800000">
            <a:off x="4422775" y="1469700"/>
            <a:ext cx="900" cy="449100"/>
          </a:xfrm>
          <a:prstGeom prst="straightConnector1">
            <a:avLst/>
          </a:prstGeom>
          <a:noFill/>
          <a:ln w="19050" cap="flat" cmpd="sng">
            <a:solidFill>
              <a:srgbClr val="666666"/>
            </a:solidFill>
            <a:prstDash val="solid"/>
            <a:round/>
            <a:headEnd type="none" w="med" len="med"/>
            <a:tailEnd type="none" w="med" len="med"/>
          </a:ln>
        </p:spPr>
      </p:cxnSp>
      <p:sp>
        <p:nvSpPr>
          <p:cNvPr id="588" name="Google Shape;588;p59"/>
          <p:cNvSpPr txBox="1"/>
          <p:nvPr/>
        </p:nvSpPr>
        <p:spPr>
          <a:xfrm rot="-1034">
            <a:off x="3237781" y="1501035"/>
            <a:ext cx="9975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Reset line</a:t>
            </a:r>
            <a:endParaRPr/>
          </a:p>
        </p:txBody>
      </p:sp>
      <p:cxnSp>
        <p:nvCxnSpPr>
          <p:cNvPr id="589" name="Google Shape;589;p59"/>
          <p:cNvCxnSpPr/>
          <p:nvPr/>
        </p:nvCxnSpPr>
        <p:spPr>
          <a:xfrm rot="10800000">
            <a:off x="4259250" y="1500450"/>
            <a:ext cx="2400" cy="406800"/>
          </a:xfrm>
          <a:prstGeom prst="straightConnector1">
            <a:avLst/>
          </a:prstGeom>
          <a:noFill/>
          <a:ln w="19050" cap="flat" cmpd="sng">
            <a:solidFill>
              <a:srgbClr val="666666"/>
            </a:solidFill>
            <a:prstDash val="solid"/>
            <a:round/>
            <a:headEnd type="none" w="med" len="med"/>
            <a:tailEnd type="none" w="med" len="med"/>
          </a:ln>
        </p:spPr>
      </p:cxnSp>
      <p:sp>
        <p:nvSpPr>
          <p:cNvPr id="590" name="Google Shape;590;p59"/>
          <p:cNvSpPr txBox="1"/>
          <p:nvPr/>
        </p:nvSpPr>
        <p:spPr>
          <a:xfrm rot="-2333">
            <a:off x="4353233" y="1568674"/>
            <a:ext cx="1768500" cy="3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Watchdog tick</a:t>
            </a:r>
            <a:endParaRPr/>
          </a:p>
        </p:txBody>
      </p:sp>
      <p:sp>
        <p:nvSpPr>
          <p:cNvPr id="591" name="Google Shape;591;p59"/>
          <p:cNvSpPr/>
          <p:nvPr/>
        </p:nvSpPr>
        <p:spPr>
          <a:xfrm>
            <a:off x="3376200" y="530500"/>
            <a:ext cx="1768500" cy="9990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Watchdog chip TPS3813-Q1</a:t>
            </a:r>
            <a:endParaRPr sz="1800" b="1"/>
          </a:p>
        </p:txBody>
      </p:sp>
      <p:sp>
        <p:nvSpPr>
          <p:cNvPr id="592" name="Google Shape;592;p59"/>
          <p:cNvSpPr txBox="1"/>
          <p:nvPr/>
        </p:nvSpPr>
        <p:spPr>
          <a:xfrm>
            <a:off x="509200" y="1686325"/>
            <a:ext cx="17352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p59"/>
          <p:cNvSpPr/>
          <p:nvPr/>
        </p:nvSpPr>
        <p:spPr>
          <a:xfrm>
            <a:off x="374550" y="1686325"/>
            <a:ext cx="1642800" cy="5535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t>F</a:t>
            </a:r>
            <a:r>
              <a:rPr lang="en" sz="1800" b="1">
                <a:solidFill>
                  <a:srgbClr val="000000"/>
                </a:solidFill>
              </a:rPr>
              <a:t>ram CY15B256J</a:t>
            </a:r>
            <a:endParaRPr sz="1800" b="1"/>
          </a:p>
        </p:txBody>
      </p:sp>
      <p:pic>
        <p:nvPicPr>
          <p:cNvPr id="594" name="Google Shape;594;p59"/>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595" name="Google Shape;595;p5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page </a:t>
            </a:r>
            <a:endParaRPr sz="1200" i="1">
              <a:solidFill>
                <a:srgbClr val="083D6E"/>
              </a:solidFill>
            </a:endParaRPr>
          </a:p>
        </p:txBody>
      </p:sp>
      <p:sp>
        <p:nvSpPr>
          <p:cNvPr id="596" name="Google Shape;596;p59"/>
          <p:cNvSpPr txBox="1"/>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rPr>
              <a:t>Avionics Diagram - Connections </a:t>
            </a:r>
            <a:r>
              <a:rPr lang="en" sz="2800"/>
              <a:t>In</a:t>
            </a:r>
            <a:r>
              <a:rPr lang="en" sz="2800">
                <a:solidFill>
                  <a:srgbClr val="000000"/>
                </a:solidFill>
              </a:rPr>
              <a:t>side the </a:t>
            </a:r>
            <a:r>
              <a:rPr lang="en" sz="2800"/>
              <a:t>Bo</a:t>
            </a:r>
            <a:r>
              <a:rPr lang="en" sz="2800">
                <a:solidFill>
                  <a:srgbClr val="000000"/>
                </a:solidFill>
              </a:rPr>
              <a:t>ard</a:t>
            </a:r>
            <a:endParaRPr sz="2800">
              <a:solidFill>
                <a:srgbClr val="000000"/>
              </a:solidFill>
            </a:endParaRPr>
          </a:p>
          <a:p>
            <a:pPr marL="0" lvl="0" indent="0" algn="l" rtl="0">
              <a:spcBef>
                <a:spcPts val="0"/>
              </a:spcBef>
              <a:spcAft>
                <a:spcPts val="0"/>
              </a:spcAft>
              <a:buNone/>
            </a:pPr>
            <a:r>
              <a:rPr lang="en" sz="2800">
                <a:solidFill>
                  <a:srgbClr val="000000"/>
                </a:solidFill>
              </a:rPr>
              <a:t> </a:t>
            </a:r>
            <a:endParaRPr sz="2800">
              <a:solidFill>
                <a:srgbClr val="000000"/>
              </a:solidFill>
            </a:endParaRPr>
          </a:p>
        </p:txBody>
      </p:sp>
      <p:sp>
        <p:nvSpPr>
          <p:cNvPr id="597" name="Google Shape;597;p59"/>
          <p:cNvSpPr/>
          <p:nvPr/>
        </p:nvSpPr>
        <p:spPr>
          <a:xfrm>
            <a:off x="374550" y="687325"/>
            <a:ext cx="1642800" cy="9990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SN74B3Q3306A I</a:t>
            </a:r>
            <a:r>
              <a:rPr lang="en" sz="1800" b="1" baseline="30000"/>
              <a:t>2</a:t>
            </a:r>
            <a:r>
              <a:rPr lang="en" sz="1800" b="1"/>
              <a:t>C Switch</a:t>
            </a:r>
            <a:endParaRPr sz="1800" b="1"/>
          </a:p>
        </p:txBody>
      </p:sp>
      <p:sp>
        <p:nvSpPr>
          <p:cNvPr id="598" name="Google Shape;598;p59"/>
          <p:cNvSpPr txBox="1"/>
          <p:nvPr/>
        </p:nvSpPr>
        <p:spPr>
          <a:xfrm>
            <a:off x="8255628" y="471587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083D6E"/>
                </a:solidFill>
              </a:rPr>
              <a:t>34</a:t>
            </a:fld>
            <a:endParaRPr sz="1000">
              <a:solidFill>
                <a:srgbClr val="083D6E"/>
              </a:solidFill>
            </a:endParaRPr>
          </a:p>
        </p:txBody>
      </p:sp>
      <p:sp>
        <p:nvSpPr>
          <p:cNvPr id="599" name="Google Shape;599;p59"/>
          <p:cNvSpPr/>
          <p:nvPr/>
        </p:nvSpPr>
        <p:spPr>
          <a:xfrm>
            <a:off x="6247500" y="501875"/>
            <a:ext cx="1768500" cy="9990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74LVC1 Open Drain Buffer x6</a:t>
            </a:r>
            <a:endParaRPr sz="1800" b="1"/>
          </a:p>
        </p:txBody>
      </p:sp>
      <p:cxnSp>
        <p:nvCxnSpPr>
          <p:cNvPr id="600" name="Google Shape;600;p59"/>
          <p:cNvCxnSpPr>
            <a:stCxn id="579" idx="3"/>
          </p:cNvCxnSpPr>
          <p:nvPr/>
        </p:nvCxnSpPr>
        <p:spPr>
          <a:xfrm rot="10800000" flipH="1">
            <a:off x="5289900" y="2392466"/>
            <a:ext cx="638100" cy="600"/>
          </a:xfrm>
          <a:prstGeom prst="straightConnector1">
            <a:avLst/>
          </a:prstGeom>
          <a:noFill/>
          <a:ln w="19050" cap="flat" cmpd="sng">
            <a:solidFill>
              <a:schemeClr val="dk2"/>
            </a:solidFill>
            <a:prstDash val="solid"/>
            <a:round/>
            <a:headEnd type="none" w="med" len="med"/>
            <a:tailEnd type="none" w="med" len="med"/>
          </a:ln>
        </p:spPr>
      </p:cxnSp>
      <p:cxnSp>
        <p:nvCxnSpPr>
          <p:cNvPr id="601" name="Google Shape;601;p59"/>
          <p:cNvCxnSpPr>
            <a:stCxn id="599" idx="1"/>
          </p:cNvCxnSpPr>
          <p:nvPr/>
        </p:nvCxnSpPr>
        <p:spPr>
          <a:xfrm flipH="1">
            <a:off x="5928600" y="1001375"/>
            <a:ext cx="318900" cy="6300"/>
          </a:xfrm>
          <a:prstGeom prst="straightConnector1">
            <a:avLst/>
          </a:prstGeom>
          <a:noFill/>
          <a:ln w="19050" cap="flat" cmpd="sng">
            <a:solidFill>
              <a:schemeClr val="dk2"/>
            </a:solidFill>
            <a:prstDash val="solid"/>
            <a:round/>
            <a:headEnd type="none" w="med" len="med"/>
            <a:tailEnd type="none" w="med" len="med"/>
          </a:ln>
        </p:spPr>
      </p:cxnSp>
      <p:cxnSp>
        <p:nvCxnSpPr>
          <p:cNvPr id="602" name="Google Shape;602;p59"/>
          <p:cNvCxnSpPr/>
          <p:nvPr/>
        </p:nvCxnSpPr>
        <p:spPr>
          <a:xfrm>
            <a:off x="5927975" y="1015200"/>
            <a:ext cx="0" cy="1377300"/>
          </a:xfrm>
          <a:prstGeom prst="straightConnector1">
            <a:avLst/>
          </a:prstGeom>
          <a:noFill/>
          <a:ln w="19050" cap="flat" cmpd="sng">
            <a:solidFill>
              <a:schemeClr val="dk2"/>
            </a:solidFill>
            <a:prstDash val="solid"/>
            <a:round/>
            <a:headEnd type="none" w="med" len="med"/>
            <a:tailEnd type="none" w="med" len="med"/>
          </a:ln>
        </p:spPr>
      </p:cxnSp>
      <p:sp>
        <p:nvSpPr>
          <p:cNvPr id="603" name="Google Shape;603;p59"/>
          <p:cNvSpPr/>
          <p:nvPr/>
        </p:nvSpPr>
        <p:spPr>
          <a:xfrm>
            <a:off x="6247500" y="2450375"/>
            <a:ext cx="1768500" cy="9990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SN65HVD70D</a:t>
            </a:r>
            <a:br>
              <a:rPr lang="en" sz="1800" b="1"/>
            </a:br>
            <a:r>
              <a:rPr lang="en" sz="1800" b="1"/>
              <a:t>Serial Drivers</a:t>
            </a:r>
            <a:br>
              <a:rPr lang="en" sz="1800" b="1"/>
            </a:br>
            <a:r>
              <a:rPr lang="en" sz="1800" b="1"/>
              <a:t>x2</a:t>
            </a:r>
            <a:endParaRPr sz="1800" b="1"/>
          </a:p>
        </p:txBody>
      </p:sp>
      <p:cxnSp>
        <p:nvCxnSpPr>
          <p:cNvPr id="604" name="Google Shape;604;p59"/>
          <p:cNvCxnSpPr/>
          <p:nvPr/>
        </p:nvCxnSpPr>
        <p:spPr>
          <a:xfrm>
            <a:off x="5303225" y="2584175"/>
            <a:ext cx="951300" cy="7200"/>
          </a:xfrm>
          <a:prstGeom prst="straightConnector1">
            <a:avLst/>
          </a:prstGeom>
          <a:noFill/>
          <a:ln w="19050" cap="flat" cmpd="sng">
            <a:solidFill>
              <a:schemeClr val="dk2"/>
            </a:solidFill>
            <a:prstDash val="solid"/>
            <a:round/>
            <a:headEnd type="none" w="med" len="med"/>
            <a:tailEnd type="none" w="med" len="med"/>
          </a:ln>
        </p:spPr>
      </p:cxnSp>
      <p:cxnSp>
        <p:nvCxnSpPr>
          <p:cNvPr id="605" name="Google Shape;605;p59"/>
          <p:cNvCxnSpPr/>
          <p:nvPr/>
        </p:nvCxnSpPr>
        <p:spPr>
          <a:xfrm>
            <a:off x="5303225" y="2768750"/>
            <a:ext cx="951300" cy="0"/>
          </a:xfrm>
          <a:prstGeom prst="straightConnector1">
            <a:avLst/>
          </a:prstGeom>
          <a:noFill/>
          <a:ln w="19050" cap="flat" cmpd="sng">
            <a:solidFill>
              <a:schemeClr val="dk2"/>
            </a:solidFill>
            <a:prstDash val="solid"/>
            <a:round/>
            <a:headEnd type="none" w="med" len="med"/>
            <a:tailEnd type="none" w="med" len="med"/>
          </a:ln>
        </p:spPr>
      </p:cxnSp>
      <p:sp>
        <p:nvSpPr>
          <p:cNvPr id="606" name="Google Shape;606;p59"/>
          <p:cNvSpPr txBox="1"/>
          <p:nvPr/>
        </p:nvSpPr>
        <p:spPr>
          <a:xfrm rot="-947">
            <a:off x="6059549" y="1555578"/>
            <a:ext cx="10896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GPIO lines</a:t>
            </a:r>
            <a:endParaRPr/>
          </a:p>
        </p:txBody>
      </p:sp>
      <p:sp>
        <p:nvSpPr>
          <p:cNvPr id="607" name="Google Shape;607;p59"/>
          <p:cNvSpPr txBox="1"/>
          <p:nvPr/>
        </p:nvSpPr>
        <p:spPr>
          <a:xfrm rot="-1034">
            <a:off x="5537500" y="2296668"/>
            <a:ext cx="9975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TxD x2</a:t>
            </a:r>
            <a:endParaRPr/>
          </a:p>
        </p:txBody>
      </p:sp>
      <p:sp>
        <p:nvSpPr>
          <p:cNvPr id="608" name="Google Shape;608;p59"/>
          <p:cNvSpPr txBox="1"/>
          <p:nvPr/>
        </p:nvSpPr>
        <p:spPr>
          <a:xfrm rot="-1034">
            <a:off x="5356250" y="2768913"/>
            <a:ext cx="9975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RxD x2</a:t>
            </a:r>
            <a:endParaRPr/>
          </a:p>
        </p:txBody>
      </p:sp>
      <p:sp>
        <p:nvSpPr>
          <p:cNvPr id="609" name="Google Shape;609;p59"/>
          <p:cNvSpPr/>
          <p:nvPr/>
        </p:nvSpPr>
        <p:spPr>
          <a:xfrm>
            <a:off x="5537500" y="3838375"/>
            <a:ext cx="1768500" cy="9990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USB Port</a:t>
            </a:r>
            <a:endParaRPr sz="1800" b="1"/>
          </a:p>
        </p:txBody>
      </p:sp>
      <p:cxnSp>
        <p:nvCxnSpPr>
          <p:cNvPr id="610" name="Google Shape;610;p59"/>
          <p:cNvCxnSpPr/>
          <p:nvPr/>
        </p:nvCxnSpPr>
        <p:spPr>
          <a:xfrm>
            <a:off x="4834675" y="2946250"/>
            <a:ext cx="0" cy="546600"/>
          </a:xfrm>
          <a:prstGeom prst="straightConnector1">
            <a:avLst/>
          </a:prstGeom>
          <a:noFill/>
          <a:ln w="19050" cap="flat" cmpd="sng">
            <a:solidFill>
              <a:schemeClr val="dk2"/>
            </a:solidFill>
            <a:prstDash val="solid"/>
            <a:round/>
            <a:headEnd type="none" w="med" len="med"/>
            <a:tailEnd type="none" w="med" len="med"/>
          </a:ln>
        </p:spPr>
      </p:cxnSp>
      <p:cxnSp>
        <p:nvCxnSpPr>
          <p:cNvPr id="611" name="Google Shape;611;p59"/>
          <p:cNvCxnSpPr/>
          <p:nvPr/>
        </p:nvCxnSpPr>
        <p:spPr>
          <a:xfrm>
            <a:off x="4834675" y="3500000"/>
            <a:ext cx="1206900" cy="14100"/>
          </a:xfrm>
          <a:prstGeom prst="straightConnector1">
            <a:avLst/>
          </a:prstGeom>
          <a:noFill/>
          <a:ln w="19050" cap="flat" cmpd="sng">
            <a:solidFill>
              <a:schemeClr val="dk2"/>
            </a:solidFill>
            <a:prstDash val="solid"/>
            <a:round/>
            <a:headEnd type="none" w="med" len="med"/>
            <a:tailEnd type="none" w="med" len="med"/>
          </a:ln>
        </p:spPr>
      </p:cxnSp>
      <p:cxnSp>
        <p:nvCxnSpPr>
          <p:cNvPr id="612" name="Google Shape;612;p59"/>
          <p:cNvCxnSpPr/>
          <p:nvPr/>
        </p:nvCxnSpPr>
        <p:spPr>
          <a:xfrm>
            <a:off x="6055775" y="3521300"/>
            <a:ext cx="21300" cy="312300"/>
          </a:xfrm>
          <a:prstGeom prst="straightConnector1">
            <a:avLst/>
          </a:prstGeom>
          <a:noFill/>
          <a:ln w="19050" cap="flat" cmpd="sng">
            <a:solidFill>
              <a:schemeClr val="dk2"/>
            </a:solidFill>
            <a:prstDash val="solid"/>
            <a:round/>
            <a:headEnd type="none" w="med" len="med"/>
            <a:tailEnd type="none" w="med" len="med"/>
          </a:ln>
        </p:spPr>
      </p:cxnSp>
      <p:sp>
        <p:nvSpPr>
          <p:cNvPr id="613" name="Google Shape;613;p59"/>
          <p:cNvSpPr txBox="1"/>
          <p:nvPr/>
        </p:nvSpPr>
        <p:spPr>
          <a:xfrm rot="-1034">
            <a:off x="4913462" y="3212663"/>
            <a:ext cx="9975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USB Line</a:t>
            </a:r>
            <a:endParaRPr/>
          </a:p>
        </p:txBody>
      </p:sp>
      <p:pic>
        <p:nvPicPr>
          <p:cNvPr id="614" name="Google Shape;614;p59"/>
          <p:cNvPicPr preferRelativeResize="0"/>
          <p:nvPr/>
        </p:nvPicPr>
        <p:blipFill>
          <a:blip r:embed="rId4">
            <a:alphaModFix/>
          </a:blip>
          <a:stretch>
            <a:fillRect/>
          </a:stretch>
        </p:blipFill>
        <p:spPr>
          <a:xfrm>
            <a:off x="1420276" y="3362005"/>
            <a:ext cx="1576674" cy="167289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cxnSp>
        <p:nvCxnSpPr>
          <p:cNvPr id="619" name="Google Shape;619;p60"/>
          <p:cNvCxnSpPr/>
          <p:nvPr/>
        </p:nvCxnSpPr>
        <p:spPr>
          <a:xfrm rot="10800000">
            <a:off x="146600" y="1638485"/>
            <a:ext cx="2996400" cy="0"/>
          </a:xfrm>
          <a:prstGeom prst="straightConnector1">
            <a:avLst/>
          </a:prstGeom>
          <a:noFill/>
          <a:ln w="19050" cap="flat" cmpd="sng">
            <a:solidFill>
              <a:srgbClr val="595959"/>
            </a:solidFill>
            <a:prstDash val="solid"/>
            <a:round/>
            <a:headEnd type="none" w="med" len="med"/>
            <a:tailEnd type="triangle" w="med" len="med"/>
          </a:ln>
        </p:spPr>
      </p:cxnSp>
      <p:cxnSp>
        <p:nvCxnSpPr>
          <p:cNvPr id="620" name="Google Shape;620;p60"/>
          <p:cNvCxnSpPr/>
          <p:nvPr/>
        </p:nvCxnSpPr>
        <p:spPr>
          <a:xfrm rot="10800000">
            <a:off x="326825" y="3404322"/>
            <a:ext cx="2860500" cy="0"/>
          </a:xfrm>
          <a:prstGeom prst="straightConnector1">
            <a:avLst/>
          </a:prstGeom>
          <a:noFill/>
          <a:ln w="19050" cap="flat" cmpd="sng">
            <a:solidFill>
              <a:srgbClr val="595959"/>
            </a:solidFill>
            <a:prstDash val="solid"/>
            <a:round/>
            <a:headEnd type="none" w="med" len="med"/>
            <a:tailEnd type="triangle" w="med" len="med"/>
          </a:ln>
        </p:spPr>
      </p:cxnSp>
      <p:cxnSp>
        <p:nvCxnSpPr>
          <p:cNvPr id="621" name="Google Shape;621;p60"/>
          <p:cNvCxnSpPr/>
          <p:nvPr/>
        </p:nvCxnSpPr>
        <p:spPr>
          <a:xfrm>
            <a:off x="326825" y="2964347"/>
            <a:ext cx="2860500" cy="0"/>
          </a:xfrm>
          <a:prstGeom prst="straightConnector1">
            <a:avLst/>
          </a:prstGeom>
          <a:noFill/>
          <a:ln w="19050" cap="flat" cmpd="sng">
            <a:solidFill>
              <a:srgbClr val="595959"/>
            </a:solidFill>
            <a:prstDash val="solid"/>
            <a:round/>
            <a:headEnd type="none" w="med" len="med"/>
            <a:tailEnd type="triangle" w="med" len="med"/>
          </a:ln>
        </p:spPr>
      </p:cxnSp>
      <p:cxnSp>
        <p:nvCxnSpPr>
          <p:cNvPr id="622" name="Google Shape;622;p60"/>
          <p:cNvCxnSpPr/>
          <p:nvPr/>
        </p:nvCxnSpPr>
        <p:spPr>
          <a:xfrm rot="10800000">
            <a:off x="326825" y="2497950"/>
            <a:ext cx="2860500" cy="0"/>
          </a:xfrm>
          <a:prstGeom prst="straightConnector1">
            <a:avLst/>
          </a:prstGeom>
          <a:noFill/>
          <a:ln w="19050" cap="flat" cmpd="sng">
            <a:solidFill>
              <a:srgbClr val="595959"/>
            </a:solidFill>
            <a:prstDash val="solid"/>
            <a:round/>
            <a:headEnd type="none" w="med" len="med"/>
            <a:tailEnd type="triangle" w="med" len="med"/>
          </a:ln>
        </p:spPr>
      </p:cxnSp>
      <p:sp>
        <p:nvSpPr>
          <p:cNvPr id="623" name="Google Shape;623;p60"/>
          <p:cNvSpPr/>
          <p:nvPr/>
        </p:nvSpPr>
        <p:spPr>
          <a:xfrm>
            <a:off x="3187334" y="1390210"/>
            <a:ext cx="2636100" cy="2710800"/>
          </a:xfrm>
          <a:prstGeom prst="rect">
            <a:avLst/>
          </a:prstGeom>
          <a:solidFill>
            <a:srgbClr val="FF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t>Avionics</a:t>
            </a:r>
            <a:endParaRPr sz="3300"/>
          </a:p>
        </p:txBody>
      </p:sp>
      <p:cxnSp>
        <p:nvCxnSpPr>
          <p:cNvPr id="624" name="Google Shape;624;p60"/>
          <p:cNvCxnSpPr>
            <a:stCxn id="623" idx="0"/>
          </p:cNvCxnSpPr>
          <p:nvPr/>
        </p:nvCxnSpPr>
        <p:spPr>
          <a:xfrm>
            <a:off x="4505384" y="1390210"/>
            <a:ext cx="0" cy="0"/>
          </a:xfrm>
          <a:prstGeom prst="straightConnector1">
            <a:avLst/>
          </a:prstGeom>
          <a:noFill/>
          <a:ln w="9525" cap="flat" cmpd="sng">
            <a:solidFill>
              <a:srgbClr val="595959"/>
            </a:solidFill>
            <a:prstDash val="solid"/>
            <a:round/>
            <a:headEnd type="none" w="med" len="med"/>
            <a:tailEnd type="none" w="med" len="med"/>
          </a:ln>
        </p:spPr>
      </p:cxnSp>
      <p:cxnSp>
        <p:nvCxnSpPr>
          <p:cNvPr id="625" name="Google Shape;625;p60"/>
          <p:cNvCxnSpPr/>
          <p:nvPr/>
        </p:nvCxnSpPr>
        <p:spPr>
          <a:xfrm>
            <a:off x="357800" y="1991550"/>
            <a:ext cx="2785200" cy="5700"/>
          </a:xfrm>
          <a:prstGeom prst="straightConnector1">
            <a:avLst/>
          </a:prstGeom>
          <a:noFill/>
          <a:ln w="19050" cap="flat" cmpd="sng">
            <a:solidFill>
              <a:srgbClr val="595959"/>
            </a:solidFill>
            <a:prstDash val="solid"/>
            <a:round/>
            <a:headEnd type="none" w="med" len="med"/>
            <a:tailEnd type="triangle" w="med" len="med"/>
          </a:ln>
        </p:spPr>
      </p:cxnSp>
      <p:sp>
        <p:nvSpPr>
          <p:cNvPr id="626" name="Google Shape;626;p60"/>
          <p:cNvSpPr txBox="1"/>
          <p:nvPr/>
        </p:nvSpPr>
        <p:spPr>
          <a:xfrm>
            <a:off x="422550" y="1017800"/>
            <a:ext cx="2301300" cy="3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To/From Payload </a:t>
            </a:r>
            <a:endParaRPr sz="1800" b="1"/>
          </a:p>
        </p:txBody>
      </p:sp>
      <p:sp>
        <p:nvSpPr>
          <p:cNvPr id="627" name="Google Shape;627;p60"/>
          <p:cNvSpPr txBox="1"/>
          <p:nvPr/>
        </p:nvSpPr>
        <p:spPr>
          <a:xfrm>
            <a:off x="1294325" y="1673625"/>
            <a:ext cx="566100" cy="3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RxD</a:t>
            </a:r>
            <a:endParaRPr/>
          </a:p>
        </p:txBody>
      </p:sp>
      <p:sp>
        <p:nvSpPr>
          <p:cNvPr id="628" name="Google Shape;628;p60"/>
          <p:cNvSpPr txBox="1"/>
          <p:nvPr/>
        </p:nvSpPr>
        <p:spPr>
          <a:xfrm>
            <a:off x="1290150" y="2168188"/>
            <a:ext cx="566100" cy="3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TxD</a:t>
            </a:r>
            <a:endParaRPr/>
          </a:p>
        </p:txBody>
      </p:sp>
      <p:sp>
        <p:nvSpPr>
          <p:cNvPr id="629" name="Google Shape;629;p60"/>
          <p:cNvSpPr txBox="1"/>
          <p:nvPr/>
        </p:nvSpPr>
        <p:spPr>
          <a:xfrm flipH="1">
            <a:off x="881700" y="2651747"/>
            <a:ext cx="1383000" cy="3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Gpio shutdown</a:t>
            </a:r>
            <a:endParaRPr/>
          </a:p>
        </p:txBody>
      </p:sp>
      <p:sp>
        <p:nvSpPr>
          <p:cNvPr id="630" name="Google Shape;630;p60"/>
          <p:cNvSpPr txBox="1"/>
          <p:nvPr/>
        </p:nvSpPr>
        <p:spPr>
          <a:xfrm>
            <a:off x="345875" y="3154650"/>
            <a:ext cx="2463000" cy="3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Gpio States(Tweet and Picture)</a:t>
            </a:r>
            <a:endParaRPr sz="1200"/>
          </a:p>
        </p:txBody>
      </p:sp>
      <p:cxnSp>
        <p:nvCxnSpPr>
          <p:cNvPr id="631" name="Google Shape;631;p60"/>
          <p:cNvCxnSpPr/>
          <p:nvPr/>
        </p:nvCxnSpPr>
        <p:spPr>
          <a:xfrm flipH="1">
            <a:off x="5861103" y="1969753"/>
            <a:ext cx="2924100" cy="4500"/>
          </a:xfrm>
          <a:prstGeom prst="straightConnector1">
            <a:avLst/>
          </a:prstGeom>
          <a:noFill/>
          <a:ln w="19050" cap="flat" cmpd="sng">
            <a:solidFill>
              <a:srgbClr val="595959"/>
            </a:solidFill>
            <a:prstDash val="solid"/>
            <a:round/>
            <a:headEnd type="none" w="med" len="med"/>
            <a:tailEnd type="triangle" w="med" len="med"/>
          </a:ln>
        </p:spPr>
      </p:cxnSp>
      <p:sp>
        <p:nvSpPr>
          <p:cNvPr id="632" name="Google Shape;632;p60"/>
          <p:cNvSpPr txBox="1"/>
          <p:nvPr/>
        </p:nvSpPr>
        <p:spPr>
          <a:xfrm>
            <a:off x="6870053" y="1694253"/>
            <a:ext cx="937200" cy="3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3.3V</a:t>
            </a:r>
            <a:endParaRPr/>
          </a:p>
        </p:txBody>
      </p:sp>
      <p:sp>
        <p:nvSpPr>
          <p:cNvPr id="633" name="Google Shape;633;p60"/>
          <p:cNvSpPr txBox="1"/>
          <p:nvPr/>
        </p:nvSpPr>
        <p:spPr>
          <a:xfrm>
            <a:off x="6084900" y="1074200"/>
            <a:ext cx="2636100" cy="3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t>To/From Power Board</a:t>
            </a:r>
            <a:endParaRPr sz="1800" b="1"/>
          </a:p>
        </p:txBody>
      </p:sp>
      <p:sp>
        <p:nvSpPr>
          <p:cNvPr id="634" name="Google Shape;634;p60"/>
          <p:cNvSpPr txBox="1"/>
          <p:nvPr/>
        </p:nvSpPr>
        <p:spPr>
          <a:xfrm>
            <a:off x="587522" y="1244007"/>
            <a:ext cx="19797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Payload On</a:t>
            </a:r>
            <a:endParaRPr/>
          </a:p>
        </p:txBody>
      </p:sp>
      <p:sp>
        <p:nvSpPr>
          <p:cNvPr id="635" name="Google Shape;635;p60"/>
          <p:cNvSpPr txBox="1"/>
          <p:nvPr/>
        </p:nvSpPr>
        <p:spPr>
          <a:xfrm rot="10800000">
            <a:off x="587525" y="725625"/>
            <a:ext cx="1449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6" name="Google Shape;636;p60"/>
          <p:cNvSpPr txBox="1"/>
          <p:nvPr/>
        </p:nvSpPr>
        <p:spPr>
          <a:xfrm>
            <a:off x="5047300" y="107775"/>
            <a:ext cx="3996300" cy="6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637" name="Google Shape;637;p60"/>
          <p:cNvSpPr txBox="1"/>
          <p:nvPr/>
        </p:nvSpPr>
        <p:spPr>
          <a:xfrm>
            <a:off x="286475" y="4146650"/>
            <a:ext cx="3517800" cy="772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Payload On 0=on 1=off</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Shutdown 1=shutdown possible 0=Pb on</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States 1=tweet 0=photo</a:t>
            </a:r>
            <a:endParaRPr>
              <a:latin typeface="Roboto"/>
              <a:ea typeface="Roboto"/>
              <a:cs typeface="Roboto"/>
              <a:sym typeface="Roboto"/>
            </a:endParaRPr>
          </a:p>
        </p:txBody>
      </p:sp>
      <p:pic>
        <p:nvPicPr>
          <p:cNvPr id="638" name="Google Shape;638;p60"/>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639" name="Google Shape;639;p60"/>
          <p:cNvSpPr txBox="1"/>
          <p:nvPr/>
        </p:nvSpPr>
        <p:spPr>
          <a:xfrm>
            <a:off x="286475" y="125250"/>
            <a:ext cx="844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rPr>
              <a:t>Avionics Diagram - Connections to </a:t>
            </a:r>
            <a:r>
              <a:rPr lang="en" sz="2800"/>
              <a:t>Ot</a:t>
            </a:r>
            <a:r>
              <a:rPr lang="en" sz="2800">
                <a:solidFill>
                  <a:srgbClr val="000000"/>
                </a:solidFill>
              </a:rPr>
              <a:t>her </a:t>
            </a:r>
            <a:r>
              <a:rPr lang="en" sz="2800"/>
              <a:t>B</a:t>
            </a:r>
            <a:r>
              <a:rPr lang="en" sz="2800">
                <a:solidFill>
                  <a:srgbClr val="000000"/>
                </a:solidFill>
              </a:rPr>
              <a:t>oards</a:t>
            </a:r>
            <a:endParaRPr sz="2800">
              <a:solidFill>
                <a:srgbClr val="000000"/>
              </a:solidFill>
            </a:endParaRPr>
          </a:p>
          <a:p>
            <a:pPr marL="0" lvl="0" indent="0" algn="l" rtl="0">
              <a:spcBef>
                <a:spcPts val="0"/>
              </a:spcBef>
              <a:spcAft>
                <a:spcPts val="0"/>
              </a:spcAft>
              <a:buNone/>
            </a:pPr>
            <a:r>
              <a:rPr lang="en" sz="2800">
                <a:solidFill>
                  <a:srgbClr val="000000"/>
                </a:solidFill>
              </a:rPr>
              <a:t> </a:t>
            </a:r>
            <a:endParaRPr sz="2800">
              <a:solidFill>
                <a:srgbClr val="000000"/>
              </a:solidFill>
            </a:endParaRPr>
          </a:p>
        </p:txBody>
      </p:sp>
      <p:sp>
        <p:nvSpPr>
          <p:cNvPr id="640" name="Google Shape;640;p60"/>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page </a:t>
            </a:r>
            <a:endParaRPr sz="1200" i="1">
              <a:solidFill>
                <a:srgbClr val="083D6E"/>
              </a:solidFill>
            </a:endParaRPr>
          </a:p>
        </p:txBody>
      </p:sp>
      <p:sp>
        <p:nvSpPr>
          <p:cNvPr id="641" name="Google Shape;641;p60"/>
          <p:cNvSpPr txBox="1"/>
          <p:nvPr/>
        </p:nvSpPr>
        <p:spPr>
          <a:xfrm>
            <a:off x="8265779" y="471587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35</a:t>
            </a:fld>
            <a:endParaRPr sz="1000">
              <a:solidFill>
                <a:srgbClr val="595959"/>
              </a:solidFill>
            </a:endParaRPr>
          </a:p>
        </p:txBody>
      </p:sp>
      <p:cxnSp>
        <p:nvCxnSpPr>
          <p:cNvPr id="642" name="Google Shape;642;p60"/>
          <p:cNvCxnSpPr/>
          <p:nvPr/>
        </p:nvCxnSpPr>
        <p:spPr>
          <a:xfrm>
            <a:off x="357800" y="2079863"/>
            <a:ext cx="2785200" cy="5700"/>
          </a:xfrm>
          <a:prstGeom prst="straightConnector1">
            <a:avLst/>
          </a:prstGeom>
          <a:noFill/>
          <a:ln w="19050" cap="flat" cmpd="sng">
            <a:solidFill>
              <a:srgbClr val="595959"/>
            </a:solidFill>
            <a:prstDash val="solid"/>
            <a:round/>
            <a:headEnd type="none" w="med" len="med"/>
            <a:tailEnd type="triangle" w="med" len="med"/>
          </a:ln>
        </p:spPr>
      </p:cxnSp>
      <p:cxnSp>
        <p:nvCxnSpPr>
          <p:cNvPr id="643" name="Google Shape;643;p60"/>
          <p:cNvCxnSpPr/>
          <p:nvPr/>
        </p:nvCxnSpPr>
        <p:spPr>
          <a:xfrm rot="10800000">
            <a:off x="326825" y="2583675"/>
            <a:ext cx="2860500" cy="0"/>
          </a:xfrm>
          <a:prstGeom prst="straightConnector1">
            <a:avLst/>
          </a:prstGeom>
          <a:noFill/>
          <a:ln w="19050" cap="flat" cmpd="sng">
            <a:solidFill>
              <a:srgbClr val="595959"/>
            </a:solidFill>
            <a:prstDash val="solid"/>
            <a:round/>
            <a:headEnd type="none" w="med" len="med"/>
            <a:tailEnd type="triangle" w="med" len="med"/>
          </a:ln>
        </p:spPr>
      </p:cxnSp>
      <p:cxnSp>
        <p:nvCxnSpPr>
          <p:cNvPr id="644" name="Google Shape;644;p60"/>
          <p:cNvCxnSpPr/>
          <p:nvPr/>
        </p:nvCxnSpPr>
        <p:spPr>
          <a:xfrm rot="10800000">
            <a:off x="326825" y="3493122"/>
            <a:ext cx="2860500" cy="0"/>
          </a:xfrm>
          <a:prstGeom prst="straightConnector1">
            <a:avLst/>
          </a:prstGeom>
          <a:noFill/>
          <a:ln w="19050" cap="flat" cmpd="sng">
            <a:solidFill>
              <a:srgbClr val="595959"/>
            </a:solidFill>
            <a:prstDash val="solid"/>
            <a:round/>
            <a:headEnd type="none" w="med" len="med"/>
            <a:tailEnd type="triangle" w="med" len="med"/>
          </a:ln>
        </p:spPr>
      </p:cxnSp>
      <p:cxnSp>
        <p:nvCxnSpPr>
          <p:cNvPr id="645" name="Google Shape;645;p60"/>
          <p:cNvCxnSpPr/>
          <p:nvPr/>
        </p:nvCxnSpPr>
        <p:spPr>
          <a:xfrm rot="10800000">
            <a:off x="326825" y="3574872"/>
            <a:ext cx="2860500" cy="0"/>
          </a:xfrm>
          <a:prstGeom prst="straightConnector1">
            <a:avLst/>
          </a:prstGeom>
          <a:noFill/>
          <a:ln w="19050" cap="flat" cmpd="sng">
            <a:solidFill>
              <a:srgbClr val="595959"/>
            </a:solidFill>
            <a:prstDash val="solid"/>
            <a:round/>
            <a:headEnd type="none" w="med" len="med"/>
            <a:tailEnd type="triangle" w="med" len="med"/>
          </a:ln>
        </p:spPr>
      </p:cxnSp>
      <p:cxnSp>
        <p:nvCxnSpPr>
          <p:cNvPr id="646" name="Google Shape;646;p60"/>
          <p:cNvCxnSpPr/>
          <p:nvPr/>
        </p:nvCxnSpPr>
        <p:spPr>
          <a:xfrm>
            <a:off x="326825" y="3047047"/>
            <a:ext cx="2860500" cy="0"/>
          </a:xfrm>
          <a:prstGeom prst="straightConnector1">
            <a:avLst/>
          </a:prstGeom>
          <a:noFill/>
          <a:ln w="19050" cap="flat" cmpd="sng">
            <a:solidFill>
              <a:srgbClr val="595959"/>
            </a:solidFill>
            <a:prstDash val="solid"/>
            <a:round/>
            <a:headEnd type="none" w="med" len="med"/>
            <a:tailEnd type="triangle" w="med" len="med"/>
          </a:ln>
        </p:spPr>
      </p:cxnSp>
      <p:cxnSp>
        <p:nvCxnSpPr>
          <p:cNvPr id="647" name="Google Shape;647;p60"/>
          <p:cNvCxnSpPr/>
          <p:nvPr/>
        </p:nvCxnSpPr>
        <p:spPr>
          <a:xfrm>
            <a:off x="326825" y="3128772"/>
            <a:ext cx="2860500" cy="0"/>
          </a:xfrm>
          <a:prstGeom prst="straightConnector1">
            <a:avLst/>
          </a:prstGeom>
          <a:noFill/>
          <a:ln w="19050" cap="flat" cmpd="sng">
            <a:solidFill>
              <a:srgbClr val="595959"/>
            </a:solidFill>
            <a:prstDash val="solid"/>
            <a:round/>
            <a:headEnd type="none" w="med" len="med"/>
            <a:tailEnd type="triangle" w="med" len="med"/>
          </a:ln>
        </p:spPr>
      </p:cxnSp>
      <p:cxnSp>
        <p:nvCxnSpPr>
          <p:cNvPr id="648" name="Google Shape;648;p60"/>
          <p:cNvCxnSpPr/>
          <p:nvPr/>
        </p:nvCxnSpPr>
        <p:spPr>
          <a:xfrm rot="10800000">
            <a:off x="146600" y="1559860"/>
            <a:ext cx="2996400" cy="0"/>
          </a:xfrm>
          <a:prstGeom prst="straightConnector1">
            <a:avLst/>
          </a:prstGeom>
          <a:noFill/>
          <a:ln w="19050" cap="flat" cmpd="sng">
            <a:solidFill>
              <a:srgbClr val="595959"/>
            </a:solidFill>
            <a:prstDash val="solid"/>
            <a:round/>
            <a:headEnd type="none" w="med" len="med"/>
            <a:tailEnd type="triangle" w="med" len="med"/>
          </a:ln>
        </p:spPr>
      </p:cxnSp>
      <p:cxnSp>
        <p:nvCxnSpPr>
          <p:cNvPr id="649" name="Google Shape;649;p60"/>
          <p:cNvCxnSpPr/>
          <p:nvPr/>
        </p:nvCxnSpPr>
        <p:spPr>
          <a:xfrm rot="10800000">
            <a:off x="146600" y="1715560"/>
            <a:ext cx="2996400" cy="0"/>
          </a:xfrm>
          <a:prstGeom prst="straightConnector1">
            <a:avLst/>
          </a:prstGeom>
          <a:noFill/>
          <a:ln w="19050" cap="flat" cmpd="sng">
            <a:solidFill>
              <a:srgbClr val="595959"/>
            </a:solidFill>
            <a:prstDash val="solid"/>
            <a:round/>
            <a:headEnd type="none" w="med" len="med"/>
            <a:tailEnd type="triangle" w="med" len="med"/>
          </a:ln>
        </p:spPr>
      </p:cxnSp>
      <p:cxnSp>
        <p:nvCxnSpPr>
          <p:cNvPr id="650" name="Google Shape;650;p60"/>
          <p:cNvCxnSpPr/>
          <p:nvPr/>
        </p:nvCxnSpPr>
        <p:spPr>
          <a:xfrm rot="10800000">
            <a:off x="190925" y="3806960"/>
            <a:ext cx="2996400" cy="0"/>
          </a:xfrm>
          <a:prstGeom prst="straightConnector1">
            <a:avLst/>
          </a:prstGeom>
          <a:noFill/>
          <a:ln w="19050" cap="flat" cmpd="sng">
            <a:solidFill>
              <a:srgbClr val="595959"/>
            </a:solidFill>
            <a:prstDash val="solid"/>
            <a:round/>
            <a:headEnd type="triangle" w="med" len="med"/>
            <a:tailEnd type="triangle" w="med" len="med"/>
          </a:ln>
        </p:spPr>
      </p:cxnSp>
      <p:cxnSp>
        <p:nvCxnSpPr>
          <p:cNvPr id="651" name="Google Shape;651;p60"/>
          <p:cNvCxnSpPr/>
          <p:nvPr/>
        </p:nvCxnSpPr>
        <p:spPr>
          <a:xfrm rot="10800000">
            <a:off x="190925" y="3895760"/>
            <a:ext cx="2996400" cy="0"/>
          </a:xfrm>
          <a:prstGeom prst="straightConnector1">
            <a:avLst/>
          </a:prstGeom>
          <a:noFill/>
          <a:ln w="19050" cap="flat" cmpd="sng">
            <a:solidFill>
              <a:srgbClr val="595959"/>
            </a:solidFill>
            <a:prstDash val="solid"/>
            <a:round/>
            <a:headEnd type="triangle" w="med" len="med"/>
            <a:tailEnd type="triangle" w="med" len="med"/>
          </a:ln>
        </p:spPr>
      </p:cxnSp>
      <p:sp>
        <p:nvSpPr>
          <p:cNvPr id="652" name="Google Shape;652;p60"/>
          <p:cNvSpPr txBox="1"/>
          <p:nvPr/>
        </p:nvSpPr>
        <p:spPr>
          <a:xfrm>
            <a:off x="1205075" y="3481400"/>
            <a:ext cx="96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a:t>
            </a:r>
            <a:r>
              <a:rPr lang="en" baseline="30000"/>
              <a:t>2</a:t>
            </a:r>
            <a:r>
              <a:rPr lang="en"/>
              <a:t>C</a:t>
            </a:r>
            <a:endParaRPr/>
          </a:p>
        </p:txBody>
      </p:sp>
      <p:cxnSp>
        <p:nvCxnSpPr>
          <p:cNvPr id="653" name="Google Shape;653;p60"/>
          <p:cNvCxnSpPr/>
          <p:nvPr/>
        </p:nvCxnSpPr>
        <p:spPr>
          <a:xfrm rot="10800000">
            <a:off x="5856450" y="1582960"/>
            <a:ext cx="2996400" cy="0"/>
          </a:xfrm>
          <a:prstGeom prst="straightConnector1">
            <a:avLst/>
          </a:prstGeom>
          <a:noFill/>
          <a:ln w="19050" cap="flat" cmpd="sng">
            <a:solidFill>
              <a:srgbClr val="595959"/>
            </a:solidFill>
            <a:prstDash val="solid"/>
            <a:round/>
            <a:headEnd type="triangle" w="med" len="med"/>
            <a:tailEnd type="triangle" w="med" len="med"/>
          </a:ln>
        </p:spPr>
      </p:cxnSp>
      <p:cxnSp>
        <p:nvCxnSpPr>
          <p:cNvPr id="654" name="Google Shape;654;p60"/>
          <p:cNvCxnSpPr/>
          <p:nvPr/>
        </p:nvCxnSpPr>
        <p:spPr>
          <a:xfrm rot="10800000">
            <a:off x="5856450" y="1671760"/>
            <a:ext cx="2996400" cy="0"/>
          </a:xfrm>
          <a:prstGeom prst="straightConnector1">
            <a:avLst/>
          </a:prstGeom>
          <a:noFill/>
          <a:ln w="19050" cap="flat" cmpd="sng">
            <a:solidFill>
              <a:srgbClr val="595959"/>
            </a:solidFill>
            <a:prstDash val="solid"/>
            <a:round/>
            <a:headEnd type="triangle" w="med" len="med"/>
            <a:tailEnd type="triangle" w="med" len="med"/>
          </a:ln>
        </p:spPr>
      </p:cxnSp>
      <p:sp>
        <p:nvSpPr>
          <p:cNvPr id="655" name="Google Shape;655;p60"/>
          <p:cNvSpPr txBox="1"/>
          <p:nvPr/>
        </p:nvSpPr>
        <p:spPr>
          <a:xfrm>
            <a:off x="6870600" y="1257400"/>
            <a:ext cx="96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a:t>
            </a:r>
            <a:r>
              <a:rPr lang="en" baseline="30000"/>
              <a:t>2</a:t>
            </a:r>
            <a:r>
              <a:rPr lang="en"/>
              <a:t>C</a:t>
            </a:r>
            <a:endParaRPr/>
          </a:p>
        </p:txBody>
      </p:sp>
      <p:sp>
        <p:nvSpPr>
          <p:cNvPr id="656" name="Google Shape;656;p60"/>
          <p:cNvSpPr txBox="1"/>
          <p:nvPr/>
        </p:nvSpPr>
        <p:spPr>
          <a:xfrm>
            <a:off x="5982950" y="2118150"/>
            <a:ext cx="2539500" cy="3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t>To/From Radio Board</a:t>
            </a:r>
            <a:endParaRPr sz="1800" b="1"/>
          </a:p>
        </p:txBody>
      </p:sp>
      <p:cxnSp>
        <p:nvCxnSpPr>
          <p:cNvPr id="657" name="Google Shape;657;p60"/>
          <p:cNvCxnSpPr/>
          <p:nvPr/>
        </p:nvCxnSpPr>
        <p:spPr>
          <a:xfrm rot="10800000">
            <a:off x="5856450" y="3185375"/>
            <a:ext cx="2860500" cy="0"/>
          </a:xfrm>
          <a:prstGeom prst="straightConnector1">
            <a:avLst/>
          </a:prstGeom>
          <a:noFill/>
          <a:ln w="19050" cap="flat" cmpd="sng">
            <a:solidFill>
              <a:srgbClr val="595959"/>
            </a:solidFill>
            <a:prstDash val="solid"/>
            <a:round/>
            <a:headEnd type="triangle" w="med" len="med"/>
            <a:tailEnd type="none" w="med" len="med"/>
          </a:ln>
        </p:spPr>
      </p:cxnSp>
      <p:cxnSp>
        <p:nvCxnSpPr>
          <p:cNvPr id="658" name="Google Shape;658;p60"/>
          <p:cNvCxnSpPr/>
          <p:nvPr/>
        </p:nvCxnSpPr>
        <p:spPr>
          <a:xfrm>
            <a:off x="5887425" y="2678975"/>
            <a:ext cx="2785200" cy="5700"/>
          </a:xfrm>
          <a:prstGeom prst="straightConnector1">
            <a:avLst/>
          </a:prstGeom>
          <a:noFill/>
          <a:ln w="19050" cap="flat" cmpd="sng">
            <a:solidFill>
              <a:srgbClr val="595959"/>
            </a:solidFill>
            <a:prstDash val="solid"/>
            <a:round/>
            <a:headEnd type="triangle" w="med" len="med"/>
            <a:tailEnd type="none" w="med" len="med"/>
          </a:ln>
        </p:spPr>
      </p:cxnSp>
      <p:sp>
        <p:nvSpPr>
          <p:cNvPr id="659" name="Google Shape;659;p60"/>
          <p:cNvSpPr txBox="1"/>
          <p:nvPr/>
        </p:nvSpPr>
        <p:spPr>
          <a:xfrm>
            <a:off x="6823950" y="2361050"/>
            <a:ext cx="566100" cy="3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RxD</a:t>
            </a:r>
            <a:endParaRPr/>
          </a:p>
        </p:txBody>
      </p:sp>
      <p:sp>
        <p:nvSpPr>
          <p:cNvPr id="660" name="Google Shape;660;p60"/>
          <p:cNvSpPr txBox="1"/>
          <p:nvPr/>
        </p:nvSpPr>
        <p:spPr>
          <a:xfrm>
            <a:off x="6819775" y="2855613"/>
            <a:ext cx="566100" cy="3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TxD</a:t>
            </a:r>
            <a:endParaRPr/>
          </a:p>
        </p:txBody>
      </p:sp>
      <p:cxnSp>
        <p:nvCxnSpPr>
          <p:cNvPr id="661" name="Google Shape;661;p60"/>
          <p:cNvCxnSpPr/>
          <p:nvPr/>
        </p:nvCxnSpPr>
        <p:spPr>
          <a:xfrm>
            <a:off x="5887425" y="2767288"/>
            <a:ext cx="2785200" cy="5700"/>
          </a:xfrm>
          <a:prstGeom prst="straightConnector1">
            <a:avLst/>
          </a:prstGeom>
          <a:noFill/>
          <a:ln w="19050" cap="flat" cmpd="sng">
            <a:solidFill>
              <a:srgbClr val="595959"/>
            </a:solidFill>
            <a:prstDash val="solid"/>
            <a:round/>
            <a:headEnd type="triangle" w="med" len="med"/>
            <a:tailEnd type="none" w="med" len="med"/>
          </a:ln>
        </p:spPr>
      </p:cxnSp>
      <p:cxnSp>
        <p:nvCxnSpPr>
          <p:cNvPr id="662" name="Google Shape;662;p60"/>
          <p:cNvCxnSpPr/>
          <p:nvPr/>
        </p:nvCxnSpPr>
        <p:spPr>
          <a:xfrm rot="10800000">
            <a:off x="5856450" y="3271100"/>
            <a:ext cx="2860500" cy="0"/>
          </a:xfrm>
          <a:prstGeom prst="straightConnector1">
            <a:avLst/>
          </a:prstGeom>
          <a:noFill/>
          <a:ln w="19050" cap="flat" cmpd="sng">
            <a:solidFill>
              <a:srgbClr val="595959"/>
            </a:solidFill>
            <a:prstDash val="solid"/>
            <a:round/>
            <a:headEnd type="triangle" w="med" len="med"/>
            <a:tailEnd type="none" w="med" len="med"/>
          </a:ln>
        </p:spPr>
      </p:cxnSp>
      <p:cxnSp>
        <p:nvCxnSpPr>
          <p:cNvPr id="663" name="Google Shape;663;p60"/>
          <p:cNvCxnSpPr/>
          <p:nvPr/>
        </p:nvCxnSpPr>
        <p:spPr>
          <a:xfrm rot="10800000">
            <a:off x="5856450" y="3861273"/>
            <a:ext cx="2996400" cy="0"/>
          </a:xfrm>
          <a:prstGeom prst="straightConnector1">
            <a:avLst/>
          </a:prstGeom>
          <a:noFill/>
          <a:ln w="19050" cap="flat" cmpd="sng">
            <a:solidFill>
              <a:srgbClr val="595959"/>
            </a:solidFill>
            <a:prstDash val="solid"/>
            <a:round/>
            <a:headEnd type="triangle" w="med" len="med"/>
            <a:tailEnd type="triangle" w="med" len="med"/>
          </a:ln>
        </p:spPr>
      </p:cxnSp>
      <p:cxnSp>
        <p:nvCxnSpPr>
          <p:cNvPr id="664" name="Google Shape;664;p60"/>
          <p:cNvCxnSpPr/>
          <p:nvPr/>
        </p:nvCxnSpPr>
        <p:spPr>
          <a:xfrm rot="10800000">
            <a:off x="5856450" y="3950073"/>
            <a:ext cx="2996400" cy="0"/>
          </a:xfrm>
          <a:prstGeom prst="straightConnector1">
            <a:avLst/>
          </a:prstGeom>
          <a:noFill/>
          <a:ln w="19050" cap="flat" cmpd="sng">
            <a:solidFill>
              <a:srgbClr val="595959"/>
            </a:solidFill>
            <a:prstDash val="solid"/>
            <a:round/>
            <a:headEnd type="triangle" w="med" len="med"/>
            <a:tailEnd type="triangle" w="med" len="med"/>
          </a:ln>
        </p:spPr>
      </p:cxnSp>
      <p:sp>
        <p:nvSpPr>
          <p:cNvPr id="665" name="Google Shape;665;p60"/>
          <p:cNvSpPr txBox="1"/>
          <p:nvPr/>
        </p:nvSpPr>
        <p:spPr>
          <a:xfrm>
            <a:off x="6870600" y="3535713"/>
            <a:ext cx="96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a:t>
            </a:r>
            <a:r>
              <a:rPr lang="en" baseline="30000"/>
              <a:t>2</a:t>
            </a:r>
            <a:r>
              <a:rPr lang="en"/>
              <a:t>C</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1"/>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Design</a:t>
            </a:r>
            <a:endParaRPr/>
          </a:p>
        </p:txBody>
      </p:sp>
      <p:sp>
        <p:nvSpPr>
          <p:cNvPr id="671" name="Google Shape;671;p61"/>
          <p:cNvSpPr txBox="1">
            <a:spLocks noGrp="1"/>
          </p:cNvSpPr>
          <p:nvPr>
            <p:ph type="body" idx="1"/>
          </p:nvPr>
        </p:nvSpPr>
        <p:spPr>
          <a:xfrm>
            <a:off x="387900" y="847675"/>
            <a:ext cx="5543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Flight (V2.0) version of the Avionics Board will include</a:t>
            </a:r>
            <a:endParaRPr/>
          </a:p>
          <a:p>
            <a:pPr marL="457200" lvl="0" indent="-342900" algn="l" rtl="0">
              <a:spcBef>
                <a:spcPts val="1600"/>
              </a:spcBef>
              <a:spcAft>
                <a:spcPts val="0"/>
              </a:spcAft>
              <a:buSzPts val="1800"/>
              <a:buChar char="●"/>
            </a:pPr>
            <a:r>
              <a:rPr lang="en"/>
              <a:t>Revised Hardware that complies with New</a:t>
            </a:r>
            <a:br>
              <a:rPr lang="en"/>
            </a:br>
            <a:r>
              <a:rPr lang="en"/>
              <a:t>EnduroSat Header Definition.</a:t>
            </a:r>
            <a:endParaRPr/>
          </a:p>
          <a:p>
            <a:pPr marL="457200" lvl="0" indent="-342900" algn="l" rtl="0">
              <a:spcBef>
                <a:spcPts val="0"/>
              </a:spcBef>
              <a:spcAft>
                <a:spcPts val="0"/>
              </a:spcAft>
              <a:buSzPts val="1800"/>
              <a:buChar char="●"/>
            </a:pPr>
            <a:r>
              <a:rPr lang="en"/>
              <a:t>New Graphics allows for easier identification</a:t>
            </a:r>
            <a:br>
              <a:rPr lang="en"/>
            </a:br>
            <a:r>
              <a:rPr lang="en"/>
              <a:t>of Regions on the Board and Other Headers and Test Points.</a:t>
            </a:r>
            <a:endParaRPr/>
          </a:p>
          <a:p>
            <a:pPr marL="457200" lvl="0" indent="-342900" algn="l" rtl="0">
              <a:spcBef>
                <a:spcPts val="0"/>
              </a:spcBef>
              <a:spcAft>
                <a:spcPts val="0"/>
              </a:spcAft>
              <a:buSzPts val="1800"/>
              <a:buChar char="●"/>
            </a:pPr>
            <a:r>
              <a:rPr lang="en"/>
              <a:t>Original THT LEDs replaced with New SMD LEDs.</a:t>
            </a:r>
            <a:endParaRPr/>
          </a:p>
          <a:p>
            <a:pPr marL="457200" lvl="0" indent="-342900" algn="l" rtl="0">
              <a:spcBef>
                <a:spcPts val="0"/>
              </a:spcBef>
              <a:spcAft>
                <a:spcPts val="0"/>
              </a:spcAft>
              <a:buSzPts val="1800"/>
              <a:buChar char="●"/>
            </a:pPr>
            <a:r>
              <a:rPr lang="en"/>
              <a:t>Pull Up Resistors added to Open-Drain Buffers.</a:t>
            </a:r>
            <a:endParaRPr/>
          </a:p>
        </p:txBody>
      </p:sp>
      <p:pic>
        <p:nvPicPr>
          <p:cNvPr id="672" name="Google Shape;672;p61"/>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673" name="Google Shape;673;p61"/>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674" name="Google Shape;674;p61"/>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675" name="Google Shape;675;p61"/>
          <p:cNvPicPr preferRelativeResize="0"/>
          <p:nvPr/>
        </p:nvPicPr>
        <p:blipFill>
          <a:blip r:embed="rId4">
            <a:alphaModFix/>
          </a:blip>
          <a:stretch>
            <a:fillRect/>
          </a:stretch>
        </p:blipFill>
        <p:spPr>
          <a:xfrm>
            <a:off x="5855252" y="658938"/>
            <a:ext cx="3288751" cy="34894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Avionics Board V1.0</a:t>
            </a:r>
            <a:endParaRPr/>
          </a:p>
        </p:txBody>
      </p:sp>
      <p:sp>
        <p:nvSpPr>
          <p:cNvPr id="681" name="Google Shape;681;p62"/>
          <p:cNvSpPr txBox="1">
            <a:spLocks noGrp="1"/>
          </p:cNvSpPr>
          <p:nvPr>
            <p:ph type="body" idx="1"/>
          </p:nvPr>
        </p:nvSpPr>
        <p:spPr>
          <a:xfrm>
            <a:off x="235500" y="847675"/>
            <a:ext cx="50865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The Avionics Board V1.0 was very successful, with no major hardware issues present.</a:t>
            </a:r>
            <a:endParaRPr/>
          </a:p>
          <a:p>
            <a:pPr marL="457200" lvl="0" indent="-342900" algn="l" rtl="0">
              <a:lnSpc>
                <a:spcPct val="100000"/>
              </a:lnSpc>
              <a:spcBef>
                <a:spcPts val="0"/>
              </a:spcBef>
              <a:spcAft>
                <a:spcPts val="0"/>
              </a:spcAft>
              <a:buSzPts val="1800"/>
              <a:buChar char="●"/>
            </a:pPr>
            <a:r>
              <a:rPr lang="en"/>
              <a:t>Minor issues did present, for example, the open drain drivers required pullup resistors to prevent Payload from accidentally starting up on boot.</a:t>
            </a:r>
            <a:endParaRPr/>
          </a:p>
        </p:txBody>
      </p:sp>
      <p:pic>
        <p:nvPicPr>
          <p:cNvPr id="682" name="Google Shape;682;p62"/>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683" name="Google Shape;683;p62"/>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684" name="Google Shape;684;p62"/>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685" name="Google Shape;685;p62"/>
          <p:cNvPicPr preferRelativeResize="0"/>
          <p:nvPr/>
        </p:nvPicPr>
        <p:blipFill>
          <a:blip r:embed="rId4">
            <a:alphaModFix/>
          </a:blip>
          <a:stretch>
            <a:fillRect/>
          </a:stretch>
        </p:blipFill>
        <p:spPr>
          <a:xfrm>
            <a:off x="5398227" y="717200"/>
            <a:ext cx="3745777" cy="35738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a:t>
            </a:r>
            <a:endParaRPr/>
          </a:p>
        </p:txBody>
      </p:sp>
      <p:sp>
        <p:nvSpPr>
          <p:cNvPr id="691" name="Google Shape;691;p63"/>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Made the first prototype codebase to test the software for different components </a:t>
            </a:r>
            <a:endParaRPr/>
          </a:p>
          <a:p>
            <a:pPr marL="457200" lvl="0" indent="-342900" algn="l" rtl="0">
              <a:spcBef>
                <a:spcPts val="0"/>
              </a:spcBef>
              <a:spcAft>
                <a:spcPts val="0"/>
              </a:spcAft>
              <a:buSzPts val="1800"/>
              <a:buChar char="●"/>
            </a:pPr>
            <a:r>
              <a:rPr lang="en"/>
              <a:t>Made the second prototype codebase that started to integrate the different parts of the codebase together</a:t>
            </a:r>
            <a:endParaRPr/>
          </a:p>
          <a:p>
            <a:pPr marL="457200" lvl="0" indent="-342900" algn="l" rtl="0">
              <a:spcBef>
                <a:spcPts val="0"/>
              </a:spcBef>
              <a:spcAft>
                <a:spcPts val="0"/>
              </a:spcAft>
              <a:buSzPts val="1800"/>
              <a:buChar char="●"/>
            </a:pPr>
            <a:r>
              <a:rPr lang="en"/>
              <a:t>Made the third prototype codebase which fully integrated the parts of the codebase</a:t>
            </a:r>
            <a:endParaRPr/>
          </a:p>
          <a:p>
            <a:pPr marL="457200" lvl="0" indent="-342900" algn="l" rtl="0">
              <a:spcBef>
                <a:spcPts val="0"/>
              </a:spcBef>
              <a:spcAft>
                <a:spcPts val="0"/>
              </a:spcAft>
              <a:buSzPts val="1800"/>
              <a:buChar char="●"/>
            </a:pPr>
            <a:r>
              <a:rPr lang="en"/>
              <a:t>Flight Model will get rid of unnecessary code that was used for testing and try to optimize the code as much as possible</a:t>
            </a:r>
            <a:endParaRPr/>
          </a:p>
          <a:p>
            <a:pPr marL="0" lvl="0" indent="0" algn="l" rtl="0">
              <a:spcBef>
                <a:spcPts val="1200"/>
              </a:spcBef>
              <a:spcAft>
                <a:spcPts val="1600"/>
              </a:spcAft>
              <a:buNone/>
            </a:pPr>
            <a:endParaRPr/>
          </a:p>
        </p:txBody>
      </p:sp>
      <p:pic>
        <p:nvPicPr>
          <p:cNvPr id="692" name="Google Shape;692;p63"/>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693" name="Google Shape;693;p63"/>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694" name="Google Shape;694;p63"/>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cont. </a:t>
            </a:r>
            <a:endParaRPr/>
          </a:p>
        </p:txBody>
      </p:sp>
      <p:sp>
        <p:nvSpPr>
          <p:cNvPr id="700" name="Google Shape;700;p64"/>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Codebase had a few main parts to it</a:t>
            </a:r>
            <a:endParaRPr/>
          </a:p>
          <a:p>
            <a:pPr marL="914400" lvl="1" indent="-330200" algn="l" rtl="0">
              <a:spcBef>
                <a:spcPts val="0"/>
              </a:spcBef>
              <a:spcAft>
                <a:spcPts val="0"/>
              </a:spcAft>
              <a:buSzPts val="1600"/>
              <a:buChar char="○"/>
            </a:pPr>
            <a:r>
              <a:rPr lang="en" sz="1600"/>
              <a:t>Code for the different hardware components</a:t>
            </a:r>
            <a:endParaRPr sz="1600"/>
          </a:p>
          <a:p>
            <a:pPr marL="1371600" lvl="2" indent="-317500" algn="l" rtl="0">
              <a:spcBef>
                <a:spcPts val="0"/>
              </a:spcBef>
              <a:spcAft>
                <a:spcPts val="0"/>
              </a:spcAft>
              <a:buSzPts val="1400"/>
              <a:buChar char="■"/>
            </a:pPr>
            <a:r>
              <a:rPr lang="en"/>
              <a:t>Watchdog timer</a:t>
            </a:r>
            <a:endParaRPr/>
          </a:p>
          <a:p>
            <a:pPr marL="1371600" lvl="2" indent="-317500" algn="l" rtl="0">
              <a:spcBef>
                <a:spcPts val="0"/>
              </a:spcBef>
              <a:spcAft>
                <a:spcPts val="0"/>
              </a:spcAft>
              <a:buSzPts val="1400"/>
              <a:buChar char="■"/>
            </a:pPr>
            <a:r>
              <a:rPr lang="en"/>
              <a:t>Ds1337 real time clock</a:t>
            </a:r>
            <a:endParaRPr/>
          </a:p>
          <a:p>
            <a:pPr marL="1371600" lvl="2" indent="-317500" algn="l" rtl="0">
              <a:spcBef>
                <a:spcPts val="0"/>
              </a:spcBef>
              <a:spcAft>
                <a:spcPts val="0"/>
              </a:spcAft>
              <a:buSzPts val="1400"/>
              <a:buChar char="■"/>
            </a:pPr>
            <a:r>
              <a:rPr lang="en"/>
              <a:t>Antenna</a:t>
            </a:r>
            <a:endParaRPr/>
          </a:p>
          <a:p>
            <a:pPr marL="1371600" lvl="2" indent="-317500" algn="l" rtl="0">
              <a:spcBef>
                <a:spcPts val="0"/>
              </a:spcBef>
              <a:spcAft>
                <a:spcPts val="0"/>
              </a:spcAft>
              <a:buSzPts val="1400"/>
              <a:buChar char="■"/>
            </a:pPr>
            <a:r>
              <a:rPr lang="en"/>
              <a:t>FRAM</a:t>
            </a:r>
            <a:endParaRPr/>
          </a:p>
          <a:p>
            <a:pPr marL="1371600" lvl="2" indent="-317500" algn="l" rtl="0">
              <a:spcBef>
                <a:spcPts val="0"/>
              </a:spcBef>
              <a:spcAft>
                <a:spcPts val="0"/>
              </a:spcAft>
              <a:buSzPts val="1400"/>
              <a:buChar char="■"/>
            </a:pPr>
            <a:r>
              <a:rPr lang="en"/>
              <a:t>Communications with other CubeSat Boards</a:t>
            </a:r>
            <a:endParaRPr/>
          </a:p>
          <a:p>
            <a:pPr marL="1371600" lvl="2" indent="-317500" algn="l" rtl="0">
              <a:spcBef>
                <a:spcPts val="0"/>
              </a:spcBef>
              <a:spcAft>
                <a:spcPts val="0"/>
              </a:spcAft>
              <a:buSzPts val="1400"/>
              <a:buChar char="■"/>
            </a:pPr>
            <a:r>
              <a:rPr lang="en"/>
              <a:t>IMU to detect the orientation of the Satellite </a:t>
            </a:r>
            <a:endParaRPr/>
          </a:p>
          <a:p>
            <a:pPr marL="914400" lvl="1" indent="-330200" algn="l" rtl="0">
              <a:spcBef>
                <a:spcPts val="0"/>
              </a:spcBef>
              <a:spcAft>
                <a:spcPts val="0"/>
              </a:spcAft>
              <a:buSzPts val="1600"/>
              <a:buChar char="○"/>
            </a:pPr>
            <a:r>
              <a:rPr lang="en" sz="1600"/>
              <a:t>Code for the different commands</a:t>
            </a:r>
            <a:endParaRPr sz="1600"/>
          </a:p>
          <a:p>
            <a:pPr marL="914400" lvl="1" indent="-330200" algn="l" rtl="0">
              <a:spcBef>
                <a:spcPts val="0"/>
              </a:spcBef>
              <a:spcAft>
                <a:spcPts val="0"/>
              </a:spcAft>
              <a:buSzPts val="1600"/>
              <a:buChar char="○"/>
            </a:pPr>
            <a:r>
              <a:rPr lang="en" sz="1600"/>
              <a:t>Code for the beaconing</a:t>
            </a:r>
            <a:endParaRPr sz="1600"/>
          </a:p>
          <a:p>
            <a:pPr marL="914400" lvl="1" indent="-330200" algn="l" rtl="0">
              <a:spcBef>
                <a:spcPts val="0"/>
              </a:spcBef>
              <a:spcAft>
                <a:spcPts val="0"/>
              </a:spcAft>
              <a:buSzPts val="1600"/>
              <a:buChar char="○"/>
            </a:pPr>
            <a:r>
              <a:rPr lang="en" sz="1600"/>
              <a:t>Code for determining photo time</a:t>
            </a:r>
            <a:endParaRPr sz="1600"/>
          </a:p>
          <a:p>
            <a:pPr marL="914400" lvl="1" indent="-330200" algn="l" rtl="0">
              <a:spcBef>
                <a:spcPts val="0"/>
              </a:spcBef>
              <a:spcAft>
                <a:spcPts val="0"/>
              </a:spcAft>
              <a:buSzPts val="1600"/>
              <a:buChar char="○"/>
            </a:pPr>
            <a:r>
              <a:rPr lang="en" sz="1600"/>
              <a:t>Code for controlling Payload</a:t>
            </a:r>
            <a:endParaRPr sz="1600"/>
          </a:p>
          <a:p>
            <a:pPr marL="914400" lvl="1" indent="-330200" algn="l" rtl="0">
              <a:spcBef>
                <a:spcPts val="0"/>
              </a:spcBef>
              <a:spcAft>
                <a:spcPts val="0"/>
              </a:spcAft>
              <a:buSzPts val="1600"/>
              <a:buChar char="○"/>
            </a:pPr>
            <a:r>
              <a:rPr lang="en" sz="1600"/>
              <a:t>Code for receiving commands from Radio</a:t>
            </a:r>
            <a:endParaRPr sz="1600"/>
          </a:p>
          <a:p>
            <a:pPr marL="0" lvl="0" indent="0" algn="l" rtl="0">
              <a:spcBef>
                <a:spcPts val="1200"/>
              </a:spcBef>
              <a:spcAft>
                <a:spcPts val="1600"/>
              </a:spcAft>
              <a:buNone/>
            </a:pPr>
            <a:r>
              <a:rPr lang="en"/>
              <a:t> </a:t>
            </a:r>
            <a:endParaRPr/>
          </a:p>
        </p:txBody>
      </p:sp>
      <p:pic>
        <p:nvPicPr>
          <p:cNvPr id="701" name="Google Shape;701;p64"/>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702" name="Google Shape;702;p64"/>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703" name="Google Shape;703;p64"/>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of SilverSat Limited</a:t>
            </a:r>
            <a:endParaRPr/>
          </a:p>
        </p:txBody>
      </p:sp>
      <p:sp>
        <p:nvSpPr>
          <p:cNvPr id="128" name="Google Shape;128;p29"/>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Multi-year community-based non-profit serving Silver Spring area tweens and teens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Goals include STEM enrichment “to discover and expand knowledge”* and leadership development among tweens and teens, including those from underrepresented and underserved groups in STEM fields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Diverse student participation -&gt; different perspectives on the different challenges we face throughout this program</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~15 Students in grades 6-12 as well as in college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Mix of public, private, and home-schooled students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Greater Silver Spring area: DC, Maryland, and Virginia</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Many different personal interests and aspirations</a:t>
            </a:r>
            <a:endParaRPr sz="1200" i="1">
              <a:solidFill>
                <a:srgbClr val="000000"/>
              </a:solidFill>
            </a:endParaRPr>
          </a:p>
          <a:p>
            <a:pPr marL="457200" lvl="0" indent="0" algn="l" rtl="0">
              <a:spcBef>
                <a:spcPts val="0"/>
              </a:spcBef>
              <a:spcAft>
                <a:spcPts val="0"/>
              </a:spcAft>
              <a:buNone/>
            </a:pPr>
            <a:endParaRPr sz="1200" i="1">
              <a:solidFill>
                <a:srgbClr val="000000"/>
              </a:solidFill>
            </a:endParaRPr>
          </a:p>
          <a:p>
            <a:pPr marL="457200" lvl="0" indent="0" algn="l" rtl="0">
              <a:spcBef>
                <a:spcPts val="0"/>
              </a:spcBef>
              <a:spcAft>
                <a:spcPts val="0"/>
              </a:spcAft>
              <a:buNone/>
            </a:pPr>
            <a:endParaRPr sz="1200" i="1">
              <a:solidFill>
                <a:srgbClr val="000000"/>
              </a:solidFill>
            </a:endParaRPr>
          </a:p>
          <a:p>
            <a:pPr marL="0" lvl="0" indent="0" algn="l" rtl="0">
              <a:spcBef>
                <a:spcPts val="0"/>
              </a:spcBef>
              <a:spcAft>
                <a:spcPts val="1600"/>
              </a:spcAft>
              <a:buNone/>
            </a:pPr>
            <a:r>
              <a:rPr lang="en" sz="1200" i="1">
                <a:solidFill>
                  <a:srgbClr val="000000"/>
                </a:solidFill>
              </a:rPr>
              <a:t>* NASA 2018 Strategic Plan, NASA Vision - p.6</a:t>
            </a:r>
            <a:endParaRPr>
              <a:solidFill>
                <a:srgbClr val="000000"/>
              </a:solidFill>
            </a:endParaRPr>
          </a:p>
        </p:txBody>
      </p:sp>
      <p:pic>
        <p:nvPicPr>
          <p:cNvPr id="129" name="Google Shape;129;p29"/>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30" name="Google Shape;130;p2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31" name="Google Shape;131;p29"/>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 2 Test Results</a:t>
            </a:r>
            <a:endParaRPr/>
          </a:p>
        </p:txBody>
      </p:sp>
      <p:sp>
        <p:nvSpPr>
          <p:cNvPr id="709" name="Google Shape;709;p65"/>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Avionics Board header pin reassignment tested successfully (no collision issues)</a:t>
            </a:r>
            <a:endParaRPr/>
          </a:p>
          <a:p>
            <a:pPr marL="457200" lvl="0" indent="-342900" algn="l" rtl="0">
              <a:spcBef>
                <a:spcPts val="0"/>
              </a:spcBef>
              <a:spcAft>
                <a:spcPts val="0"/>
              </a:spcAft>
              <a:buSzPts val="1800"/>
              <a:buChar char="●"/>
            </a:pPr>
            <a:r>
              <a:rPr lang="en"/>
              <a:t>Open-Drain Buffers pull down resistors functioned as expected (Payload did NOT boot up on power on)</a:t>
            </a:r>
            <a:endParaRPr/>
          </a:p>
          <a:p>
            <a:pPr marL="0" lvl="0" indent="0" algn="l" rtl="0">
              <a:spcBef>
                <a:spcPts val="1600"/>
              </a:spcBef>
              <a:spcAft>
                <a:spcPts val="1600"/>
              </a:spcAft>
              <a:buNone/>
            </a:pPr>
            <a:endParaRPr/>
          </a:p>
        </p:txBody>
      </p:sp>
      <p:pic>
        <p:nvPicPr>
          <p:cNvPr id="710" name="Google Shape;710;p65"/>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711" name="Google Shape;711;p65"/>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712" name="Google Shape;712;p65"/>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Currently Working On? Going into Flight Model Build…</a:t>
            </a:r>
            <a:endParaRPr/>
          </a:p>
        </p:txBody>
      </p:sp>
      <p:sp>
        <p:nvSpPr>
          <p:cNvPr id="718" name="Google Shape;718;p66"/>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Fixing Issues: Header pin assignments changed in response to allow synergy with the </a:t>
            </a:r>
            <a:r>
              <a:rPr lang="en" dirty="0" err="1"/>
              <a:t>EnduroSat</a:t>
            </a:r>
            <a:r>
              <a:rPr lang="en" dirty="0"/>
              <a:t> EPS. Pull-up resistors connected to open-drain buffers to prevent Payload from booting on power on.</a:t>
            </a:r>
            <a:endParaRPr dirty="0"/>
          </a:p>
          <a:p>
            <a:pPr marL="457200" lvl="0" indent="-342900" algn="l" rtl="0">
              <a:spcBef>
                <a:spcPts val="0"/>
              </a:spcBef>
              <a:spcAft>
                <a:spcPts val="0"/>
              </a:spcAft>
              <a:buSzPts val="1800"/>
              <a:buChar char="●"/>
            </a:pPr>
            <a:r>
              <a:rPr lang="en" dirty="0"/>
              <a:t>Adding helpful graphics: Drawing boxes around different regions of the Board to help identify circuits and other test points and headers</a:t>
            </a:r>
            <a:endParaRPr dirty="0"/>
          </a:p>
          <a:p>
            <a:pPr marL="457200" lvl="0" indent="-342900" algn="l" rtl="0">
              <a:spcBef>
                <a:spcPts val="0"/>
              </a:spcBef>
              <a:spcAft>
                <a:spcPts val="0"/>
              </a:spcAft>
              <a:buSzPts val="1800"/>
              <a:buChar char="●"/>
            </a:pPr>
            <a:r>
              <a:rPr lang="en" dirty="0"/>
              <a:t>Replacing LEDs: Non-functioning THT LEDs replaced with SMD LEDs, and resistors replaced to obtain proper voltage drop</a:t>
            </a:r>
            <a:endParaRPr dirty="0"/>
          </a:p>
        </p:txBody>
      </p:sp>
      <p:pic>
        <p:nvPicPr>
          <p:cNvPr id="719" name="Google Shape;719;p66"/>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720" name="Google Shape;720;p66"/>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721" name="Google Shape;721;p6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7"/>
          <p:cNvSpPr txBox="1">
            <a:spLocks noGrp="1"/>
          </p:cNvSpPr>
          <p:nvPr>
            <p:ph type="title"/>
          </p:nvPr>
        </p:nvSpPr>
        <p:spPr>
          <a:xfrm>
            <a:off x="311700" y="36450"/>
            <a:ext cx="8520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Radio Board</a:t>
            </a:r>
            <a:endParaRPr sz="1800"/>
          </a:p>
        </p:txBody>
      </p:sp>
      <p:pic>
        <p:nvPicPr>
          <p:cNvPr id="727" name="Google Shape;727;p67"/>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728" name="Google Shape;728;p67"/>
          <p:cNvSpPr txBox="1"/>
          <p:nvPr/>
        </p:nvSpPr>
        <p:spPr>
          <a:xfrm>
            <a:off x="8255628" y="471587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083D6E"/>
                </a:solidFill>
              </a:rPr>
              <a:t>42</a:t>
            </a:fld>
            <a:endParaRPr sz="1000">
              <a:solidFill>
                <a:srgbClr val="083D6E"/>
              </a:solidFill>
            </a:endParaRPr>
          </a:p>
        </p:txBody>
      </p:sp>
      <p:sp>
        <p:nvSpPr>
          <p:cNvPr id="729" name="Google Shape;729;p67"/>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pic>
        <p:nvPicPr>
          <p:cNvPr id="730" name="Google Shape;730;p67"/>
          <p:cNvPicPr preferRelativeResize="0"/>
          <p:nvPr/>
        </p:nvPicPr>
        <p:blipFill>
          <a:blip r:embed="rId4">
            <a:alphaModFix/>
          </a:blip>
          <a:stretch>
            <a:fillRect/>
          </a:stretch>
        </p:blipFill>
        <p:spPr>
          <a:xfrm>
            <a:off x="2623551" y="672800"/>
            <a:ext cx="3896898" cy="43326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34"/>
        <p:cNvGrpSpPr/>
        <p:nvPr/>
      </p:nvGrpSpPr>
      <p:grpSpPr>
        <a:xfrm>
          <a:off x="0" y="0"/>
          <a:ext cx="0" cy="0"/>
          <a:chOff x="0" y="0"/>
          <a:chExt cx="0" cy="0"/>
        </a:xfrm>
      </p:grpSpPr>
      <p:sp>
        <p:nvSpPr>
          <p:cNvPr id="735" name="Google Shape;735;p68"/>
          <p:cNvSpPr/>
          <p:nvPr/>
        </p:nvSpPr>
        <p:spPr>
          <a:xfrm>
            <a:off x="3459636" y="2905271"/>
            <a:ext cx="1342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Avionics Board</a:t>
            </a:r>
            <a:endParaRPr sz="1500" b="1"/>
          </a:p>
        </p:txBody>
      </p:sp>
      <p:sp>
        <p:nvSpPr>
          <p:cNvPr id="736" name="Google Shape;736;p68"/>
          <p:cNvSpPr/>
          <p:nvPr/>
        </p:nvSpPr>
        <p:spPr>
          <a:xfrm>
            <a:off x="1644175" y="2905271"/>
            <a:ext cx="1066500" cy="863700"/>
          </a:xfrm>
          <a:prstGeom prst="rect">
            <a:avLst/>
          </a:prstGeom>
          <a:solidFill>
            <a:srgbClr val="C9DAF8"/>
          </a:solidFill>
          <a:ln w="1143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Radio Board</a:t>
            </a:r>
            <a:endParaRPr sz="1500" b="1"/>
          </a:p>
        </p:txBody>
      </p:sp>
      <p:sp>
        <p:nvSpPr>
          <p:cNvPr id="737" name="Google Shape;737;p68"/>
          <p:cNvSpPr/>
          <p:nvPr/>
        </p:nvSpPr>
        <p:spPr>
          <a:xfrm>
            <a:off x="5850848" y="2899207"/>
            <a:ext cx="17109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Payload</a:t>
            </a:r>
            <a:endParaRPr sz="1500" b="1"/>
          </a:p>
          <a:p>
            <a:pPr marL="0" lvl="0" indent="0" algn="ctr" rtl="0">
              <a:spcBef>
                <a:spcPts val="0"/>
              </a:spcBef>
              <a:spcAft>
                <a:spcPts val="0"/>
              </a:spcAft>
              <a:buNone/>
            </a:pPr>
            <a:r>
              <a:rPr lang="en" sz="1500" b="1"/>
              <a:t>(Raspberry Pi)</a:t>
            </a:r>
            <a:endParaRPr sz="1500" b="1"/>
          </a:p>
          <a:p>
            <a:pPr marL="0" lvl="0" indent="0" algn="ctr" rtl="0">
              <a:spcBef>
                <a:spcPts val="0"/>
              </a:spcBef>
              <a:spcAft>
                <a:spcPts val="0"/>
              </a:spcAft>
              <a:buNone/>
            </a:pPr>
            <a:r>
              <a:rPr lang="en" sz="1500" b="1"/>
              <a:t>Board</a:t>
            </a:r>
            <a:endParaRPr sz="1500" b="1"/>
          </a:p>
        </p:txBody>
      </p:sp>
      <p:sp>
        <p:nvSpPr>
          <p:cNvPr id="738" name="Google Shape;738;p68"/>
          <p:cNvSpPr/>
          <p:nvPr/>
        </p:nvSpPr>
        <p:spPr>
          <a:xfrm>
            <a:off x="5850848" y="3762893"/>
            <a:ext cx="1710900" cy="279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Camera</a:t>
            </a:r>
            <a:endParaRPr b="1"/>
          </a:p>
        </p:txBody>
      </p:sp>
      <p:sp>
        <p:nvSpPr>
          <p:cNvPr id="739" name="Google Shape;739;p68"/>
          <p:cNvSpPr/>
          <p:nvPr/>
        </p:nvSpPr>
        <p:spPr>
          <a:xfrm>
            <a:off x="3459631" y="1815471"/>
            <a:ext cx="1342500" cy="7113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EnduroSat EPS</a:t>
            </a:r>
            <a:endParaRPr sz="1500" b="1"/>
          </a:p>
        </p:txBody>
      </p:sp>
      <p:sp>
        <p:nvSpPr>
          <p:cNvPr id="740" name="Google Shape;740;p68"/>
          <p:cNvSpPr/>
          <p:nvPr/>
        </p:nvSpPr>
        <p:spPr>
          <a:xfrm>
            <a:off x="1654595" y="1143963"/>
            <a:ext cx="7125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8"/>
          <p:cNvSpPr/>
          <p:nvPr/>
        </p:nvSpPr>
        <p:spPr>
          <a:xfrm>
            <a:off x="1804509" y="1040794"/>
            <a:ext cx="7125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8"/>
          <p:cNvSpPr/>
          <p:nvPr/>
        </p:nvSpPr>
        <p:spPr>
          <a:xfrm>
            <a:off x="1949614" y="937631"/>
            <a:ext cx="7932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Solar Cells </a:t>
            </a:r>
            <a:endParaRPr sz="1700" b="1"/>
          </a:p>
        </p:txBody>
      </p:sp>
      <p:cxnSp>
        <p:nvCxnSpPr>
          <p:cNvPr id="743" name="Google Shape;743;p68"/>
          <p:cNvCxnSpPr>
            <a:stCxn id="742" idx="3"/>
          </p:cNvCxnSpPr>
          <p:nvPr/>
        </p:nvCxnSpPr>
        <p:spPr>
          <a:xfrm rot="10800000" flipH="1">
            <a:off x="2742814" y="1244981"/>
            <a:ext cx="1382100" cy="3000"/>
          </a:xfrm>
          <a:prstGeom prst="straightConnector1">
            <a:avLst/>
          </a:prstGeom>
          <a:noFill/>
          <a:ln w="19050" cap="flat" cmpd="sng">
            <a:solidFill>
              <a:schemeClr val="dk2"/>
            </a:solidFill>
            <a:prstDash val="solid"/>
            <a:round/>
            <a:headEnd type="none" w="med" len="med"/>
            <a:tailEnd type="none" w="med" len="med"/>
          </a:ln>
        </p:spPr>
      </p:cxnSp>
      <p:cxnSp>
        <p:nvCxnSpPr>
          <p:cNvPr id="744" name="Google Shape;744;p68"/>
          <p:cNvCxnSpPr>
            <a:stCxn id="739" idx="2"/>
            <a:endCxn id="735" idx="0"/>
          </p:cNvCxnSpPr>
          <p:nvPr/>
        </p:nvCxnSpPr>
        <p:spPr>
          <a:xfrm>
            <a:off x="4130881" y="2526771"/>
            <a:ext cx="0" cy="378600"/>
          </a:xfrm>
          <a:prstGeom prst="straightConnector1">
            <a:avLst/>
          </a:prstGeom>
          <a:noFill/>
          <a:ln w="19050" cap="flat" cmpd="sng">
            <a:solidFill>
              <a:schemeClr val="dk2"/>
            </a:solidFill>
            <a:prstDash val="solid"/>
            <a:round/>
            <a:headEnd type="none" w="med" len="med"/>
            <a:tailEnd type="triangle" w="med" len="med"/>
          </a:ln>
        </p:spPr>
      </p:cxnSp>
      <p:cxnSp>
        <p:nvCxnSpPr>
          <p:cNvPr id="745" name="Google Shape;745;p68"/>
          <p:cNvCxnSpPr>
            <a:stCxn id="735" idx="1"/>
            <a:endCxn id="736" idx="3"/>
          </p:cNvCxnSpPr>
          <p:nvPr/>
        </p:nvCxnSpPr>
        <p:spPr>
          <a:xfrm rot="10800000">
            <a:off x="2710536" y="3337121"/>
            <a:ext cx="749100" cy="0"/>
          </a:xfrm>
          <a:prstGeom prst="straightConnector1">
            <a:avLst/>
          </a:prstGeom>
          <a:noFill/>
          <a:ln w="19050" cap="flat" cmpd="sng">
            <a:solidFill>
              <a:schemeClr val="dk2"/>
            </a:solidFill>
            <a:prstDash val="solid"/>
            <a:round/>
            <a:headEnd type="none" w="med" len="med"/>
            <a:tailEnd type="triangle" w="med" len="med"/>
          </a:ln>
        </p:spPr>
      </p:cxnSp>
      <p:cxnSp>
        <p:nvCxnSpPr>
          <p:cNvPr id="746" name="Google Shape;746;p68"/>
          <p:cNvCxnSpPr>
            <a:stCxn id="736" idx="3"/>
            <a:endCxn id="735" idx="1"/>
          </p:cNvCxnSpPr>
          <p:nvPr/>
        </p:nvCxnSpPr>
        <p:spPr>
          <a:xfrm>
            <a:off x="2710675" y="3337121"/>
            <a:ext cx="749100" cy="0"/>
          </a:xfrm>
          <a:prstGeom prst="straightConnector1">
            <a:avLst/>
          </a:prstGeom>
          <a:noFill/>
          <a:ln w="19050" cap="flat" cmpd="sng">
            <a:solidFill>
              <a:schemeClr val="dk2"/>
            </a:solidFill>
            <a:prstDash val="solid"/>
            <a:round/>
            <a:headEnd type="none" w="med" len="med"/>
            <a:tailEnd type="triangle" w="med" len="med"/>
          </a:ln>
        </p:spPr>
      </p:cxnSp>
      <p:sp>
        <p:nvSpPr>
          <p:cNvPr id="747" name="Google Shape;747;p6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CubeSat Block Diagram</a:t>
            </a:r>
            <a:endParaRPr/>
          </a:p>
        </p:txBody>
      </p:sp>
      <p:sp>
        <p:nvSpPr>
          <p:cNvPr id="748" name="Google Shape;748;p68"/>
          <p:cNvSpPr txBox="1"/>
          <p:nvPr/>
        </p:nvSpPr>
        <p:spPr>
          <a:xfrm>
            <a:off x="5280124" y="936850"/>
            <a:ext cx="3328200" cy="6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CubeSat Size: 1U</a:t>
            </a:r>
            <a:endParaRPr sz="1600" b="1"/>
          </a:p>
          <a:p>
            <a:pPr marL="0" lvl="0" indent="0" algn="l" rtl="0">
              <a:spcBef>
                <a:spcPts val="0"/>
              </a:spcBef>
              <a:spcAft>
                <a:spcPts val="0"/>
              </a:spcAft>
              <a:buNone/>
            </a:pPr>
            <a:r>
              <a:rPr lang="en" sz="1600"/>
              <a:t>NTE Size: 10cm x 10cm x 11cm</a:t>
            </a:r>
            <a:endParaRPr sz="1600"/>
          </a:p>
          <a:p>
            <a:pPr marL="0" lvl="0" indent="0" algn="l" rtl="0">
              <a:spcBef>
                <a:spcPts val="0"/>
              </a:spcBef>
              <a:spcAft>
                <a:spcPts val="0"/>
              </a:spcAft>
              <a:buNone/>
            </a:pPr>
            <a:r>
              <a:rPr lang="en" sz="1600"/>
              <a:t>NTE Mass: 1.33kg </a:t>
            </a:r>
            <a:endParaRPr sz="1600"/>
          </a:p>
        </p:txBody>
      </p:sp>
      <p:cxnSp>
        <p:nvCxnSpPr>
          <p:cNvPr id="749" name="Google Shape;749;p68"/>
          <p:cNvCxnSpPr>
            <a:endCxn id="739" idx="0"/>
          </p:cNvCxnSpPr>
          <p:nvPr/>
        </p:nvCxnSpPr>
        <p:spPr>
          <a:xfrm flipH="1">
            <a:off x="4130881" y="1248471"/>
            <a:ext cx="1200" cy="567000"/>
          </a:xfrm>
          <a:prstGeom prst="straightConnector1">
            <a:avLst/>
          </a:prstGeom>
          <a:noFill/>
          <a:ln w="19050" cap="flat" cmpd="sng">
            <a:solidFill>
              <a:schemeClr val="dk2"/>
            </a:solidFill>
            <a:prstDash val="solid"/>
            <a:round/>
            <a:headEnd type="none" w="med" len="med"/>
            <a:tailEnd type="triangle" w="med" len="med"/>
          </a:ln>
        </p:spPr>
      </p:cxnSp>
      <p:cxnSp>
        <p:nvCxnSpPr>
          <p:cNvPr id="750" name="Google Shape;750;p68"/>
          <p:cNvCxnSpPr>
            <a:stCxn id="739" idx="3"/>
          </p:cNvCxnSpPr>
          <p:nvPr/>
        </p:nvCxnSpPr>
        <p:spPr>
          <a:xfrm rot="10800000" flipH="1">
            <a:off x="4802131" y="2166921"/>
            <a:ext cx="1908600" cy="4200"/>
          </a:xfrm>
          <a:prstGeom prst="straightConnector1">
            <a:avLst/>
          </a:prstGeom>
          <a:noFill/>
          <a:ln w="19050" cap="flat" cmpd="sng">
            <a:solidFill>
              <a:schemeClr val="dk2"/>
            </a:solidFill>
            <a:prstDash val="solid"/>
            <a:round/>
            <a:headEnd type="none" w="med" len="med"/>
            <a:tailEnd type="none" w="med" len="med"/>
          </a:ln>
        </p:spPr>
      </p:cxnSp>
      <p:cxnSp>
        <p:nvCxnSpPr>
          <p:cNvPr id="751" name="Google Shape;751;p68"/>
          <p:cNvCxnSpPr/>
          <p:nvPr/>
        </p:nvCxnSpPr>
        <p:spPr>
          <a:xfrm>
            <a:off x="6703956" y="2159514"/>
            <a:ext cx="4800" cy="748800"/>
          </a:xfrm>
          <a:prstGeom prst="straightConnector1">
            <a:avLst/>
          </a:prstGeom>
          <a:noFill/>
          <a:ln w="19050" cap="flat" cmpd="sng">
            <a:solidFill>
              <a:schemeClr val="dk2"/>
            </a:solidFill>
            <a:prstDash val="solid"/>
            <a:round/>
            <a:headEnd type="none" w="med" len="med"/>
            <a:tailEnd type="triangle" w="med" len="med"/>
          </a:ln>
        </p:spPr>
      </p:cxnSp>
      <p:cxnSp>
        <p:nvCxnSpPr>
          <p:cNvPr id="752" name="Google Shape;752;p68"/>
          <p:cNvCxnSpPr>
            <a:stCxn id="737" idx="1"/>
            <a:endCxn id="735" idx="3"/>
          </p:cNvCxnSpPr>
          <p:nvPr/>
        </p:nvCxnSpPr>
        <p:spPr>
          <a:xfrm flipH="1">
            <a:off x="4802048" y="3331057"/>
            <a:ext cx="1048800" cy="6000"/>
          </a:xfrm>
          <a:prstGeom prst="straightConnector1">
            <a:avLst/>
          </a:prstGeom>
          <a:noFill/>
          <a:ln w="19050" cap="flat" cmpd="sng">
            <a:solidFill>
              <a:schemeClr val="dk2"/>
            </a:solidFill>
            <a:prstDash val="solid"/>
            <a:round/>
            <a:headEnd type="none" w="med" len="med"/>
            <a:tailEnd type="triangle" w="med" len="med"/>
          </a:ln>
        </p:spPr>
      </p:cxnSp>
      <p:cxnSp>
        <p:nvCxnSpPr>
          <p:cNvPr id="753" name="Google Shape;753;p68"/>
          <p:cNvCxnSpPr>
            <a:stCxn id="735" idx="3"/>
            <a:endCxn id="737" idx="1"/>
          </p:cNvCxnSpPr>
          <p:nvPr/>
        </p:nvCxnSpPr>
        <p:spPr>
          <a:xfrm rot="10800000" flipH="1">
            <a:off x="4802136" y="3331121"/>
            <a:ext cx="1048800" cy="6000"/>
          </a:xfrm>
          <a:prstGeom prst="straightConnector1">
            <a:avLst/>
          </a:prstGeom>
          <a:noFill/>
          <a:ln w="19050" cap="flat" cmpd="sng">
            <a:solidFill>
              <a:schemeClr val="dk2"/>
            </a:solidFill>
            <a:prstDash val="solid"/>
            <a:round/>
            <a:headEnd type="none" w="med" len="med"/>
            <a:tailEnd type="triangle" w="med" len="med"/>
          </a:ln>
        </p:spPr>
      </p:cxnSp>
      <p:cxnSp>
        <p:nvCxnSpPr>
          <p:cNvPr id="754" name="Google Shape;754;p68"/>
          <p:cNvCxnSpPr/>
          <p:nvPr/>
        </p:nvCxnSpPr>
        <p:spPr>
          <a:xfrm>
            <a:off x="2130698" y="2162610"/>
            <a:ext cx="11100" cy="742500"/>
          </a:xfrm>
          <a:prstGeom prst="straightConnector1">
            <a:avLst/>
          </a:prstGeom>
          <a:noFill/>
          <a:ln w="19050" cap="flat" cmpd="sng">
            <a:solidFill>
              <a:schemeClr val="dk2"/>
            </a:solidFill>
            <a:prstDash val="solid"/>
            <a:round/>
            <a:headEnd type="none" w="med" len="med"/>
            <a:tailEnd type="triangle" w="med" len="med"/>
          </a:ln>
        </p:spPr>
      </p:cxnSp>
      <p:cxnSp>
        <p:nvCxnSpPr>
          <p:cNvPr id="755" name="Google Shape;755;p68"/>
          <p:cNvCxnSpPr>
            <a:stCxn id="739" idx="1"/>
          </p:cNvCxnSpPr>
          <p:nvPr/>
        </p:nvCxnSpPr>
        <p:spPr>
          <a:xfrm flipH="1">
            <a:off x="2129131" y="2171121"/>
            <a:ext cx="1330500" cy="2700"/>
          </a:xfrm>
          <a:prstGeom prst="straightConnector1">
            <a:avLst/>
          </a:prstGeom>
          <a:noFill/>
          <a:ln w="19050" cap="flat" cmpd="sng">
            <a:solidFill>
              <a:schemeClr val="dk2"/>
            </a:solidFill>
            <a:prstDash val="solid"/>
            <a:round/>
            <a:headEnd type="none" w="med" len="med"/>
            <a:tailEnd type="none" w="med" len="med"/>
          </a:ln>
        </p:spPr>
      </p:cxnSp>
      <p:pic>
        <p:nvPicPr>
          <p:cNvPr id="756" name="Google Shape;756;p68"/>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757" name="Google Shape;757;p6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758" name="Google Shape;758;p68"/>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cxnSp>
        <p:nvCxnSpPr>
          <p:cNvPr id="759" name="Google Shape;759;p68"/>
          <p:cNvCxnSpPr>
            <a:stCxn id="736" idx="2"/>
          </p:cNvCxnSpPr>
          <p:nvPr/>
        </p:nvCxnSpPr>
        <p:spPr>
          <a:xfrm rot="-5400000">
            <a:off x="3931825" y="1851371"/>
            <a:ext cx="163200" cy="3672000"/>
          </a:xfrm>
          <a:prstGeom prst="bentConnector4">
            <a:avLst>
              <a:gd name="adj1" fmla="val -116728"/>
              <a:gd name="adj2" fmla="val 84488"/>
            </a:avLst>
          </a:prstGeom>
          <a:noFill/>
          <a:ln w="19050" cap="flat" cmpd="sng">
            <a:solidFill>
              <a:schemeClr val="dk2"/>
            </a:solidFill>
            <a:prstDash val="solid"/>
            <a:round/>
            <a:headEnd type="triangle" w="med" len="med"/>
            <a:tailEnd type="triangle" w="med" len="med"/>
          </a:ln>
        </p:spPr>
      </p:cxnSp>
      <p:sp>
        <p:nvSpPr>
          <p:cNvPr id="760" name="Google Shape;760;p68"/>
          <p:cNvSpPr/>
          <p:nvPr/>
        </p:nvSpPr>
        <p:spPr>
          <a:xfrm>
            <a:off x="228425" y="2905271"/>
            <a:ext cx="1066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Antenna</a:t>
            </a:r>
            <a:endParaRPr sz="1500" b="1"/>
          </a:p>
        </p:txBody>
      </p:sp>
      <p:cxnSp>
        <p:nvCxnSpPr>
          <p:cNvPr id="761" name="Google Shape;761;p68"/>
          <p:cNvCxnSpPr/>
          <p:nvPr/>
        </p:nvCxnSpPr>
        <p:spPr>
          <a:xfrm flipH="1">
            <a:off x="811306" y="2171121"/>
            <a:ext cx="1330500" cy="2700"/>
          </a:xfrm>
          <a:prstGeom prst="straightConnector1">
            <a:avLst/>
          </a:prstGeom>
          <a:noFill/>
          <a:ln w="19050" cap="flat" cmpd="sng">
            <a:solidFill>
              <a:schemeClr val="dk2"/>
            </a:solidFill>
            <a:prstDash val="solid"/>
            <a:round/>
            <a:headEnd type="none" w="med" len="med"/>
            <a:tailEnd type="none" w="med" len="med"/>
          </a:ln>
        </p:spPr>
      </p:cxnSp>
      <p:cxnSp>
        <p:nvCxnSpPr>
          <p:cNvPr id="762" name="Google Shape;762;p68"/>
          <p:cNvCxnSpPr/>
          <p:nvPr/>
        </p:nvCxnSpPr>
        <p:spPr>
          <a:xfrm>
            <a:off x="801773" y="2162610"/>
            <a:ext cx="11100" cy="742500"/>
          </a:xfrm>
          <a:prstGeom prst="straightConnector1">
            <a:avLst/>
          </a:prstGeom>
          <a:noFill/>
          <a:ln w="19050" cap="flat" cmpd="sng">
            <a:solidFill>
              <a:schemeClr val="dk2"/>
            </a:solidFill>
            <a:prstDash val="solid"/>
            <a:round/>
            <a:headEnd type="none" w="med" len="med"/>
            <a:tailEnd type="triangle" w="med" len="med"/>
          </a:ln>
        </p:spPr>
      </p:cxnSp>
      <p:cxnSp>
        <p:nvCxnSpPr>
          <p:cNvPr id="763" name="Google Shape;763;p68"/>
          <p:cNvCxnSpPr>
            <a:endCxn id="736" idx="1"/>
          </p:cNvCxnSpPr>
          <p:nvPr/>
        </p:nvCxnSpPr>
        <p:spPr>
          <a:xfrm>
            <a:off x="1294975" y="3331121"/>
            <a:ext cx="349200" cy="6000"/>
          </a:xfrm>
          <a:prstGeom prst="straightConnector1">
            <a:avLst/>
          </a:prstGeom>
          <a:noFill/>
          <a:ln w="19050" cap="flat" cmpd="sng">
            <a:solidFill>
              <a:schemeClr val="dk2"/>
            </a:solidFill>
            <a:prstDash val="solid"/>
            <a:round/>
            <a:headEnd type="triangle" w="med" len="med"/>
            <a:tailEnd type="triangle" w="med" len="med"/>
          </a:ln>
        </p:spPr>
      </p:cxnSp>
      <p:sp>
        <p:nvSpPr>
          <p:cNvPr id="764" name="Google Shape;764;p68"/>
          <p:cNvSpPr txBox="1"/>
          <p:nvPr/>
        </p:nvSpPr>
        <p:spPr>
          <a:xfrm>
            <a:off x="2207375" y="4150700"/>
            <a:ext cx="3907800" cy="5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Avionics and Payload UARTs pass through H1/H2. The Antenna has a dedicated connector.</a:t>
            </a:r>
            <a:endParaRPr sz="12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9"/>
          <p:cNvSpPr txBox="1">
            <a:spLocks noGrp="1"/>
          </p:cNvSpPr>
          <p:nvPr>
            <p:ph type="title"/>
          </p:nvPr>
        </p:nvSpPr>
        <p:spPr>
          <a:xfrm>
            <a:off x="311700" y="216425"/>
            <a:ext cx="491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Driving (Derived) Requirements </a:t>
            </a:r>
            <a:endParaRPr sz="2200"/>
          </a:p>
          <a:p>
            <a:pPr marL="0" lvl="0" indent="0" algn="l" rtl="0">
              <a:spcBef>
                <a:spcPts val="0"/>
              </a:spcBef>
              <a:spcAft>
                <a:spcPts val="0"/>
              </a:spcAft>
              <a:buNone/>
            </a:pPr>
            <a:endParaRPr sz="1600"/>
          </a:p>
        </p:txBody>
      </p:sp>
      <p:sp>
        <p:nvSpPr>
          <p:cNvPr id="770" name="Google Shape;770;p69"/>
          <p:cNvSpPr txBox="1">
            <a:spLocks noGrp="1"/>
          </p:cNvSpPr>
          <p:nvPr>
            <p:ph type="body" idx="1"/>
          </p:nvPr>
        </p:nvSpPr>
        <p:spPr>
          <a:xfrm>
            <a:off x="440300" y="697625"/>
            <a:ext cx="7134900" cy="40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u="sng">
                <a:solidFill>
                  <a:schemeClr val="dk1"/>
                </a:solidFill>
              </a:rPr>
              <a:t>The Radio Board shall</a:t>
            </a:r>
            <a:r>
              <a:rPr lang="en" sz="900">
                <a:solidFill>
                  <a:schemeClr val="dk1"/>
                </a:solidFill>
              </a:rPr>
              <a:t>…</a:t>
            </a:r>
            <a:endParaRPr sz="900">
              <a:solidFill>
                <a:schemeClr val="dk1"/>
              </a:solidFill>
            </a:endParaRPr>
          </a:p>
          <a:p>
            <a:pPr marL="0" lvl="0" indent="0" algn="l" rtl="0">
              <a:spcBef>
                <a:spcPts val="0"/>
              </a:spcBef>
              <a:spcAft>
                <a:spcPts val="0"/>
              </a:spcAft>
              <a:buNone/>
            </a:pPr>
            <a:r>
              <a:rPr lang="en" sz="800">
                <a:solidFill>
                  <a:schemeClr val="dk1"/>
                </a:solidFill>
              </a:rPr>
              <a:t>✅ provide an Internet connection to and from </a:t>
            </a:r>
            <a:r>
              <a:rPr lang="en" sz="800" strike="sngStrike">
                <a:solidFill>
                  <a:schemeClr val="dk1"/>
                </a:solidFill>
              </a:rPr>
              <a:t>Avionics</a:t>
            </a:r>
            <a:r>
              <a:rPr lang="en" sz="800">
                <a:solidFill>
                  <a:schemeClr val="dk1"/>
                </a:solidFill>
              </a:rPr>
              <a:t> Payload</a:t>
            </a:r>
            <a:endParaRPr sz="800">
              <a:solidFill>
                <a:schemeClr val="dk1"/>
              </a:solidFill>
            </a:endParaRPr>
          </a:p>
          <a:p>
            <a:pPr marL="0" lvl="0" indent="0" algn="l" rtl="0">
              <a:spcBef>
                <a:spcPts val="0"/>
              </a:spcBef>
              <a:spcAft>
                <a:spcPts val="0"/>
              </a:spcAft>
              <a:buNone/>
            </a:pPr>
            <a:r>
              <a:rPr lang="en" sz="800">
                <a:solidFill>
                  <a:schemeClr val="dk1"/>
                </a:solidFill>
              </a:rPr>
              <a:t>✅ provide basic status for the beacon</a:t>
            </a:r>
            <a:endParaRPr sz="800">
              <a:solidFill>
                <a:schemeClr val="dk1"/>
              </a:solidFill>
            </a:endParaRPr>
          </a:p>
          <a:p>
            <a:pPr marL="0" lvl="0" indent="0" algn="l" rtl="0">
              <a:spcBef>
                <a:spcPts val="0"/>
              </a:spcBef>
              <a:spcAft>
                <a:spcPts val="0"/>
              </a:spcAft>
              <a:buNone/>
            </a:pPr>
            <a:r>
              <a:rPr lang="en" sz="800">
                <a:solidFill>
                  <a:schemeClr val="dk1"/>
                </a:solidFill>
              </a:rPr>
              <a:t>✅ tx. beacon and rx beacon info from avionics every one and a half minutes, but no more than 10</a:t>
            </a:r>
            <a:endParaRPr sz="800">
              <a:solidFill>
                <a:schemeClr val="dk1"/>
              </a:solidFill>
            </a:endParaRPr>
          </a:p>
          <a:p>
            <a:pPr marL="0" lvl="0" indent="0" algn="l" rtl="0">
              <a:spcBef>
                <a:spcPts val="0"/>
              </a:spcBef>
              <a:spcAft>
                <a:spcPts val="0"/>
              </a:spcAft>
              <a:buNone/>
            </a:pPr>
            <a:r>
              <a:rPr lang="en" sz="800">
                <a:solidFill>
                  <a:schemeClr val="dk1"/>
                </a:solidFill>
              </a:rPr>
              <a:t>✅ transmit a beacon using Morse code every one and a half minutes</a:t>
            </a:r>
            <a:endParaRPr sz="800">
              <a:solidFill>
                <a:schemeClr val="dk1"/>
              </a:solidFill>
            </a:endParaRPr>
          </a:p>
          <a:p>
            <a:pPr marL="0" lvl="0" indent="0" algn="l" rtl="0">
              <a:spcBef>
                <a:spcPts val="0"/>
              </a:spcBef>
              <a:spcAft>
                <a:spcPts val="0"/>
              </a:spcAft>
              <a:buNone/>
            </a:pPr>
            <a:r>
              <a:rPr lang="en" sz="800">
                <a:solidFill>
                  <a:schemeClr val="dk1"/>
                </a:solidFill>
              </a:rPr>
              <a:t>✅ receive beacon information from Avionics</a:t>
            </a:r>
            <a:endParaRPr sz="800">
              <a:solidFill>
                <a:schemeClr val="dk1"/>
              </a:solidFill>
            </a:endParaRPr>
          </a:p>
          <a:p>
            <a:pPr marL="0" lvl="0" indent="0" algn="l" rtl="0">
              <a:spcBef>
                <a:spcPts val="0"/>
              </a:spcBef>
              <a:spcAft>
                <a:spcPts val="0"/>
              </a:spcAft>
              <a:buNone/>
            </a:pPr>
            <a:r>
              <a:rPr lang="en" sz="800">
                <a:solidFill>
                  <a:schemeClr val="dk1"/>
                </a:solidFill>
              </a:rPr>
              <a:t>✅ receive signals from the ground</a:t>
            </a:r>
            <a:endParaRPr sz="800">
              <a:solidFill>
                <a:schemeClr val="dk1"/>
              </a:solidFill>
            </a:endParaRPr>
          </a:p>
          <a:p>
            <a:pPr marL="0" lvl="0" indent="0" algn="l" rtl="0">
              <a:spcBef>
                <a:spcPts val="0"/>
              </a:spcBef>
              <a:spcAft>
                <a:spcPts val="0"/>
              </a:spcAft>
              <a:buNone/>
            </a:pPr>
            <a:r>
              <a:rPr lang="en" sz="800">
                <a:solidFill>
                  <a:schemeClr val="dk1"/>
                </a:solidFill>
              </a:rPr>
              <a:t>✅ transmit signals to the ground</a:t>
            </a:r>
            <a:endParaRPr sz="800">
              <a:solidFill>
                <a:schemeClr val="dk1"/>
              </a:solidFill>
            </a:endParaRPr>
          </a:p>
          <a:p>
            <a:pPr marL="0" lvl="0" indent="0" algn="l" rtl="0">
              <a:spcBef>
                <a:spcPts val="0"/>
              </a:spcBef>
              <a:spcAft>
                <a:spcPts val="0"/>
              </a:spcAft>
              <a:buNone/>
            </a:pPr>
            <a:r>
              <a:rPr lang="en" sz="800" strike="sngStrike">
                <a:solidFill>
                  <a:schemeClr val="dk1"/>
                </a:solidFill>
              </a:rPr>
              <a:t>transmit data using AX25.</a:t>
            </a:r>
            <a:endParaRPr sz="800" strike="sngStrike">
              <a:solidFill>
                <a:schemeClr val="dk1"/>
              </a:solidFill>
            </a:endParaRPr>
          </a:p>
          <a:p>
            <a:pPr marL="0" lvl="0" indent="0" algn="l" rtl="0">
              <a:spcBef>
                <a:spcPts val="0"/>
              </a:spcBef>
              <a:spcAft>
                <a:spcPts val="0"/>
              </a:spcAft>
              <a:buNone/>
            </a:pPr>
            <a:r>
              <a:rPr lang="en" sz="800">
                <a:solidFill>
                  <a:schemeClr val="dk1"/>
                </a:solidFill>
              </a:rPr>
              <a:t>✅ exchange data with the rest of the CubeSat using KISS</a:t>
            </a:r>
            <a:endParaRPr sz="800">
              <a:solidFill>
                <a:schemeClr val="dk1"/>
              </a:solidFill>
            </a:endParaRPr>
          </a:p>
          <a:p>
            <a:pPr marL="0" lvl="0" indent="0" algn="l" rtl="0">
              <a:spcBef>
                <a:spcPts val="0"/>
              </a:spcBef>
              <a:spcAft>
                <a:spcPts val="0"/>
              </a:spcAft>
              <a:buNone/>
            </a:pPr>
            <a:r>
              <a:rPr lang="en" sz="800">
                <a:solidFill>
                  <a:schemeClr val="dk1"/>
                </a:solidFill>
              </a:rPr>
              <a:t>✅ send commands from the ground station to avionics.</a:t>
            </a:r>
            <a:endParaRPr sz="800">
              <a:solidFill>
                <a:schemeClr val="dk1"/>
              </a:solidFill>
            </a:endParaRPr>
          </a:p>
          <a:p>
            <a:pPr marL="0" lvl="0" indent="0" algn="l" rtl="0">
              <a:spcBef>
                <a:spcPts val="0"/>
              </a:spcBef>
              <a:spcAft>
                <a:spcPts val="0"/>
              </a:spcAft>
              <a:buNone/>
            </a:pPr>
            <a:r>
              <a:rPr lang="en" sz="800">
                <a:solidFill>
                  <a:schemeClr val="dk1"/>
                </a:solidFill>
              </a:rPr>
              <a:t>✅ receive commands</a:t>
            </a:r>
            <a:endParaRPr sz="800">
              <a:solidFill>
                <a:schemeClr val="dk1"/>
              </a:solidFill>
            </a:endParaRPr>
          </a:p>
          <a:p>
            <a:pPr marL="0" lvl="0" indent="0" algn="l" rtl="0">
              <a:spcBef>
                <a:spcPts val="0"/>
              </a:spcBef>
              <a:spcAft>
                <a:spcPts val="0"/>
              </a:spcAft>
              <a:buNone/>
            </a:pPr>
            <a:r>
              <a:rPr lang="en" sz="800">
                <a:solidFill>
                  <a:schemeClr val="dk1"/>
                </a:solidFill>
              </a:rPr>
              <a:t>✅ communicate with Avionics using the KISS protocol</a:t>
            </a:r>
            <a:endParaRPr sz="800">
              <a:solidFill>
                <a:schemeClr val="dk1"/>
              </a:solidFill>
            </a:endParaRPr>
          </a:p>
          <a:p>
            <a:pPr marL="0" lvl="0" indent="0" algn="l" rtl="0">
              <a:spcBef>
                <a:spcPts val="0"/>
              </a:spcBef>
              <a:spcAft>
                <a:spcPts val="0"/>
              </a:spcAft>
              <a:buNone/>
            </a:pPr>
            <a:r>
              <a:rPr lang="en" sz="800">
                <a:solidFill>
                  <a:schemeClr val="dk1"/>
                </a:solidFill>
              </a:rPr>
              <a:t>✅ transmit at a frequency near 438 megahertz (operating range 400 to 520 MHz)</a:t>
            </a:r>
            <a:endParaRPr sz="800">
              <a:solidFill>
                <a:schemeClr val="dk1"/>
              </a:solidFill>
            </a:endParaRPr>
          </a:p>
          <a:p>
            <a:pPr marL="0" lvl="0" indent="0" algn="l" rtl="0">
              <a:spcBef>
                <a:spcPts val="0"/>
              </a:spcBef>
              <a:spcAft>
                <a:spcPts val="0"/>
              </a:spcAft>
              <a:buNone/>
            </a:pPr>
            <a:r>
              <a:rPr lang="en" sz="800">
                <a:solidFill>
                  <a:schemeClr val="dk1"/>
                </a:solidFill>
              </a:rPr>
              <a:t>✅ receive signals at a frequency near 438 megahertz</a:t>
            </a:r>
            <a:endParaRPr sz="800">
              <a:solidFill>
                <a:schemeClr val="dk1"/>
              </a:solidFill>
            </a:endParaRPr>
          </a:p>
          <a:p>
            <a:pPr marL="0" lvl="0" indent="0" algn="l" rtl="0">
              <a:spcBef>
                <a:spcPts val="0"/>
              </a:spcBef>
              <a:spcAft>
                <a:spcPts val="0"/>
              </a:spcAft>
              <a:buNone/>
            </a:pPr>
            <a:r>
              <a:rPr lang="en" sz="800">
                <a:solidFill>
                  <a:schemeClr val="dk1"/>
                </a:solidFill>
              </a:rPr>
              <a:t>❌ transmit with an output power of no less than 30 dBm (28 dBm measured)</a:t>
            </a:r>
            <a:endParaRPr sz="800">
              <a:solidFill>
                <a:schemeClr val="dk1"/>
              </a:solidFill>
            </a:endParaRPr>
          </a:p>
          <a:p>
            <a:pPr marL="0" lvl="0" indent="0" algn="l" rtl="0">
              <a:spcBef>
                <a:spcPts val="0"/>
              </a:spcBef>
              <a:spcAft>
                <a:spcPts val="0"/>
              </a:spcAft>
              <a:buNone/>
            </a:pPr>
            <a:r>
              <a:rPr lang="en" sz="800">
                <a:solidFill>
                  <a:schemeClr val="dk1"/>
                </a:solidFill>
              </a:rPr>
              <a:t>✅ transmit signals with a standard data speed of no less than 9600 baud</a:t>
            </a:r>
            <a:endParaRPr sz="800">
              <a:solidFill>
                <a:schemeClr val="dk1"/>
              </a:solidFill>
            </a:endParaRPr>
          </a:p>
          <a:p>
            <a:pPr marL="0" lvl="0" indent="0" algn="l" rtl="0">
              <a:spcBef>
                <a:spcPts val="0"/>
              </a:spcBef>
              <a:spcAft>
                <a:spcPts val="0"/>
              </a:spcAft>
              <a:buNone/>
            </a:pPr>
            <a:r>
              <a:rPr lang="en" sz="800">
                <a:solidFill>
                  <a:schemeClr val="dk1"/>
                </a:solidFill>
              </a:rPr>
              <a:t>✅ receive signals with a standard data speed of no less than 9600 baud</a:t>
            </a:r>
            <a:endParaRPr sz="800">
              <a:solidFill>
                <a:schemeClr val="dk1"/>
              </a:solidFill>
            </a:endParaRPr>
          </a:p>
          <a:p>
            <a:pPr marL="0" lvl="0" indent="0" algn="l" rtl="0">
              <a:spcBef>
                <a:spcPts val="0"/>
              </a:spcBef>
              <a:spcAft>
                <a:spcPts val="0"/>
              </a:spcAft>
              <a:buNone/>
            </a:pPr>
            <a:r>
              <a:rPr lang="en" sz="800">
                <a:solidFill>
                  <a:schemeClr val="dk1"/>
                </a:solidFill>
              </a:rPr>
              <a:t>exhibit a noise figure of no greater than 2 dB (✅ ground only)</a:t>
            </a:r>
            <a:endParaRPr sz="800">
              <a:solidFill>
                <a:schemeClr val="dk1"/>
              </a:solidFill>
            </a:endParaRPr>
          </a:p>
          <a:p>
            <a:pPr marL="0" lvl="0" indent="0" algn="l" rtl="0">
              <a:spcBef>
                <a:spcPts val="0"/>
              </a:spcBef>
              <a:spcAft>
                <a:spcPts val="0"/>
              </a:spcAft>
              <a:buNone/>
            </a:pPr>
            <a:r>
              <a:rPr lang="en" sz="800">
                <a:solidFill>
                  <a:schemeClr val="dk1"/>
                </a:solidFill>
              </a:rPr>
              <a:t>✅ exhibit an implementation loss of no greater than 3 dB</a:t>
            </a:r>
            <a:endParaRPr sz="800">
              <a:solidFill>
                <a:schemeClr val="dk1"/>
              </a:solidFill>
            </a:endParaRPr>
          </a:p>
          <a:p>
            <a:pPr marL="0" lvl="0" indent="0" algn="l" rtl="0">
              <a:spcBef>
                <a:spcPts val="0"/>
              </a:spcBef>
              <a:spcAft>
                <a:spcPts val="0"/>
              </a:spcAft>
              <a:buNone/>
            </a:pPr>
            <a:r>
              <a:rPr lang="en" sz="900">
                <a:solidFill>
                  <a:schemeClr val="dk1"/>
                </a:solidFill>
              </a:rPr>
              <a:t>✅ </a:t>
            </a:r>
            <a:r>
              <a:rPr lang="en" sz="800">
                <a:solidFill>
                  <a:schemeClr val="dk1"/>
                </a:solidFill>
              </a:rPr>
              <a:t>have a mass of no greater than 112.8 grams (40.77 g measured)</a:t>
            </a:r>
            <a:endParaRPr sz="800">
              <a:solidFill>
                <a:schemeClr val="dk1"/>
              </a:solidFill>
            </a:endParaRPr>
          </a:p>
          <a:p>
            <a:pPr marL="0" lvl="0" indent="0" algn="l" rtl="0">
              <a:spcBef>
                <a:spcPts val="0"/>
              </a:spcBef>
              <a:spcAft>
                <a:spcPts val="0"/>
              </a:spcAft>
              <a:buNone/>
            </a:pPr>
            <a:r>
              <a:rPr lang="en" sz="800">
                <a:solidFill>
                  <a:schemeClr val="dk1"/>
                </a:solidFill>
              </a:rPr>
              <a:t>✅ consume no more than 2.574 watts while transmitting (2.37 watts measured)</a:t>
            </a:r>
            <a:endParaRPr sz="800">
              <a:solidFill>
                <a:schemeClr val="dk1"/>
              </a:solidFill>
            </a:endParaRPr>
          </a:p>
          <a:p>
            <a:pPr marL="0" lvl="0" indent="0" algn="l" rtl="0">
              <a:spcBef>
                <a:spcPts val="0"/>
              </a:spcBef>
              <a:spcAft>
                <a:spcPts val="0"/>
              </a:spcAft>
              <a:buNone/>
            </a:pPr>
            <a:r>
              <a:rPr lang="en" sz="800">
                <a:solidFill>
                  <a:schemeClr val="dk1"/>
                </a:solidFill>
              </a:rPr>
              <a:t>❌ consume no more than 82.5 milliwatts while receiving  (90 mW measured)</a:t>
            </a:r>
            <a:endParaRPr sz="800">
              <a:solidFill>
                <a:schemeClr val="dk1"/>
              </a:solidFill>
            </a:endParaRPr>
          </a:p>
          <a:p>
            <a:pPr marL="0" marR="0" lvl="0" indent="0" algn="l" rtl="0">
              <a:lnSpc>
                <a:spcPct val="115000"/>
              </a:lnSpc>
              <a:spcBef>
                <a:spcPts val="0"/>
              </a:spcBef>
              <a:spcAft>
                <a:spcPts val="0"/>
              </a:spcAft>
              <a:buNone/>
            </a:pPr>
            <a:r>
              <a:rPr lang="en" sz="800">
                <a:solidFill>
                  <a:schemeClr val="dk1"/>
                </a:solidFill>
              </a:rPr>
              <a:t>✅ receive data from the raspberry pi</a:t>
            </a:r>
            <a:endParaRPr sz="800">
              <a:solidFill>
                <a:schemeClr val="dk1"/>
              </a:solidFill>
            </a:endParaRPr>
          </a:p>
          <a:p>
            <a:pPr marL="0" marR="0" lvl="0" indent="0" algn="l" rtl="0">
              <a:lnSpc>
                <a:spcPct val="115000"/>
              </a:lnSpc>
              <a:spcBef>
                <a:spcPts val="0"/>
              </a:spcBef>
              <a:spcAft>
                <a:spcPts val="0"/>
              </a:spcAft>
              <a:buNone/>
            </a:pPr>
            <a:r>
              <a:rPr lang="en" sz="800">
                <a:solidFill>
                  <a:schemeClr val="dk1"/>
                </a:solidFill>
              </a:rPr>
              <a:t>✅ receive configuration commands</a:t>
            </a:r>
            <a:endParaRPr sz="800">
              <a:solidFill>
                <a:schemeClr val="dk1"/>
              </a:solidFill>
            </a:endParaRPr>
          </a:p>
          <a:p>
            <a:pPr marL="0" marR="0" lvl="0" indent="0" algn="l" rtl="0">
              <a:lnSpc>
                <a:spcPct val="115000"/>
              </a:lnSpc>
              <a:spcBef>
                <a:spcPts val="0"/>
              </a:spcBef>
              <a:spcAft>
                <a:spcPts val="0"/>
              </a:spcAft>
              <a:buNone/>
            </a:pPr>
            <a:r>
              <a:rPr lang="en" sz="800">
                <a:solidFill>
                  <a:schemeClr val="dk1"/>
                </a:solidFill>
              </a:rPr>
              <a:t>✅ be fast enough to carry a full TCP/IP connection, but still conserve power and bandwidth</a:t>
            </a:r>
            <a:endParaRPr sz="800" strike="sngStrike">
              <a:solidFill>
                <a:schemeClr val="dk1"/>
              </a:solidFill>
            </a:endParaRPr>
          </a:p>
        </p:txBody>
      </p:sp>
      <p:pic>
        <p:nvPicPr>
          <p:cNvPr id="771" name="Google Shape;771;p69"/>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772" name="Google Shape;772;p69"/>
          <p:cNvSpPr txBox="1"/>
          <p:nvPr/>
        </p:nvSpPr>
        <p:spPr>
          <a:xfrm>
            <a:off x="8255628" y="471587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083D6E"/>
                </a:solidFill>
              </a:rPr>
              <a:t>44</a:t>
            </a:fld>
            <a:endParaRPr sz="1000">
              <a:solidFill>
                <a:srgbClr val="083D6E"/>
              </a:solidFill>
            </a:endParaRPr>
          </a:p>
        </p:txBody>
      </p:sp>
      <p:sp>
        <p:nvSpPr>
          <p:cNvPr id="773" name="Google Shape;773;p6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page </a:t>
            </a:r>
            <a:endParaRPr sz="1200" i="1">
              <a:solidFill>
                <a:srgbClr val="083D6E"/>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70" title="Chart"/>
          <p:cNvPicPr preferRelativeResize="0"/>
          <p:nvPr/>
        </p:nvPicPr>
        <p:blipFill>
          <a:blip r:embed="rId3">
            <a:alphaModFix/>
          </a:blip>
          <a:stretch>
            <a:fillRect/>
          </a:stretch>
        </p:blipFill>
        <p:spPr>
          <a:xfrm>
            <a:off x="4469264" y="0"/>
            <a:ext cx="4674735" cy="2890526"/>
          </a:xfrm>
          <a:prstGeom prst="rect">
            <a:avLst/>
          </a:prstGeom>
          <a:noFill/>
          <a:ln>
            <a:noFill/>
          </a:ln>
        </p:spPr>
      </p:pic>
      <p:pic>
        <p:nvPicPr>
          <p:cNvPr id="779" name="Google Shape;779;p70" title="Chart"/>
          <p:cNvPicPr preferRelativeResize="0"/>
          <p:nvPr/>
        </p:nvPicPr>
        <p:blipFill>
          <a:blip r:embed="rId4">
            <a:alphaModFix/>
          </a:blip>
          <a:stretch>
            <a:fillRect/>
          </a:stretch>
        </p:blipFill>
        <p:spPr>
          <a:xfrm>
            <a:off x="4469280" y="2523275"/>
            <a:ext cx="4674696" cy="2890526"/>
          </a:xfrm>
          <a:prstGeom prst="rect">
            <a:avLst/>
          </a:prstGeom>
          <a:noFill/>
          <a:ln>
            <a:noFill/>
          </a:ln>
        </p:spPr>
      </p:pic>
      <p:sp>
        <p:nvSpPr>
          <p:cNvPr id="780" name="Google Shape;780;p70"/>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 Budget</a:t>
            </a:r>
            <a:endParaRPr/>
          </a:p>
        </p:txBody>
      </p:sp>
      <p:pic>
        <p:nvPicPr>
          <p:cNvPr id="781" name="Google Shape;781;p70"/>
          <p:cNvPicPr preferRelativeResize="0"/>
          <p:nvPr/>
        </p:nvPicPr>
        <p:blipFill>
          <a:blip r:embed="rId5">
            <a:alphaModFix/>
          </a:blip>
          <a:stretch>
            <a:fillRect/>
          </a:stretch>
        </p:blipFill>
        <p:spPr>
          <a:xfrm>
            <a:off x="7439799" y="3920198"/>
            <a:ext cx="1576674" cy="818347"/>
          </a:xfrm>
          <a:prstGeom prst="rect">
            <a:avLst/>
          </a:prstGeom>
          <a:noFill/>
          <a:ln>
            <a:noFill/>
          </a:ln>
        </p:spPr>
      </p:pic>
      <p:sp>
        <p:nvSpPr>
          <p:cNvPr id="782" name="Google Shape;782;p70"/>
          <p:cNvSpPr txBox="1"/>
          <p:nvPr/>
        </p:nvSpPr>
        <p:spPr>
          <a:xfrm>
            <a:off x="8091850" y="4518950"/>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783" name="Google Shape;783;p70"/>
          <p:cNvSpPr txBox="1">
            <a:spLocks noGrp="1"/>
          </p:cNvSpPr>
          <p:nvPr>
            <p:ph type="sldNum" idx="12"/>
          </p:nvPr>
        </p:nvSpPr>
        <p:spPr>
          <a:xfrm>
            <a:off x="8279808" y="45189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graphicFrame>
        <p:nvGraphicFramePr>
          <p:cNvPr id="784" name="Google Shape;784;p70"/>
          <p:cNvGraphicFramePr/>
          <p:nvPr/>
        </p:nvGraphicFramePr>
        <p:xfrm>
          <a:off x="0" y="952813"/>
          <a:ext cx="2365125" cy="2795534"/>
        </p:xfrm>
        <a:graphic>
          <a:graphicData uri="http://schemas.openxmlformats.org/drawingml/2006/table">
            <a:tbl>
              <a:tblPr>
                <a:noFill/>
                <a:tableStyleId>{1EEFD9A3-6C14-47D3-B03C-E3E192FD08EE}</a:tableStyleId>
              </a:tblPr>
              <a:tblGrid>
                <a:gridCol w="1348575">
                  <a:extLst>
                    <a:ext uri="{9D8B030D-6E8A-4147-A177-3AD203B41FA5}">
                      <a16:colId xmlns:a16="http://schemas.microsoft.com/office/drawing/2014/main" val="20000"/>
                    </a:ext>
                  </a:extLst>
                </a:gridCol>
                <a:gridCol w="1016550">
                  <a:extLst>
                    <a:ext uri="{9D8B030D-6E8A-4147-A177-3AD203B41FA5}">
                      <a16:colId xmlns:a16="http://schemas.microsoft.com/office/drawing/2014/main" val="20001"/>
                    </a:ext>
                  </a:extLst>
                </a:gridCol>
              </a:tblGrid>
              <a:tr h="247850">
                <a:tc>
                  <a:txBody>
                    <a:bodyPr/>
                    <a:lstStyle/>
                    <a:p>
                      <a:pPr marL="0" lvl="0" indent="0" algn="l" rtl="0">
                        <a:lnSpc>
                          <a:spcPct val="115000"/>
                        </a:lnSpc>
                        <a:spcBef>
                          <a:spcPts val="0"/>
                        </a:spcBef>
                        <a:spcAft>
                          <a:spcPts val="0"/>
                        </a:spcAft>
                        <a:buNone/>
                      </a:pPr>
                      <a:r>
                        <a:rPr lang="en" sz="900" b="1">
                          <a:latin typeface="Cambria"/>
                          <a:ea typeface="Cambria"/>
                          <a:cs typeface="Cambria"/>
                          <a:sym typeface="Cambria"/>
                        </a:rPr>
                        <a:t>Downlink</a:t>
                      </a:r>
                      <a:endParaRPr sz="900" b="1">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0"/>
                  </a:ext>
                </a:extLst>
              </a:tr>
              <a:tr h="352700">
                <a:tc>
                  <a:txBody>
                    <a:bodyPr/>
                    <a:lstStyle/>
                    <a:p>
                      <a:pPr marL="0" lvl="0" indent="0" algn="l" rtl="0">
                        <a:lnSpc>
                          <a:spcPct val="115000"/>
                        </a:lnSpc>
                        <a:spcBef>
                          <a:spcPts val="0"/>
                        </a:spcBef>
                        <a:spcAft>
                          <a:spcPts val="0"/>
                        </a:spcAft>
                        <a:buNone/>
                      </a:pPr>
                      <a:r>
                        <a:rPr lang="en" sz="900">
                          <a:latin typeface="Cambria"/>
                          <a:ea typeface="Cambria"/>
                          <a:cs typeface="Cambria"/>
                          <a:sym typeface="Cambria"/>
                        </a:rPr>
                        <a:t>Transmitter Output Power (dBm)</a:t>
                      </a:r>
                      <a:endParaRPr sz="900">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a:latin typeface="Cambria"/>
                          <a:ea typeface="Cambria"/>
                          <a:cs typeface="Cambria"/>
                          <a:sym typeface="Cambria"/>
                        </a:rPr>
                        <a:t>28.00</a:t>
                      </a: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1"/>
                  </a:ext>
                </a:extLst>
              </a:tr>
              <a:tr h="359600">
                <a:tc>
                  <a:txBody>
                    <a:bodyPr/>
                    <a:lstStyle/>
                    <a:p>
                      <a:pPr marL="0" lvl="0" indent="0" algn="l" rtl="0">
                        <a:lnSpc>
                          <a:spcPct val="115000"/>
                        </a:lnSpc>
                        <a:spcBef>
                          <a:spcPts val="0"/>
                        </a:spcBef>
                        <a:spcAft>
                          <a:spcPts val="0"/>
                        </a:spcAft>
                        <a:buNone/>
                      </a:pPr>
                      <a:r>
                        <a:rPr lang="en" sz="900">
                          <a:latin typeface="Cambria"/>
                          <a:ea typeface="Cambria"/>
                          <a:cs typeface="Cambria"/>
                          <a:sym typeface="Cambria"/>
                        </a:rPr>
                        <a:t>Cable Losses (dB)</a:t>
                      </a:r>
                      <a:endParaRPr sz="900">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a:latin typeface="Cambria"/>
                          <a:ea typeface="Cambria"/>
                          <a:cs typeface="Cambria"/>
                          <a:sym typeface="Cambria"/>
                        </a:rPr>
                        <a:t>-0.50</a:t>
                      </a: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900">
                          <a:latin typeface="Cambria"/>
                          <a:ea typeface="Cambria"/>
                          <a:cs typeface="Cambria"/>
                          <a:sym typeface="Cambria"/>
                        </a:rPr>
                        <a:t>Antenna Gain (dBi)</a:t>
                      </a:r>
                      <a:endParaRPr sz="900">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a:latin typeface="Cambria"/>
                          <a:ea typeface="Cambria"/>
                          <a:cs typeface="Cambria"/>
                          <a:sym typeface="Cambria"/>
                        </a:rPr>
                        <a:t>0.00</a:t>
                      </a: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900">
                          <a:latin typeface="Cambria"/>
                          <a:ea typeface="Cambria"/>
                          <a:cs typeface="Cambria"/>
                          <a:sym typeface="Cambria"/>
                        </a:rPr>
                        <a:t>Output EIRP (dBm)</a:t>
                      </a:r>
                      <a:endParaRPr sz="900">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a:latin typeface="Cambria"/>
                          <a:ea typeface="Cambria"/>
                          <a:cs typeface="Cambria"/>
                          <a:sym typeface="Cambria"/>
                        </a:rPr>
                        <a:t>27.50</a:t>
                      </a: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900">
                          <a:latin typeface="Cambria"/>
                          <a:ea typeface="Cambria"/>
                          <a:cs typeface="Cambria"/>
                          <a:sym typeface="Cambria"/>
                        </a:rPr>
                        <a:t>Receiver Power (dBm) at 1 570 km (12.09°)</a:t>
                      </a:r>
                      <a:endParaRPr sz="900">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a:latin typeface="Cambria"/>
                          <a:ea typeface="Cambria"/>
                          <a:cs typeface="Cambria"/>
                          <a:sym typeface="Cambria"/>
                        </a:rPr>
                        <a:t>-110.19</a:t>
                      </a: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None/>
                      </a:pPr>
                      <a:r>
                        <a:rPr lang="en" sz="900" b="1">
                          <a:latin typeface="Cambria"/>
                          <a:ea typeface="Cambria"/>
                          <a:cs typeface="Cambria"/>
                          <a:sym typeface="Cambria"/>
                        </a:rPr>
                        <a:t>Margin (dB) at 1 570 km (8.97°)</a:t>
                      </a:r>
                      <a:endParaRPr sz="900" b="1">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b="1">
                          <a:latin typeface="Cambria"/>
                          <a:ea typeface="Cambria"/>
                          <a:cs typeface="Cambria"/>
                          <a:sym typeface="Cambria"/>
                        </a:rPr>
                        <a:t>5.78</a:t>
                      </a:r>
                      <a:endParaRPr sz="900" b="1">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6"/>
                  </a:ext>
                </a:extLst>
              </a:tr>
            </a:tbl>
          </a:graphicData>
        </a:graphic>
      </p:graphicFrame>
      <p:sp>
        <p:nvSpPr>
          <p:cNvPr id="785" name="Google Shape;785;p70"/>
          <p:cNvSpPr txBox="1"/>
          <p:nvPr/>
        </p:nvSpPr>
        <p:spPr>
          <a:xfrm>
            <a:off x="889650" y="4190700"/>
            <a:ext cx="2566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Required BER = 10</a:t>
            </a:r>
            <a:r>
              <a:rPr lang="en" sz="1800" baseline="30000">
                <a:solidFill>
                  <a:schemeClr val="dk2"/>
                </a:solidFill>
              </a:rPr>
              <a:t>-7</a:t>
            </a:r>
            <a:endParaRPr sz="1800" baseline="30000">
              <a:solidFill>
                <a:schemeClr val="dk2"/>
              </a:solidFill>
            </a:endParaRPr>
          </a:p>
        </p:txBody>
      </p:sp>
      <p:graphicFrame>
        <p:nvGraphicFramePr>
          <p:cNvPr id="786" name="Google Shape;786;p70"/>
          <p:cNvGraphicFramePr/>
          <p:nvPr/>
        </p:nvGraphicFramePr>
        <p:xfrm>
          <a:off x="2420500" y="952813"/>
          <a:ext cx="2111475" cy="2816904"/>
        </p:xfrm>
        <a:graphic>
          <a:graphicData uri="http://schemas.openxmlformats.org/drawingml/2006/table">
            <a:tbl>
              <a:tblPr>
                <a:noFill/>
                <a:tableStyleId>{1EEFD9A3-6C14-47D3-B03C-E3E192FD08EE}</a:tableStyleId>
              </a:tblPr>
              <a:tblGrid>
                <a:gridCol w="1660625">
                  <a:extLst>
                    <a:ext uri="{9D8B030D-6E8A-4147-A177-3AD203B41FA5}">
                      <a16:colId xmlns:a16="http://schemas.microsoft.com/office/drawing/2014/main" val="20000"/>
                    </a:ext>
                  </a:extLst>
                </a:gridCol>
                <a:gridCol w="450850">
                  <a:extLst>
                    <a:ext uri="{9D8B030D-6E8A-4147-A177-3AD203B41FA5}">
                      <a16:colId xmlns:a16="http://schemas.microsoft.com/office/drawing/2014/main" val="20001"/>
                    </a:ext>
                  </a:extLst>
                </a:gridCol>
              </a:tblGrid>
              <a:tr h="0">
                <a:tc>
                  <a:txBody>
                    <a:bodyPr/>
                    <a:lstStyle/>
                    <a:p>
                      <a:pPr marL="0" lvl="0" indent="0" algn="l" rtl="0">
                        <a:lnSpc>
                          <a:spcPct val="115000"/>
                        </a:lnSpc>
                        <a:spcBef>
                          <a:spcPts val="0"/>
                        </a:spcBef>
                        <a:spcAft>
                          <a:spcPts val="0"/>
                        </a:spcAft>
                        <a:buNone/>
                      </a:pPr>
                      <a:r>
                        <a:rPr lang="en" sz="900" b="1">
                          <a:latin typeface="Cambria"/>
                          <a:ea typeface="Cambria"/>
                          <a:cs typeface="Cambria"/>
                          <a:sym typeface="Cambria"/>
                        </a:rPr>
                        <a:t>Uplink</a:t>
                      </a:r>
                      <a:endParaRPr sz="900" b="1">
                        <a:latin typeface="Cambria"/>
                        <a:ea typeface="Cambria"/>
                        <a:cs typeface="Cambria"/>
                        <a:sym typeface="Cambria"/>
                      </a:endParaRPr>
                    </a:p>
                  </a:txBody>
                  <a:tcPr marL="28575" marR="28575" marT="91425" marB="91425" anchor="ctr"/>
                </a:tc>
                <a:tc>
                  <a:txBody>
                    <a:bodyPr/>
                    <a:lstStyle/>
                    <a:p>
                      <a:pPr marL="0" lvl="0" indent="0" algn="l" rtl="0">
                        <a:spcBef>
                          <a:spcPts val="0"/>
                        </a:spcBef>
                        <a:spcAft>
                          <a:spcPts val="0"/>
                        </a:spcAft>
                        <a:buNone/>
                      </a:pPr>
                      <a:endParaRPr sz="1300"/>
                    </a:p>
                  </a:txBody>
                  <a:tcPr marL="28575" marR="28575" marT="91425" marB="91425" anchor="ct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900">
                          <a:latin typeface="Cambria"/>
                          <a:ea typeface="Cambria"/>
                          <a:cs typeface="Cambria"/>
                          <a:sym typeface="Cambria"/>
                        </a:rPr>
                        <a:t>Transmitter Output Power (dBm)</a:t>
                      </a:r>
                      <a:endParaRPr sz="900">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a:latin typeface="Cambria"/>
                          <a:ea typeface="Cambria"/>
                          <a:cs typeface="Cambria"/>
                          <a:sym typeface="Cambria"/>
                        </a:rPr>
                        <a:t>40.00</a:t>
                      </a: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900">
                          <a:latin typeface="Cambria"/>
                          <a:ea typeface="Cambria"/>
                          <a:cs typeface="Cambria"/>
                          <a:sym typeface="Cambria"/>
                        </a:rPr>
                        <a:t>Cable Losses (dB)</a:t>
                      </a:r>
                      <a:endParaRPr sz="900">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a:solidFill>
                            <a:schemeClr val="dk1"/>
                          </a:solidFill>
                          <a:latin typeface="Cambria"/>
                          <a:ea typeface="Cambria"/>
                          <a:cs typeface="Cambria"/>
                          <a:sym typeface="Cambria"/>
                        </a:rPr>
                        <a:t>−</a:t>
                      </a:r>
                      <a:r>
                        <a:rPr lang="en" sz="900">
                          <a:latin typeface="Cambria"/>
                          <a:ea typeface="Cambria"/>
                          <a:cs typeface="Cambria"/>
                          <a:sym typeface="Cambria"/>
                        </a:rPr>
                        <a:t>1.00</a:t>
                      </a: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900">
                          <a:latin typeface="Cambria"/>
                          <a:ea typeface="Cambria"/>
                          <a:cs typeface="Cambria"/>
                          <a:sym typeface="Cambria"/>
                        </a:rPr>
                        <a:t>Antenna Gain (dBi)</a:t>
                      </a:r>
                      <a:endParaRPr sz="900">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a:latin typeface="Cambria"/>
                          <a:ea typeface="Cambria"/>
                          <a:cs typeface="Cambria"/>
                          <a:sym typeface="Cambria"/>
                        </a:rPr>
                        <a:t>15.5</a:t>
                      </a: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900">
                          <a:latin typeface="Cambria"/>
                          <a:ea typeface="Cambria"/>
                          <a:cs typeface="Cambria"/>
                          <a:sym typeface="Cambria"/>
                        </a:rPr>
                        <a:t>Output EIRP (dBm)</a:t>
                      </a:r>
                      <a:endParaRPr sz="900">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a:latin typeface="Cambria"/>
                          <a:ea typeface="Cambria"/>
                          <a:cs typeface="Cambria"/>
                          <a:sym typeface="Cambria"/>
                        </a:rPr>
                        <a:t>52.30</a:t>
                      </a: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900">
                          <a:latin typeface="Cambria"/>
                          <a:ea typeface="Cambria"/>
                          <a:cs typeface="Cambria"/>
                          <a:sym typeface="Cambria"/>
                        </a:rPr>
                        <a:t>Receiver Power (dBm) at 1 570 km (12.09°)</a:t>
                      </a:r>
                      <a:endParaRPr sz="900">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a:latin typeface="Cambria"/>
                          <a:ea typeface="Cambria"/>
                          <a:cs typeface="Cambria"/>
                          <a:sym typeface="Cambria"/>
                        </a:rPr>
                        <a:t>−98.69</a:t>
                      </a: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Clr>
                          <a:schemeClr val="dk1"/>
                        </a:buClr>
                        <a:buSzPts val="1100"/>
                        <a:buFont typeface="Arial"/>
                        <a:buNone/>
                      </a:pPr>
                      <a:r>
                        <a:rPr lang="en" sz="900" b="1">
                          <a:solidFill>
                            <a:schemeClr val="dk1"/>
                          </a:solidFill>
                          <a:latin typeface="Cambria"/>
                          <a:ea typeface="Cambria"/>
                          <a:cs typeface="Cambria"/>
                          <a:sym typeface="Cambria"/>
                        </a:rPr>
                        <a:t>Margin (dB) at 1 570 km (8.97°)</a:t>
                      </a:r>
                      <a:endParaRPr sz="900">
                        <a:latin typeface="Cambria"/>
                        <a:ea typeface="Cambria"/>
                        <a:cs typeface="Cambria"/>
                        <a:sym typeface="Cambria"/>
                      </a:endParaRPr>
                    </a:p>
                  </a:txBody>
                  <a:tcPr marL="28575" marR="28575" marT="91425" marB="91425" anchor="ctr"/>
                </a:tc>
                <a:tc>
                  <a:txBody>
                    <a:bodyPr/>
                    <a:lstStyle/>
                    <a:p>
                      <a:pPr marL="0" lvl="0" indent="0" algn="r" rtl="0">
                        <a:lnSpc>
                          <a:spcPct val="115000"/>
                        </a:lnSpc>
                        <a:spcBef>
                          <a:spcPts val="0"/>
                        </a:spcBef>
                        <a:spcAft>
                          <a:spcPts val="0"/>
                        </a:spcAft>
                        <a:buNone/>
                      </a:pPr>
                      <a:r>
                        <a:rPr lang="en" sz="900">
                          <a:latin typeface="Cambria"/>
                          <a:ea typeface="Cambria"/>
                          <a:cs typeface="Cambria"/>
                          <a:sym typeface="Cambria"/>
                        </a:rPr>
                        <a:t>17.28</a:t>
                      </a:r>
                      <a:endParaRPr sz="900">
                        <a:latin typeface="Cambria"/>
                        <a:ea typeface="Cambria"/>
                        <a:cs typeface="Cambria"/>
                        <a:sym typeface="Cambria"/>
                      </a:endParaRPr>
                    </a:p>
                  </a:txBody>
                  <a:tcPr marL="28575" marR="28575" marT="91425" marB="91425"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1"/>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rPr>
              <a:t>Reference: Satellite </a:t>
            </a:r>
            <a:r>
              <a:rPr lang="en" sz="2800"/>
              <a:t>R</a:t>
            </a:r>
            <a:r>
              <a:rPr lang="en" sz="2800">
                <a:solidFill>
                  <a:srgbClr val="000000"/>
                </a:solidFill>
              </a:rPr>
              <a:t>adio </a:t>
            </a:r>
            <a:r>
              <a:rPr lang="en" sz="2800"/>
              <a:t>B</a:t>
            </a:r>
            <a:r>
              <a:rPr lang="en" sz="2800">
                <a:solidFill>
                  <a:srgbClr val="000000"/>
                </a:solidFill>
              </a:rPr>
              <a:t>lock </a:t>
            </a:r>
            <a:r>
              <a:rPr lang="en" sz="2800"/>
              <a:t>D</a:t>
            </a:r>
            <a:r>
              <a:rPr lang="en" sz="2800">
                <a:solidFill>
                  <a:srgbClr val="000000"/>
                </a:solidFill>
              </a:rPr>
              <a:t>iagram with </a:t>
            </a:r>
            <a:r>
              <a:rPr lang="en" sz="2800"/>
              <a:t>D</a:t>
            </a:r>
            <a:r>
              <a:rPr lang="en" sz="2800">
                <a:solidFill>
                  <a:srgbClr val="000000"/>
                </a:solidFill>
              </a:rPr>
              <a:t>etail</a:t>
            </a:r>
            <a:endParaRPr sz="2800">
              <a:solidFill>
                <a:srgbClr val="000000"/>
              </a:solidFill>
            </a:endParaRPr>
          </a:p>
        </p:txBody>
      </p:sp>
      <p:pic>
        <p:nvPicPr>
          <p:cNvPr id="792" name="Google Shape;792;p71"/>
          <p:cNvPicPr preferRelativeResize="0"/>
          <p:nvPr/>
        </p:nvPicPr>
        <p:blipFill rotWithShape="1">
          <a:blip r:embed="rId3">
            <a:alphaModFix/>
          </a:blip>
          <a:srcRect l="9540" t="14658" r="25599" b="16617"/>
          <a:stretch/>
        </p:blipFill>
        <p:spPr>
          <a:xfrm>
            <a:off x="186475" y="1234563"/>
            <a:ext cx="5037451" cy="2662625"/>
          </a:xfrm>
          <a:prstGeom prst="rect">
            <a:avLst/>
          </a:prstGeom>
          <a:noFill/>
          <a:ln>
            <a:noFill/>
          </a:ln>
        </p:spPr>
      </p:pic>
      <p:pic>
        <p:nvPicPr>
          <p:cNvPr id="793" name="Google Shape;793;p71"/>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794" name="Google Shape;794;p71"/>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795" name="Google Shape;795;p71"/>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pic>
        <p:nvPicPr>
          <p:cNvPr id="796" name="Google Shape;796;p71"/>
          <p:cNvPicPr preferRelativeResize="0"/>
          <p:nvPr/>
        </p:nvPicPr>
        <p:blipFill rotWithShape="1">
          <a:blip r:embed="rId5">
            <a:alphaModFix/>
          </a:blip>
          <a:srcRect l="17835" t="23471" r="15488" b="13297"/>
          <a:stretch/>
        </p:blipFill>
        <p:spPr>
          <a:xfrm>
            <a:off x="5565700" y="1196050"/>
            <a:ext cx="2598275" cy="2739651"/>
          </a:xfrm>
          <a:prstGeom prst="rect">
            <a:avLst/>
          </a:prstGeom>
          <a:noFill/>
          <a:ln>
            <a:noFill/>
          </a:ln>
        </p:spPr>
      </p:pic>
      <p:sp>
        <p:nvSpPr>
          <p:cNvPr id="797" name="Google Shape;797;p71"/>
          <p:cNvSpPr txBox="1"/>
          <p:nvPr/>
        </p:nvSpPr>
        <p:spPr>
          <a:xfrm>
            <a:off x="557650" y="3897175"/>
            <a:ext cx="6407400" cy="1131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Proto had no major hardware issues. </a:t>
            </a:r>
            <a:endParaRPr sz="1200">
              <a:solidFill>
                <a:schemeClr val="dk2"/>
              </a:solidFill>
            </a:endParaRPr>
          </a:p>
          <a:p>
            <a:pPr marL="0" lvl="0" indent="0" algn="l" rtl="0">
              <a:spcBef>
                <a:spcPts val="0"/>
              </a:spcBef>
              <a:spcAft>
                <a:spcPts val="0"/>
              </a:spcAft>
              <a:buNone/>
            </a:pPr>
            <a:r>
              <a:rPr lang="en" sz="1200">
                <a:solidFill>
                  <a:schemeClr val="dk2"/>
                </a:solidFill>
              </a:rPr>
              <a:t>Revisions for final will include:</a:t>
            </a:r>
            <a:endParaRPr sz="1200">
              <a:solidFill>
                <a:schemeClr val="dk2"/>
              </a:solidFill>
            </a:endParaRPr>
          </a:p>
          <a:p>
            <a:pPr marL="457200" lvl="0" indent="-304800" algn="l" rtl="0">
              <a:spcBef>
                <a:spcPts val="0"/>
              </a:spcBef>
              <a:spcAft>
                <a:spcPts val="0"/>
              </a:spcAft>
              <a:buClr>
                <a:schemeClr val="dk2"/>
              </a:buClr>
              <a:buSzPts val="1200"/>
              <a:buChar char="●"/>
            </a:pPr>
            <a:r>
              <a:rPr lang="en" sz="1200">
                <a:solidFill>
                  <a:schemeClr val="dk2"/>
                </a:solidFill>
              </a:rPr>
              <a:t>An attenuator was added to the receive path, but it should be on the transmit path</a:t>
            </a:r>
            <a:endParaRPr sz="1200">
              <a:solidFill>
                <a:schemeClr val="dk2"/>
              </a:solidFill>
            </a:endParaRPr>
          </a:p>
          <a:p>
            <a:pPr marL="457200" lvl="0" indent="-304800" algn="l" rtl="0">
              <a:spcBef>
                <a:spcPts val="0"/>
              </a:spcBef>
              <a:spcAft>
                <a:spcPts val="0"/>
              </a:spcAft>
              <a:buClr>
                <a:schemeClr val="dk2"/>
              </a:buClr>
              <a:buSzPts val="1200"/>
              <a:buChar char="●"/>
            </a:pPr>
            <a:r>
              <a:rPr lang="en" sz="1200">
                <a:solidFill>
                  <a:schemeClr val="dk2"/>
                </a:solidFill>
              </a:rPr>
              <a:t>Power amplifier was saturated</a:t>
            </a:r>
            <a:endParaRPr sz="12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72"/>
          <p:cNvSpPr/>
          <p:nvPr/>
        </p:nvSpPr>
        <p:spPr>
          <a:xfrm>
            <a:off x="51275" y="1119475"/>
            <a:ext cx="1974600" cy="1830600"/>
          </a:xfrm>
          <a:prstGeom prst="rect">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3" name="Google Shape;803;p72"/>
          <p:cNvSpPr/>
          <p:nvPr/>
        </p:nvSpPr>
        <p:spPr>
          <a:xfrm>
            <a:off x="94000" y="1507300"/>
            <a:ext cx="930600" cy="907200"/>
          </a:xfrm>
          <a:prstGeom prst="rect">
            <a:avLst/>
          </a:prstGeom>
          <a:solidFill>
            <a:srgbClr val="B7B7B7"/>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Transmitter</a:t>
            </a:r>
            <a:endParaRPr sz="1000" b="1"/>
          </a:p>
        </p:txBody>
      </p:sp>
      <p:sp>
        <p:nvSpPr>
          <p:cNvPr id="804" name="Google Shape;804;p72"/>
          <p:cNvSpPr/>
          <p:nvPr/>
        </p:nvSpPr>
        <p:spPr>
          <a:xfrm>
            <a:off x="1185975" y="1656700"/>
            <a:ext cx="753000" cy="608400"/>
          </a:xfrm>
          <a:prstGeom prst="rect">
            <a:avLst/>
          </a:prstGeom>
          <a:solidFill>
            <a:srgbClr val="CCCCCC"/>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2"/>
          <p:cNvSpPr/>
          <p:nvPr/>
        </p:nvSpPr>
        <p:spPr>
          <a:xfrm>
            <a:off x="2100350" y="1656700"/>
            <a:ext cx="753000" cy="608400"/>
          </a:xfrm>
          <a:prstGeom prst="rect">
            <a:avLst/>
          </a:prstGeom>
          <a:solidFill>
            <a:srgbClr val="CCCCCC"/>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2"/>
          <p:cNvSpPr/>
          <p:nvPr/>
        </p:nvSpPr>
        <p:spPr>
          <a:xfrm>
            <a:off x="3014723" y="1507302"/>
            <a:ext cx="930600" cy="907200"/>
          </a:xfrm>
          <a:prstGeom prst="rect">
            <a:avLst/>
          </a:prstGeom>
          <a:solidFill>
            <a:srgbClr val="B7B7B7"/>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7" name="Google Shape;807;p72"/>
          <p:cNvSpPr/>
          <p:nvPr/>
        </p:nvSpPr>
        <p:spPr>
          <a:xfrm>
            <a:off x="4106700" y="1656700"/>
            <a:ext cx="753000" cy="608400"/>
          </a:xfrm>
          <a:prstGeom prst="rect">
            <a:avLst/>
          </a:prstGeom>
          <a:solidFill>
            <a:srgbClr val="CCCCCC"/>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DC block</a:t>
            </a:r>
            <a:endParaRPr/>
          </a:p>
        </p:txBody>
      </p:sp>
      <p:sp>
        <p:nvSpPr>
          <p:cNvPr id="808" name="Google Shape;808;p72"/>
          <p:cNvSpPr/>
          <p:nvPr/>
        </p:nvSpPr>
        <p:spPr>
          <a:xfrm>
            <a:off x="5021076" y="1507296"/>
            <a:ext cx="930600" cy="907200"/>
          </a:xfrm>
          <a:prstGeom prst="rect">
            <a:avLst/>
          </a:prstGeom>
          <a:solidFill>
            <a:srgbClr val="B7B7B7"/>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nooelec LNA</a:t>
            </a:r>
            <a:endParaRPr b="1"/>
          </a:p>
        </p:txBody>
      </p:sp>
      <p:sp>
        <p:nvSpPr>
          <p:cNvPr id="809" name="Google Shape;809;p72"/>
          <p:cNvSpPr/>
          <p:nvPr/>
        </p:nvSpPr>
        <p:spPr>
          <a:xfrm>
            <a:off x="6113042" y="1656700"/>
            <a:ext cx="753000" cy="608400"/>
          </a:xfrm>
          <a:prstGeom prst="rect">
            <a:avLst/>
          </a:prstGeom>
          <a:solidFill>
            <a:srgbClr val="CCCCCC"/>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DC block</a:t>
            </a:r>
            <a:endParaRPr/>
          </a:p>
        </p:txBody>
      </p:sp>
      <p:sp>
        <p:nvSpPr>
          <p:cNvPr id="810" name="Google Shape;810;p72"/>
          <p:cNvSpPr/>
          <p:nvPr/>
        </p:nvSpPr>
        <p:spPr>
          <a:xfrm>
            <a:off x="7027425" y="1507300"/>
            <a:ext cx="948600" cy="907200"/>
          </a:xfrm>
          <a:prstGeom prst="rect">
            <a:avLst/>
          </a:prstGeom>
          <a:solidFill>
            <a:srgbClr val="B7B7B7"/>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SilverSat Radio Board</a:t>
            </a:r>
            <a:endParaRPr b="1"/>
          </a:p>
        </p:txBody>
      </p:sp>
      <p:sp>
        <p:nvSpPr>
          <p:cNvPr id="811" name="Google Shape;811;p72"/>
          <p:cNvSpPr/>
          <p:nvPr/>
        </p:nvSpPr>
        <p:spPr>
          <a:xfrm>
            <a:off x="8119401" y="1507298"/>
            <a:ext cx="930600" cy="907200"/>
          </a:xfrm>
          <a:prstGeom prst="rect">
            <a:avLst/>
          </a:prstGeom>
          <a:solidFill>
            <a:srgbClr val="B7B7B7"/>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Laptop</a:t>
            </a:r>
            <a:endParaRPr b="1"/>
          </a:p>
        </p:txBody>
      </p:sp>
      <p:sp>
        <p:nvSpPr>
          <p:cNvPr id="812" name="Google Shape;812;p72"/>
          <p:cNvSpPr txBox="1"/>
          <p:nvPr/>
        </p:nvSpPr>
        <p:spPr>
          <a:xfrm>
            <a:off x="382275" y="199250"/>
            <a:ext cx="4131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The variable attenuator was adjusted to provide between -114 to -128 dBm</a:t>
            </a:r>
            <a:endParaRPr/>
          </a:p>
        </p:txBody>
      </p:sp>
      <p:sp>
        <p:nvSpPr>
          <p:cNvPr id="813" name="Google Shape;813;p72"/>
          <p:cNvSpPr txBox="1"/>
          <p:nvPr/>
        </p:nvSpPr>
        <p:spPr>
          <a:xfrm>
            <a:off x="372450" y="10200"/>
            <a:ext cx="777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t>Bit Error Rate Testing</a:t>
            </a:r>
            <a:endParaRPr sz="2800"/>
          </a:p>
        </p:txBody>
      </p:sp>
      <p:cxnSp>
        <p:nvCxnSpPr>
          <p:cNvPr id="814" name="Google Shape;814;p72"/>
          <p:cNvCxnSpPr/>
          <p:nvPr/>
        </p:nvCxnSpPr>
        <p:spPr>
          <a:xfrm>
            <a:off x="3052363" y="1956752"/>
            <a:ext cx="174000" cy="0"/>
          </a:xfrm>
          <a:prstGeom prst="straightConnector1">
            <a:avLst/>
          </a:prstGeom>
          <a:noFill/>
          <a:ln w="19050" cap="flat" cmpd="sng">
            <a:solidFill>
              <a:schemeClr val="dk1"/>
            </a:solidFill>
            <a:prstDash val="solid"/>
            <a:round/>
            <a:headEnd type="none" w="med" len="med"/>
            <a:tailEnd type="none" w="med" len="med"/>
          </a:ln>
        </p:spPr>
      </p:cxnSp>
      <p:cxnSp>
        <p:nvCxnSpPr>
          <p:cNvPr id="815" name="Google Shape;815;p72"/>
          <p:cNvCxnSpPr/>
          <p:nvPr/>
        </p:nvCxnSpPr>
        <p:spPr>
          <a:xfrm rot="10800000" flipH="1">
            <a:off x="3226314" y="1815152"/>
            <a:ext cx="57900" cy="141600"/>
          </a:xfrm>
          <a:prstGeom prst="straightConnector1">
            <a:avLst/>
          </a:prstGeom>
          <a:noFill/>
          <a:ln w="19050" cap="flat" cmpd="sng">
            <a:solidFill>
              <a:schemeClr val="dk1"/>
            </a:solidFill>
            <a:prstDash val="solid"/>
            <a:round/>
            <a:headEnd type="none" w="med" len="med"/>
            <a:tailEnd type="none" w="med" len="med"/>
          </a:ln>
        </p:spPr>
      </p:cxnSp>
      <p:cxnSp>
        <p:nvCxnSpPr>
          <p:cNvPr id="816" name="Google Shape;816;p72"/>
          <p:cNvCxnSpPr/>
          <p:nvPr/>
        </p:nvCxnSpPr>
        <p:spPr>
          <a:xfrm>
            <a:off x="3284333" y="1821741"/>
            <a:ext cx="57900" cy="233400"/>
          </a:xfrm>
          <a:prstGeom prst="straightConnector1">
            <a:avLst/>
          </a:prstGeom>
          <a:noFill/>
          <a:ln w="19050" cap="flat" cmpd="sng">
            <a:solidFill>
              <a:schemeClr val="dk1"/>
            </a:solidFill>
            <a:prstDash val="solid"/>
            <a:round/>
            <a:headEnd type="none" w="med" len="med"/>
            <a:tailEnd type="none" w="med" len="med"/>
          </a:ln>
        </p:spPr>
      </p:cxnSp>
      <p:cxnSp>
        <p:nvCxnSpPr>
          <p:cNvPr id="817" name="Google Shape;817;p72"/>
          <p:cNvCxnSpPr/>
          <p:nvPr/>
        </p:nvCxnSpPr>
        <p:spPr>
          <a:xfrm flipH="1">
            <a:off x="3342456" y="1823395"/>
            <a:ext cx="72300" cy="240600"/>
          </a:xfrm>
          <a:prstGeom prst="straightConnector1">
            <a:avLst/>
          </a:prstGeom>
          <a:noFill/>
          <a:ln w="19050" cap="flat" cmpd="sng">
            <a:solidFill>
              <a:schemeClr val="dk1"/>
            </a:solidFill>
            <a:prstDash val="solid"/>
            <a:round/>
            <a:headEnd type="none" w="med" len="med"/>
            <a:tailEnd type="none" w="med" len="med"/>
          </a:ln>
        </p:spPr>
      </p:cxnSp>
      <p:cxnSp>
        <p:nvCxnSpPr>
          <p:cNvPr id="818" name="Google Shape;818;p72"/>
          <p:cNvCxnSpPr/>
          <p:nvPr/>
        </p:nvCxnSpPr>
        <p:spPr>
          <a:xfrm>
            <a:off x="3409595" y="1835573"/>
            <a:ext cx="57900" cy="233400"/>
          </a:xfrm>
          <a:prstGeom prst="straightConnector1">
            <a:avLst/>
          </a:prstGeom>
          <a:noFill/>
          <a:ln w="19050" cap="flat" cmpd="sng">
            <a:solidFill>
              <a:schemeClr val="dk1"/>
            </a:solidFill>
            <a:prstDash val="solid"/>
            <a:round/>
            <a:headEnd type="none" w="med" len="med"/>
            <a:tailEnd type="none" w="med" len="med"/>
          </a:ln>
        </p:spPr>
      </p:cxnSp>
      <p:cxnSp>
        <p:nvCxnSpPr>
          <p:cNvPr id="819" name="Google Shape;819;p72"/>
          <p:cNvCxnSpPr/>
          <p:nvPr/>
        </p:nvCxnSpPr>
        <p:spPr>
          <a:xfrm flipH="1">
            <a:off x="3467718" y="1837227"/>
            <a:ext cx="72300" cy="240600"/>
          </a:xfrm>
          <a:prstGeom prst="straightConnector1">
            <a:avLst/>
          </a:prstGeom>
          <a:noFill/>
          <a:ln w="19050" cap="flat" cmpd="sng">
            <a:solidFill>
              <a:schemeClr val="dk1"/>
            </a:solidFill>
            <a:prstDash val="solid"/>
            <a:round/>
            <a:headEnd type="none" w="med" len="med"/>
            <a:tailEnd type="none" w="med" len="med"/>
          </a:ln>
        </p:spPr>
      </p:cxnSp>
      <p:cxnSp>
        <p:nvCxnSpPr>
          <p:cNvPr id="820" name="Google Shape;820;p72"/>
          <p:cNvCxnSpPr/>
          <p:nvPr/>
        </p:nvCxnSpPr>
        <p:spPr>
          <a:xfrm flipH="1">
            <a:off x="3592994" y="1935910"/>
            <a:ext cx="57900" cy="141600"/>
          </a:xfrm>
          <a:prstGeom prst="straightConnector1">
            <a:avLst/>
          </a:prstGeom>
          <a:noFill/>
          <a:ln w="19050" cap="flat" cmpd="sng">
            <a:solidFill>
              <a:schemeClr val="dk1"/>
            </a:solidFill>
            <a:prstDash val="solid"/>
            <a:round/>
            <a:headEnd type="none" w="med" len="med"/>
            <a:tailEnd type="none" w="med" len="med"/>
          </a:ln>
        </p:spPr>
      </p:cxnSp>
      <p:cxnSp>
        <p:nvCxnSpPr>
          <p:cNvPr id="821" name="Google Shape;821;p72"/>
          <p:cNvCxnSpPr/>
          <p:nvPr/>
        </p:nvCxnSpPr>
        <p:spPr>
          <a:xfrm rot="10800000">
            <a:off x="3534975" y="1837522"/>
            <a:ext cx="57900" cy="233400"/>
          </a:xfrm>
          <a:prstGeom prst="straightConnector1">
            <a:avLst/>
          </a:prstGeom>
          <a:noFill/>
          <a:ln w="19050" cap="flat" cmpd="sng">
            <a:solidFill>
              <a:schemeClr val="dk1"/>
            </a:solidFill>
            <a:prstDash val="solid"/>
            <a:round/>
            <a:headEnd type="none" w="med" len="med"/>
            <a:tailEnd type="none" w="med" len="med"/>
          </a:ln>
        </p:spPr>
      </p:cxnSp>
      <p:cxnSp>
        <p:nvCxnSpPr>
          <p:cNvPr id="822" name="Google Shape;822;p72"/>
          <p:cNvCxnSpPr/>
          <p:nvPr/>
        </p:nvCxnSpPr>
        <p:spPr>
          <a:xfrm rot="10800000" flipH="1">
            <a:off x="3646682" y="1931689"/>
            <a:ext cx="261000" cy="8400"/>
          </a:xfrm>
          <a:prstGeom prst="straightConnector1">
            <a:avLst/>
          </a:prstGeom>
          <a:noFill/>
          <a:ln w="19050" cap="flat" cmpd="sng">
            <a:solidFill>
              <a:schemeClr val="dk1"/>
            </a:solidFill>
            <a:prstDash val="solid"/>
            <a:round/>
            <a:headEnd type="none" w="med" len="med"/>
            <a:tailEnd type="none" w="med" len="med"/>
          </a:ln>
        </p:spPr>
      </p:cxnSp>
      <p:cxnSp>
        <p:nvCxnSpPr>
          <p:cNvPr id="823" name="Google Shape;823;p72"/>
          <p:cNvCxnSpPr/>
          <p:nvPr/>
        </p:nvCxnSpPr>
        <p:spPr>
          <a:xfrm rot="10800000">
            <a:off x="3436498" y="1573300"/>
            <a:ext cx="0" cy="775200"/>
          </a:xfrm>
          <a:prstGeom prst="straightConnector1">
            <a:avLst/>
          </a:prstGeom>
          <a:noFill/>
          <a:ln w="19050" cap="flat" cmpd="sng">
            <a:solidFill>
              <a:schemeClr val="dk1"/>
            </a:solidFill>
            <a:prstDash val="solid"/>
            <a:round/>
            <a:headEnd type="none" w="med" len="med"/>
            <a:tailEnd type="none" w="med" len="med"/>
          </a:ln>
        </p:spPr>
      </p:cxnSp>
      <p:cxnSp>
        <p:nvCxnSpPr>
          <p:cNvPr id="824" name="Google Shape;824;p72"/>
          <p:cNvCxnSpPr/>
          <p:nvPr/>
        </p:nvCxnSpPr>
        <p:spPr>
          <a:xfrm rot="10800000" flipH="1">
            <a:off x="3237171" y="1603187"/>
            <a:ext cx="398700" cy="658500"/>
          </a:xfrm>
          <a:prstGeom prst="straightConnector1">
            <a:avLst/>
          </a:prstGeom>
          <a:noFill/>
          <a:ln w="19050" cap="flat" cmpd="sng">
            <a:solidFill>
              <a:schemeClr val="dk1"/>
            </a:solidFill>
            <a:prstDash val="solid"/>
            <a:round/>
            <a:headEnd type="none" w="med" len="med"/>
            <a:tailEnd type="stealth" w="med" len="med"/>
          </a:ln>
        </p:spPr>
      </p:cxnSp>
      <p:sp>
        <p:nvSpPr>
          <p:cNvPr id="825" name="Google Shape;825;p72"/>
          <p:cNvSpPr/>
          <p:nvPr/>
        </p:nvSpPr>
        <p:spPr>
          <a:xfrm rot="5400000" flipH="1">
            <a:off x="5257100" y="-190000"/>
            <a:ext cx="458700" cy="27594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6" name="Google Shape;826;p72"/>
          <p:cNvSpPr txBox="1"/>
          <p:nvPr/>
        </p:nvSpPr>
        <p:spPr>
          <a:xfrm>
            <a:off x="4172925" y="636950"/>
            <a:ext cx="28209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rPr>
              <a:t>(LNA included in the second test)</a:t>
            </a:r>
            <a:endParaRPr sz="1200">
              <a:solidFill>
                <a:schemeClr val="dk2"/>
              </a:solidFill>
            </a:endParaRPr>
          </a:p>
        </p:txBody>
      </p:sp>
      <p:cxnSp>
        <p:nvCxnSpPr>
          <p:cNvPr id="827" name="Google Shape;827;p72"/>
          <p:cNvCxnSpPr/>
          <p:nvPr/>
        </p:nvCxnSpPr>
        <p:spPr>
          <a:xfrm>
            <a:off x="2188396" y="1975395"/>
            <a:ext cx="117300" cy="0"/>
          </a:xfrm>
          <a:prstGeom prst="straightConnector1">
            <a:avLst/>
          </a:prstGeom>
          <a:noFill/>
          <a:ln w="19050" cap="flat" cmpd="sng">
            <a:solidFill>
              <a:schemeClr val="dk1"/>
            </a:solidFill>
            <a:prstDash val="solid"/>
            <a:round/>
            <a:headEnd type="none" w="med" len="med"/>
            <a:tailEnd type="none" w="med" len="med"/>
          </a:ln>
        </p:spPr>
      </p:cxnSp>
      <p:cxnSp>
        <p:nvCxnSpPr>
          <p:cNvPr id="828" name="Google Shape;828;p72"/>
          <p:cNvCxnSpPr/>
          <p:nvPr/>
        </p:nvCxnSpPr>
        <p:spPr>
          <a:xfrm rot="10800000" flipH="1">
            <a:off x="2305709" y="1864395"/>
            <a:ext cx="39000" cy="111000"/>
          </a:xfrm>
          <a:prstGeom prst="straightConnector1">
            <a:avLst/>
          </a:prstGeom>
          <a:noFill/>
          <a:ln w="19050" cap="flat" cmpd="sng">
            <a:solidFill>
              <a:schemeClr val="dk1"/>
            </a:solidFill>
            <a:prstDash val="solid"/>
            <a:round/>
            <a:headEnd type="none" w="med" len="med"/>
            <a:tailEnd type="none" w="med" len="med"/>
          </a:ln>
        </p:spPr>
      </p:cxnSp>
      <p:cxnSp>
        <p:nvCxnSpPr>
          <p:cNvPr id="829" name="Google Shape;829;p72"/>
          <p:cNvCxnSpPr/>
          <p:nvPr/>
        </p:nvCxnSpPr>
        <p:spPr>
          <a:xfrm>
            <a:off x="2344836" y="1869434"/>
            <a:ext cx="39000" cy="183300"/>
          </a:xfrm>
          <a:prstGeom prst="straightConnector1">
            <a:avLst/>
          </a:prstGeom>
          <a:noFill/>
          <a:ln w="19050" cap="flat" cmpd="sng">
            <a:solidFill>
              <a:schemeClr val="dk1"/>
            </a:solidFill>
            <a:prstDash val="solid"/>
            <a:round/>
            <a:headEnd type="none" w="med" len="med"/>
            <a:tailEnd type="none" w="med" len="med"/>
          </a:ln>
        </p:spPr>
      </p:cxnSp>
      <p:cxnSp>
        <p:nvCxnSpPr>
          <p:cNvPr id="830" name="Google Shape;830;p72"/>
          <p:cNvCxnSpPr/>
          <p:nvPr/>
        </p:nvCxnSpPr>
        <p:spPr>
          <a:xfrm flipH="1">
            <a:off x="2383893" y="1870732"/>
            <a:ext cx="48900" cy="188700"/>
          </a:xfrm>
          <a:prstGeom prst="straightConnector1">
            <a:avLst/>
          </a:prstGeom>
          <a:noFill/>
          <a:ln w="19050" cap="flat" cmpd="sng">
            <a:solidFill>
              <a:schemeClr val="dk1"/>
            </a:solidFill>
            <a:prstDash val="solid"/>
            <a:round/>
            <a:headEnd type="none" w="med" len="med"/>
            <a:tailEnd type="none" w="med" len="med"/>
          </a:ln>
        </p:spPr>
      </p:cxnSp>
      <p:cxnSp>
        <p:nvCxnSpPr>
          <p:cNvPr id="831" name="Google Shape;831;p72"/>
          <p:cNvCxnSpPr/>
          <p:nvPr/>
        </p:nvCxnSpPr>
        <p:spPr>
          <a:xfrm>
            <a:off x="2429313" y="1880289"/>
            <a:ext cx="39000" cy="183300"/>
          </a:xfrm>
          <a:prstGeom prst="straightConnector1">
            <a:avLst/>
          </a:prstGeom>
          <a:noFill/>
          <a:ln w="19050" cap="flat" cmpd="sng">
            <a:solidFill>
              <a:schemeClr val="dk1"/>
            </a:solidFill>
            <a:prstDash val="solid"/>
            <a:round/>
            <a:headEnd type="none" w="med" len="med"/>
            <a:tailEnd type="none" w="med" len="med"/>
          </a:ln>
        </p:spPr>
      </p:cxnSp>
      <p:cxnSp>
        <p:nvCxnSpPr>
          <p:cNvPr id="832" name="Google Shape;832;p72"/>
          <p:cNvCxnSpPr/>
          <p:nvPr/>
        </p:nvCxnSpPr>
        <p:spPr>
          <a:xfrm flipH="1">
            <a:off x="2468370" y="1881588"/>
            <a:ext cx="48900" cy="188700"/>
          </a:xfrm>
          <a:prstGeom prst="straightConnector1">
            <a:avLst/>
          </a:prstGeom>
          <a:noFill/>
          <a:ln w="19050" cap="flat" cmpd="sng">
            <a:solidFill>
              <a:schemeClr val="dk1"/>
            </a:solidFill>
            <a:prstDash val="solid"/>
            <a:round/>
            <a:headEnd type="none" w="med" len="med"/>
            <a:tailEnd type="none" w="med" len="med"/>
          </a:ln>
        </p:spPr>
      </p:cxnSp>
      <p:cxnSp>
        <p:nvCxnSpPr>
          <p:cNvPr id="833" name="Google Shape;833;p72"/>
          <p:cNvCxnSpPr/>
          <p:nvPr/>
        </p:nvCxnSpPr>
        <p:spPr>
          <a:xfrm flipH="1">
            <a:off x="2553044" y="1959037"/>
            <a:ext cx="39000" cy="111000"/>
          </a:xfrm>
          <a:prstGeom prst="straightConnector1">
            <a:avLst/>
          </a:prstGeom>
          <a:noFill/>
          <a:ln w="19050" cap="flat" cmpd="sng">
            <a:solidFill>
              <a:schemeClr val="dk1"/>
            </a:solidFill>
            <a:prstDash val="solid"/>
            <a:round/>
            <a:headEnd type="none" w="med" len="med"/>
            <a:tailEnd type="none" w="med" len="med"/>
          </a:ln>
        </p:spPr>
      </p:cxnSp>
      <p:cxnSp>
        <p:nvCxnSpPr>
          <p:cNvPr id="834" name="Google Shape;834;p72"/>
          <p:cNvCxnSpPr/>
          <p:nvPr/>
        </p:nvCxnSpPr>
        <p:spPr>
          <a:xfrm rot="10800000">
            <a:off x="2513917" y="1881698"/>
            <a:ext cx="39000" cy="183300"/>
          </a:xfrm>
          <a:prstGeom prst="straightConnector1">
            <a:avLst/>
          </a:prstGeom>
          <a:noFill/>
          <a:ln w="19050" cap="flat" cmpd="sng">
            <a:solidFill>
              <a:schemeClr val="dk1"/>
            </a:solidFill>
            <a:prstDash val="solid"/>
            <a:round/>
            <a:headEnd type="none" w="med" len="med"/>
            <a:tailEnd type="none" w="med" len="med"/>
          </a:ln>
        </p:spPr>
      </p:cxnSp>
      <p:cxnSp>
        <p:nvCxnSpPr>
          <p:cNvPr id="835" name="Google Shape;835;p72"/>
          <p:cNvCxnSpPr/>
          <p:nvPr/>
        </p:nvCxnSpPr>
        <p:spPr>
          <a:xfrm rot="10800000" flipH="1">
            <a:off x="2589204" y="1955717"/>
            <a:ext cx="176100" cy="6600"/>
          </a:xfrm>
          <a:prstGeom prst="straightConnector1">
            <a:avLst/>
          </a:prstGeom>
          <a:noFill/>
          <a:ln w="19050" cap="flat" cmpd="sng">
            <a:solidFill>
              <a:schemeClr val="dk1"/>
            </a:solidFill>
            <a:prstDash val="solid"/>
            <a:round/>
            <a:headEnd type="none" w="med" len="med"/>
            <a:tailEnd type="none" w="med" len="med"/>
          </a:ln>
        </p:spPr>
      </p:cxnSp>
      <p:cxnSp>
        <p:nvCxnSpPr>
          <p:cNvPr id="836" name="Google Shape;836;p72"/>
          <p:cNvCxnSpPr/>
          <p:nvPr/>
        </p:nvCxnSpPr>
        <p:spPr>
          <a:xfrm rot="10800000" flipH="1">
            <a:off x="2447625" y="1728700"/>
            <a:ext cx="300" cy="464400"/>
          </a:xfrm>
          <a:prstGeom prst="straightConnector1">
            <a:avLst/>
          </a:prstGeom>
          <a:noFill/>
          <a:ln w="19050" cap="flat" cmpd="sng">
            <a:solidFill>
              <a:schemeClr val="dk1"/>
            </a:solidFill>
            <a:prstDash val="solid"/>
            <a:round/>
            <a:headEnd type="none" w="med" len="med"/>
            <a:tailEnd type="none" w="med" len="med"/>
          </a:ln>
        </p:spPr>
      </p:cxnSp>
      <p:cxnSp>
        <p:nvCxnSpPr>
          <p:cNvPr id="837" name="Google Shape;837;p72"/>
          <p:cNvCxnSpPr/>
          <p:nvPr/>
        </p:nvCxnSpPr>
        <p:spPr>
          <a:xfrm>
            <a:off x="1274021" y="1975395"/>
            <a:ext cx="117300" cy="0"/>
          </a:xfrm>
          <a:prstGeom prst="straightConnector1">
            <a:avLst/>
          </a:prstGeom>
          <a:noFill/>
          <a:ln w="19050" cap="flat" cmpd="sng">
            <a:solidFill>
              <a:schemeClr val="dk1"/>
            </a:solidFill>
            <a:prstDash val="solid"/>
            <a:round/>
            <a:headEnd type="none" w="med" len="med"/>
            <a:tailEnd type="none" w="med" len="med"/>
          </a:ln>
        </p:spPr>
      </p:cxnSp>
      <p:cxnSp>
        <p:nvCxnSpPr>
          <p:cNvPr id="838" name="Google Shape;838;p72"/>
          <p:cNvCxnSpPr/>
          <p:nvPr/>
        </p:nvCxnSpPr>
        <p:spPr>
          <a:xfrm rot="10800000" flipH="1">
            <a:off x="1391334" y="1864395"/>
            <a:ext cx="39000" cy="111000"/>
          </a:xfrm>
          <a:prstGeom prst="straightConnector1">
            <a:avLst/>
          </a:prstGeom>
          <a:noFill/>
          <a:ln w="19050" cap="flat" cmpd="sng">
            <a:solidFill>
              <a:schemeClr val="dk1"/>
            </a:solidFill>
            <a:prstDash val="solid"/>
            <a:round/>
            <a:headEnd type="none" w="med" len="med"/>
            <a:tailEnd type="none" w="med" len="med"/>
          </a:ln>
        </p:spPr>
      </p:cxnSp>
      <p:cxnSp>
        <p:nvCxnSpPr>
          <p:cNvPr id="839" name="Google Shape;839;p72"/>
          <p:cNvCxnSpPr/>
          <p:nvPr/>
        </p:nvCxnSpPr>
        <p:spPr>
          <a:xfrm>
            <a:off x="1430461" y="1869434"/>
            <a:ext cx="39000" cy="183300"/>
          </a:xfrm>
          <a:prstGeom prst="straightConnector1">
            <a:avLst/>
          </a:prstGeom>
          <a:noFill/>
          <a:ln w="19050" cap="flat" cmpd="sng">
            <a:solidFill>
              <a:schemeClr val="dk1"/>
            </a:solidFill>
            <a:prstDash val="solid"/>
            <a:round/>
            <a:headEnd type="none" w="med" len="med"/>
            <a:tailEnd type="none" w="med" len="med"/>
          </a:ln>
        </p:spPr>
      </p:cxnSp>
      <p:cxnSp>
        <p:nvCxnSpPr>
          <p:cNvPr id="840" name="Google Shape;840;p72"/>
          <p:cNvCxnSpPr/>
          <p:nvPr/>
        </p:nvCxnSpPr>
        <p:spPr>
          <a:xfrm flipH="1">
            <a:off x="1469518" y="1870732"/>
            <a:ext cx="48900" cy="188700"/>
          </a:xfrm>
          <a:prstGeom prst="straightConnector1">
            <a:avLst/>
          </a:prstGeom>
          <a:noFill/>
          <a:ln w="19050" cap="flat" cmpd="sng">
            <a:solidFill>
              <a:schemeClr val="dk1"/>
            </a:solidFill>
            <a:prstDash val="solid"/>
            <a:round/>
            <a:headEnd type="none" w="med" len="med"/>
            <a:tailEnd type="none" w="med" len="med"/>
          </a:ln>
        </p:spPr>
      </p:cxnSp>
      <p:cxnSp>
        <p:nvCxnSpPr>
          <p:cNvPr id="841" name="Google Shape;841;p72"/>
          <p:cNvCxnSpPr/>
          <p:nvPr/>
        </p:nvCxnSpPr>
        <p:spPr>
          <a:xfrm>
            <a:off x="1514938" y="1880289"/>
            <a:ext cx="39000" cy="183300"/>
          </a:xfrm>
          <a:prstGeom prst="straightConnector1">
            <a:avLst/>
          </a:prstGeom>
          <a:noFill/>
          <a:ln w="19050" cap="flat" cmpd="sng">
            <a:solidFill>
              <a:schemeClr val="dk1"/>
            </a:solidFill>
            <a:prstDash val="solid"/>
            <a:round/>
            <a:headEnd type="none" w="med" len="med"/>
            <a:tailEnd type="none" w="med" len="med"/>
          </a:ln>
        </p:spPr>
      </p:cxnSp>
      <p:cxnSp>
        <p:nvCxnSpPr>
          <p:cNvPr id="842" name="Google Shape;842;p72"/>
          <p:cNvCxnSpPr/>
          <p:nvPr/>
        </p:nvCxnSpPr>
        <p:spPr>
          <a:xfrm flipH="1">
            <a:off x="1553995" y="1881588"/>
            <a:ext cx="48900" cy="188700"/>
          </a:xfrm>
          <a:prstGeom prst="straightConnector1">
            <a:avLst/>
          </a:prstGeom>
          <a:noFill/>
          <a:ln w="19050" cap="flat" cmpd="sng">
            <a:solidFill>
              <a:schemeClr val="dk1"/>
            </a:solidFill>
            <a:prstDash val="solid"/>
            <a:round/>
            <a:headEnd type="none" w="med" len="med"/>
            <a:tailEnd type="none" w="med" len="med"/>
          </a:ln>
        </p:spPr>
      </p:cxnSp>
      <p:cxnSp>
        <p:nvCxnSpPr>
          <p:cNvPr id="843" name="Google Shape;843;p72"/>
          <p:cNvCxnSpPr/>
          <p:nvPr/>
        </p:nvCxnSpPr>
        <p:spPr>
          <a:xfrm flipH="1">
            <a:off x="1638669" y="1959037"/>
            <a:ext cx="39000" cy="111000"/>
          </a:xfrm>
          <a:prstGeom prst="straightConnector1">
            <a:avLst/>
          </a:prstGeom>
          <a:noFill/>
          <a:ln w="19050" cap="flat" cmpd="sng">
            <a:solidFill>
              <a:schemeClr val="dk1"/>
            </a:solidFill>
            <a:prstDash val="solid"/>
            <a:round/>
            <a:headEnd type="none" w="med" len="med"/>
            <a:tailEnd type="none" w="med" len="med"/>
          </a:ln>
        </p:spPr>
      </p:cxnSp>
      <p:cxnSp>
        <p:nvCxnSpPr>
          <p:cNvPr id="844" name="Google Shape;844;p72"/>
          <p:cNvCxnSpPr/>
          <p:nvPr/>
        </p:nvCxnSpPr>
        <p:spPr>
          <a:xfrm rot="10800000">
            <a:off x="1599542" y="1881698"/>
            <a:ext cx="39000" cy="183300"/>
          </a:xfrm>
          <a:prstGeom prst="straightConnector1">
            <a:avLst/>
          </a:prstGeom>
          <a:noFill/>
          <a:ln w="19050" cap="flat" cmpd="sng">
            <a:solidFill>
              <a:schemeClr val="dk1"/>
            </a:solidFill>
            <a:prstDash val="solid"/>
            <a:round/>
            <a:headEnd type="none" w="med" len="med"/>
            <a:tailEnd type="none" w="med" len="med"/>
          </a:ln>
        </p:spPr>
      </p:cxnSp>
      <p:cxnSp>
        <p:nvCxnSpPr>
          <p:cNvPr id="845" name="Google Shape;845;p72"/>
          <p:cNvCxnSpPr/>
          <p:nvPr/>
        </p:nvCxnSpPr>
        <p:spPr>
          <a:xfrm rot="10800000" flipH="1">
            <a:off x="1674829" y="1955717"/>
            <a:ext cx="176100" cy="6600"/>
          </a:xfrm>
          <a:prstGeom prst="straightConnector1">
            <a:avLst/>
          </a:prstGeom>
          <a:noFill/>
          <a:ln w="19050" cap="flat" cmpd="sng">
            <a:solidFill>
              <a:schemeClr val="dk1"/>
            </a:solidFill>
            <a:prstDash val="solid"/>
            <a:round/>
            <a:headEnd type="none" w="med" len="med"/>
            <a:tailEnd type="none" w="med" len="med"/>
          </a:ln>
        </p:spPr>
      </p:cxnSp>
      <p:cxnSp>
        <p:nvCxnSpPr>
          <p:cNvPr id="846" name="Google Shape;846;p72"/>
          <p:cNvCxnSpPr/>
          <p:nvPr/>
        </p:nvCxnSpPr>
        <p:spPr>
          <a:xfrm rot="10800000" flipH="1">
            <a:off x="1533250" y="1728700"/>
            <a:ext cx="300" cy="464400"/>
          </a:xfrm>
          <a:prstGeom prst="straightConnector1">
            <a:avLst/>
          </a:prstGeom>
          <a:noFill/>
          <a:ln w="19050" cap="flat" cmpd="sng">
            <a:solidFill>
              <a:schemeClr val="dk1"/>
            </a:solidFill>
            <a:prstDash val="solid"/>
            <a:round/>
            <a:headEnd type="none" w="med" len="med"/>
            <a:tailEnd type="none" w="med" len="med"/>
          </a:ln>
        </p:spPr>
      </p:cxnSp>
      <p:sp>
        <p:nvSpPr>
          <p:cNvPr id="847" name="Google Shape;847;p72"/>
          <p:cNvSpPr txBox="1"/>
          <p:nvPr/>
        </p:nvSpPr>
        <p:spPr>
          <a:xfrm>
            <a:off x="1155500" y="1274725"/>
            <a:ext cx="1697700" cy="24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50.7 dB          60 dB</a:t>
            </a:r>
            <a:endParaRPr sz="1200" b="1"/>
          </a:p>
        </p:txBody>
      </p:sp>
      <p:sp>
        <p:nvSpPr>
          <p:cNvPr id="848" name="Google Shape;848;p72"/>
          <p:cNvSpPr txBox="1"/>
          <p:nvPr/>
        </p:nvSpPr>
        <p:spPr>
          <a:xfrm>
            <a:off x="3014721" y="1148613"/>
            <a:ext cx="930600" cy="2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0 to 30 dB</a:t>
            </a:r>
            <a:endParaRPr sz="1200" b="1"/>
          </a:p>
        </p:txBody>
      </p:sp>
      <p:sp>
        <p:nvSpPr>
          <p:cNvPr id="849" name="Google Shape;849;p72"/>
          <p:cNvSpPr txBox="1"/>
          <p:nvPr/>
        </p:nvSpPr>
        <p:spPr>
          <a:xfrm>
            <a:off x="230799" y="1148625"/>
            <a:ext cx="657000" cy="2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0 dBm</a:t>
            </a:r>
            <a:endParaRPr sz="1200" b="1"/>
          </a:p>
        </p:txBody>
      </p:sp>
      <p:sp>
        <p:nvSpPr>
          <p:cNvPr id="850" name="Google Shape;850;p72"/>
          <p:cNvSpPr txBox="1"/>
          <p:nvPr/>
        </p:nvSpPr>
        <p:spPr>
          <a:xfrm>
            <a:off x="5034675" y="1148625"/>
            <a:ext cx="1097400" cy="2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24 dB gain</a:t>
            </a:r>
            <a:endParaRPr sz="1200" b="1"/>
          </a:p>
        </p:txBody>
      </p:sp>
      <p:sp>
        <p:nvSpPr>
          <p:cNvPr id="851" name="Google Shape;851;p72"/>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852" name="Google Shape;852;p72"/>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pic>
        <p:nvPicPr>
          <p:cNvPr id="853" name="Google Shape;853;p72"/>
          <p:cNvPicPr preferRelativeResize="0"/>
          <p:nvPr/>
        </p:nvPicPr>
        <p:blipFill>
          <a:blip r:embed="rId3">
            <a:alphaModFix/>
          </a:blip>
          <a:stretch>
            <a:fillRect/>
          </a:stretch>
        </p:blipFill>
        <p:spPr>
          <a:xfrm>
            <a:off x="7446724" y="4114023"/>
            <a:ext cx="1576674" cy="818347"/>
          </a:xfrm>
          <a:prstGeom prst="rect">
            <a:avLst/>
          </a:prstGeom>
          <a:noFill/>
          <a:ln>
            <a:noFill/>
          </a:ln>
        </p:spPr>
      </p:pic>
      <p:pic>
        <p:nvPicPr>
          <p:cNvPr id="854" name="Google Shape;854;p72"/>
          <p:cNvPicPr preferRelativeResize="0"/>
          <p:nvPr/>
        </p:nvPicPr>
        <p:blipFill rotWithShape="1">
          <a:blip r:embed="rId4">
            <a:alphaModFix/>
          </a:blip>
          <a:srcRect t="22480" b="22486"/>
          <a:stretch/>
        </p:blipFill>
        <p:spPr>
          <a:xfrm>
            <a:off x="3330187" y="2532572"/>
            <a:ext cx="2483626" cy="2429932"/>
          </a:xfrm>
          <a:prstGeom prst="rect">
            <a:avLst/>
          </a:prstGeom>
          <a:noFill/>
          <a:ln>
            <a:noFill/>
          </a:ln>
        </p:spPr>
      </p:pic>
      <p:sp>
        <p:nvSpPr>
          <p:cNvPr id="855" name="Google Shape;855;p72"/>
          <p:cNvSpPr txBox="1"/>
          <p:nvPr/>
        </p:nvSpPr>
        <p:spPr>
          <a:xfrm>
            <a:off x="1814475" y="3098225"/>
            <a:ext cx="1437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“Cookie tin shielded enclosure”</a:t>
            </a:r>
            <a:endParaRPr sz="1800">
              <a:solidFill>
                <a:schemeClr val="dk2"/>
              </a:solidFill>
            </a:endParaRPr>
          </a:p>
        </p:txBody>
      </p:sp>
      <p:sp>
        <p:nvSpPr>
          <p:cNvPr id="856" name="Google Shape;856;p72"/>
          <p:cNvSpPr txBox="1"/>
          <p:nvPr/>
        </p:nvSpPr>
        <p:spPr>
          <a:xfrm>
            <a:off x="326400" y="2571750"/>
            <a:ext cx="127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Shielded box</a:t>
            </a:r>
            <a:endParaRPr>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73">
            <a:hlinkClick r:id="rId3"/>
          </p:cNvPr>
          <p:cNvPicPr preferRelativeResize="0"/>
          <p:nvPr/>
        </p:nvPicPr>
        <p:blipFill>
          <a:blip r:embed="rId4">
            <a:alphaModFix/>
          </a:blip>
          <a:stretch>
            <a:fillRect/>
          </a:stretch>
        </p:blipFill>
        <p:spPr>
          <a:xfrm>
            <a:off x="-50675" y="623025"/>
            <a:ext cx="5845427" cy="4382026"/>
          </a:xfrm>
          <a:prstGeom prst="rect">
            <a:avLst/>
          </a:prstGeom>
          <a:noFill/>
          <a:ln>
            <a:noFill/>
          </a:ln>
        </p:spPr>
      </p:pic>
      <p:sp>
        <p:nvSpPr>
          <p:cNvPr id="862" name="Google Shape;862;p73"/>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 Error Rate Testing cont.</a:t>
            </a:r>
            <a:endParaRPr/>
          </a:p>
        </p:txBody>
      </p:sp>
      <p:pic>
        <p:nvPicPr>
          <p:cNvPr id="863" name="Google Shape;863;p73"/>
          <p:cNvPicPr preferRelativeResize="0"/>
          <p:nvPr/>
        </p:nvPicPr>
        <p:blipFill>
          <a:blip r:embed="rId5">
            <a:alphaModFix/>
          </a:blip>
          <a:stretch>
            <a:fillRect/>
          </a:stretch>
        </p:blipFill>
        <p:spPr>
          <a:xfrm>
            <a:off x="7446724" y="4114023"/>
            <a:ext cx="1576674" cy="818347"/>
          </a:xfrm>
          <a:prstGeom prst="rect">
            <a:avLst/>
          </a:prstGeom>
          <a:noFill/>
          <a:ln>
            <a:noFill/>
          </a:ln>
        </p:spPr>
      </p:pic>
      <p:sp>
        <p:nvSpPr>
          <p:cNvPr id="864" name="Google Shape;864;p73"/>
          <p:cNvSpPr txBox="1"/>
          <p:nvPr/>
        </p:nvSpPr>
        <p:spPr>
          <a:xfrm>
            <a:off x="8255628" y="471587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083D6E"/>
                </a:solidFill>
              </a:rPr>
              <a:t>48</a:t>
            </a:fld>
            <a:endParaRPr sz="1000">
              <a:solidFill>
                <a:srgbClr val="083D6E"/>
              </a:solidFill>
            </a:endParaRPr>
          </a:p>
        </p:txBody>
      </p:sp>
      <p:sp>
        <p:nvSpPr>
          <p:cNvPr id="865" name="Google Shape;865;p73"/>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cxnSp>
        <p:nvCxnSpPr>
          <p:cNvPr id="866" name="Google Shape;866;p73"/>
          <p:cNvCxnSpPr/>
          <p:nvPr/>
        </p:nvCxnSpPr>
        <p:spPr>
          <a:xfrm flipH="1">
            <a:off x="3273450" y="2270875"/>
            <a:ext cx="5100" cy="2249100"/>
          </a:xfrm>
          <a:prstGeom prst="straightConnector1">
            <a:avLst/>
          </a:prstGeom>
          <a:noFill/>
          <a:ln w="38100" cap="flat" cmpd="sng">
            <a:solidFill>
              <a:srgbClr val="9900FF"/>
            </a:solidFill>
            <a:prstDash val="solid"/>
            <a:round/>
            <a:headEnd type="none" w="med" len="med"/>
            <a:tailEnd type="none" w="med" len="med"/>
          </a:ln>
        </p:spPr>
      </p:cxnSp>
      <p:sp>
        <p:nvSpPr>
          <p:cNvPr id="867" name="Google Shape;867;p73"/>
          <p:cNvSpPr txBox="1"/>
          <p:nvPr/>
        </p:nvSpPr>
        <p:spPr>
          <a:xfrm>
            <a:off x="3018225" y="1000125"/>
            <a:ext cx="2346900" cy="7170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None/>
            </a:pPr>
            <a:r>
              <a:rPr lang="en">
                <a:solidFill>
                  <a:schemeClr val="dk1"/>
                </a:solidFill>
              </a:rPr>
              <a:t>These are the results</a:t>
            </a:r>
            <a:endParaRPr>
              <a:solidFill>
                <a:schemeClr val="dk1"/>
              </a:solidFill>
            </a:endParaRPr>
          </a:p>
          <a:p>
            <a:pPr marL="457200" lvl="0" indent="-457200" algn="l" rtl="0">
              <a:spcBef>
                <a:spcPts val="0"/>
              </a:spcBef>
              <a:spcAft>
                <a:spcPts val="0"/>
              </a:spcAft>
              <a:buNone/>
            </a:pPr>
            <a:r>
              <a:rPr lang="en">
                <a:solidFill>
                  <a:schemeClr val="dk1"/>
                </a:solidFill>
              </a:rPr>
              <a:t>without an LNA.</a:t>
            </a:r>
            <a:endParaRPr/>
          </a:p>
          <a:p>
            <a:pPr marL="0" lvl="0" indent="0" algn="l" rtl="0">
              <a:spcBef>
                <a:spcPts val="0"/>
              </a:spcBef>
              <a:spcAft>
                <a:spcPts val="0"/>
              </a:spcAft>
              <a:buNone/>
            </a:pPr>
            <a:endParaRPr/>
          </a:p>
        </p:txBody>
      </p:sp>
      <p:sp>
        <p:nvSpPr>
          <p:cNvPr id="868" name="Google Shape;868;p73"/>
          <p:cNvSpPr txBox="1"/>
          <p:nvPr/>
        </p:nvSpPr>
        <p:spPr>
          <a:xfrm>
            <a:off x="5550300" y="870700"/>
            <a:ext cx="3415200" cy="3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But how well does our receiver perform?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Given a required Eb/No of 13.3dB @ 10</a:t>
            </a:r>
            <a:r>
              <a:rPr lang="en" baseline="30000">
                <a:solidFill>
                  <a:schemeClr val="dk1"/>
                </a:solidFill>
              </a:rPr>
              <a:t>−5</a:t>
            </a:r>
            <a:r>
              <a:rPr lang="en">
                <a:solidFill>
                  <a:schemeClr val="dk1"/>
                </a:solidFill>
              </a:rPr>
              <a:t> BER (Non-coherent FSK), and using the AX5043 receiver BW (14.4 KHz), the minimum detectable signal should be -119 dBm (0 dB NF).</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measurements show a 5dB deviation, split between receiver front end noise and implementation losses.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Subsequent measurements with an external LNA showed an improvement between 4 to 5 dB.</a:t>
            </a:r>
            <a:endParaRPr>
              <a:solidFill>
                <a:srgbClr val="9900FF"/>
              </a:solidFill>
            </a:endParaRPr>
          </a:p>
          <a:p>
            <a:pPr marL="0" lvl="0" indent="0" algn="l" rtl="0">
              <a:spcBef>
                <a:spcPts val="0"/>
              </a:spcBef>
              <a:spcAft>
                <a:spcPts val="0"/>
              </a:spcAft>
              <a:buNone/>
            </a:pPr>
            <a:endParaRPr>
              <a:solidFill>
                <a:srgbClr val="9900FF"/>
              </a:solidFill>
            </a:endParaRPr>
          </a:p>
          <a:p>
            <a:pPr marL="0" lvl="0" indent="0" algn="l" rtl="0">
              <a:spcBef>
                <a:spcPts val="0"/>
              </a:spcBef>
              <a:spcAft>
                <a:spcPts val="0"/>
              </a:spcAft>
              <a:buNone/>
            </a:pPr>
            <a:endParaRPr>
              <a:solidFill>
                <a:srgbClr val="9900FF"/>
              </a:solidFill>
            </a:endParaRPr>
          </a:p>
          <a:p>
            <a:pPr marL="0" lvl="0" indent="0" algn="l" rtl="0">
              <a:spcBef>
                <a:spcPts val="0"/>
              </a:spcBef>
              <a:spcAft>
                <a:spcPts val="0"/>
              </a:spcAft>
              <a:buNone/>
            </a:pPr>
            <a:endParaRPr>
              <a:solidFill>
                <a:srgbClr val="9900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4"/>
          <p:cNvSpPr txBox="1">
            <a:spLocks noGrp="1"/>
          </p:cNvSpPr>
          <p:nvPr>
            <p:ph type="body" idx="1"/>
          </p:nvPr>
        </p:nvSpPr>
        <p:spPr>
          <a:xfrm>
            <a:off x="0" y="508700"/>
            <a:ext cx="7551600" cy="4600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Improving Link Margin</a:t>
            </a:r>
            <a:endParaRPr sz="1300"/>
          </a:p>
          <a:p>
            <a:pPr marL="914400" lvl="1" indent="-285750" algn="l" rtl="0">
              <a:spcBef>
                <a:spcPts val="0"/>
              </a:spcBef>
              <a:spcAft>
                <a:spcPts val="0"/>
              </a:spcAft>
              <a:buSzPts val="900"/>
              <a:buChar char="○"/>
            </a:pPr>
            <a:r>
              <a:rPr lang="en" sz="900"/>
              <a:t>We’re barely getting +28.5dBm right now (should be 30)</a:t>
            </a:r>
            <a:endParaRPr sz="900"/>
          </a:p>
          <a:p>
            <a:pPr marL="1371600" lvl="2" indent="-285750" algn="l" rtl="0">
              <a:spcBef>
                <a:spcPts val="0"/>
              </a:spcBef>
              <a:spcAft>
                <a:spcPts val="0"/>
              </a:spcAft>
              <a:buSzPts val="900"/>
              <a:buChar char="■"/>
            </a:pPr>
            <a:r>
              <a:rPr lang="en" sz="900"/>
              <a:t>current PAE is roughly 28% (should be closer to 50), but haven’t played with tuning</a:t>
            </a:r>
            <a:endParaRPr sz="900"/>
          </a:p>
          <a:p>
            <a:pPr marL="914400" lvl="1" indent="-285750" algn="l" rtl="0">
              <a:spcBef>
                <a:spcPts val="0"/>
              </a:spcBef>
              <a:spcAft>
                <a:spcPts val="0"/>
              </a:spcAft>
              <a:buSzPts val="900"/>
              <a:buChar char="○"/>
            </a:pPr>
            <a:r>
              <a:rPr lang="en" sz="900"/>
              <a:t>Can improve to +32-34 dBm at cost of more DC power draw (at peak output)</a:t>
            </a:r>
            <a:endParaRPr sz="900"/>
          </a:p>
          <a:p>
            <a:pPr marL="1371600" lvl="2" indent="-285750" algn="l" rtl="0">
              <a:spcBef>
                <a:spcPts val="0"/>
              </a:spcBef>
              <a:spcAft>
                <a:spcPts val="0"/>
              </a:spcAft>
              <a:buSzPts val="900"/>
              <a:buChar char="■"/>
            </a:pPr>
            <a:r>
              <a:rPr lang="en" sz="900"/>
              <a:t>4dB improvement on downlink margin where we’re tightest</a:t>
            </a:r>
            <a:endParaRPr sz="900"/>
          </a:p>
          <a:p>
            <a:pPr marL="1371600" lvl="2" indent="-285750" algn="l" rtl="0">
              <a:spcBef>
                <a:spcPts val="0"/>
              </a:spcBef>
              <a:spcAft>
                <a:spcPts val="0"/>
              </a:spcAft>
              <a:buSzPts val="900"/>
              <a:buChar char="■"/>
            </a:pPr>
            <a:r>
              <a:rPr lang="en" sz="900"/>
              <a:t>GRF5504 or HMC453 (drop in replacement)</a:t>
            </a:r>
            <a:endParaRPr sz="900"/>
          </a:p>
          <a:p>
            <a:pPr marL="914400" lvl="1" indent="-311150" algn="l" rtl="0">
              <a:spcBef>
                <a:spcPts val="0"/>
              </a:spcBef>
              <a:spcAft>
                <a:spcPts val="0"/>
              </a:spcAft>
              <a:buSzPts val="1300"/>
              <a:buChar char="○"/>
            </a:pPr>
            <a:r>
              <a:rPr lang="en" sz="900"/>
              <a:t>If PAE numbers are to be believed, this would cost an additional 700 J per tweet</a:t>
            </a:r>
            <a:endParaRPr sz="900"/>
          </a:p>
          <a:p>
            <a:pPr marL="457200" lvl="0" indent="-317500" algn="l" rtl="0">
              <a:spcBef>
                <a:spcPts val="0"/>
              </a:spcBef>
              <a:spcAft>
                <a:spcPts val="0"/>
              </a:spcAft>
              <a:buSzPts val="1400"/>
              <a:buChar char="●"/>
            </a:pPr>
            <a:r>
              <a:rPr lang="en" sz="1400"/>
              <a:t>Add an LNA</a:t>
            </a:r>
            <a:endParaRPr sz="1400"/>
          </a:p>
          <a:p>
            <a:pPr marL="914400" lvl="1" indent="-285750" algn="l" rtl="0">
              <a:spcBef>
                <a:spcPts val="0"/>
              </a:spcBef>
              <a:spcAft>
                <a:spcPts val="0"/>
              </a:spcAft>
              <a:buSzPts val="900"/>
              <a:buChar char="○"/>
            </a:pPr>
            <a:r>
              <a:rPr lang="en" sz="900"/>
              <a:t>The decision is to include the LNA on the ground side, but </a:t>
            </a:r>
            <a:r>
              <a:rPr lang="en" sz="900">
                <a:highlight>
                  <a:srgbClr val="FFFF00"/>
                </a:highlight>
              </a:rPr>
              <a:t>probably</a:t>
            </a:r>
            <a:r>
              <a:rPr lang="en" sz="900"/>
              <a:t> not include the LNA on the satellite</a:t>
            </a:r>
            <a:endParaRPr sz="900"/>
          </a:p>
          <a:p>
            <a:pPr marL="914400" lvl="1" indent="-285750" algn="l" rtl="0">
              <a:spcBef>
                <a:spcPts val="0"/>
              </a:spcBef>
              <a:spcAft>
                <a:spcPts val="0"/>
              </a:spcAft>
              <a:buSzPts val="900"/>
              <a:buChar char="○"/>
            </a:pPr>
            <a:r>
              <a:rPr lang="en" sz="900"/>
              <a:t>This isn’t the link that is power limited and more likely to have strong in-band interferers, but there is room in the power budget</a:t>
            </a:r>
            <a:endParaRPr sz="900"/>
          </a:p>
          <a:p>
            <a:pPr marL="914400" lvl="1" indent="-285750" algn="l" rtl="0">
              <a:spcBef>
                <a:spcPts val="0"/>
              </a:spcBef>
              <a:spcAft>
                <a:spcPts val="0"/>
              </a:spcAft>
              <a:buSzPts val="900"/>
              <a:buChar char="○"/>
            </a:pPr>
            <a:r>
              <a:rPr lang="en" sz="900"/>
              <a:t>We would need to add/design a front-end filter</a:t>
            </a:r>
            <a:endParaRPr sz="900"/>
          </a:p>
          <a:p>
            <a:pPr marL="914400" lvl="1" indent="-285750" algn="l" rtl="0">
              <a:spcBef>
                <a:spcPts val="0"/>
              </a:spcBef>
              <a:spcAft>
                <a:spcPts val="0"/>
              </a:spcAft>
              <a:buSzPts val="900"/>
              <a:buChar char="○"/>
            </a:pPr>
            <a:r>
              <a:rPr lang="en" sz="900"/>
              <a:t>MAX2650, 0.7dB NF, 3.5mA typ @ 3.3V</a:t>
            </a:r>
            <a:endParaRPr sz="900"/>
          </a:p>
          <a:p>
            <a:pPr marL="914400" lvl="1" indent="-285750" algn="l" rtl="0">
              <a:spcBef>
                <a:spcPts val="0"/>
              </a:spcBef>
              <a:spcAft>
                <a:spcPts val="0"/>
              </a:spcAft>
              <a:buSzPts val="900"/>
              <a:buChar char="○"/>
            </a:pPr>
            <a:r>
              <a:rPr lang="en" sz="900"/>
              <a:t>Filter for LNA</a:t>
            </a:r>
            <a:endParaRPr sz="900"/>
          </a:p>
          <a:p>
            <a:pPr marL="914400" lvl="1" indent="-285750" algn="l" rtl="0">
              <a:spcBef>
                <a:spcPts val="0"/>
              </a:spcBef>
              <a:spcAft>
                <a:spcPts val="0"/>
              </a:spcAft>
              <a:buSzPts val="900"/>
              <a:buChar char="○"/>
            </a:pPr>
            <a:r>
              <a:rPr lang="en" sz="900"/>
              <a:t>SAW based filter, TA1808A, 440MHz, 20MHz BW, 2.4dB IL</a:t>
            </a:r>
            <a:endParaRPr sz="900"/>
          </a:p>
          <a:p>
            <a:pPr marL="914400" lvl="1" indent="-285750" algn="l" rtl="0">
              <a:spcBef>
                <a:spcPts val="0"/>
              </a:spcBef>
              <a:spcAft>
                <a:spcPts val="0"/>
              </a:spcAft>
              <a:buSzPts val="900"/>
              <a:buChar char="○"/>
            </a:pPr>
            <a:r>
              <a:rPr lang="en" sz="900"/>
              <a:t>Or design our own ;)</a:t>
            </a:r>
            <a:endParaRPr sz="900"/>
          </a:p>
          <a:p>
            <a:pPr marL="914400" lvl="1" indent="-285750" algn="l" rtl="0">
              <a:spcBef>
                <a:spcPts val="0"/>
              </a:spcBef>
              <a:spcAft>
                <a:spcPts val="0"/>
              </a:spcAft>
              <a:buSzPts val="900"/>
              <a:buChar char="○"/>
            </a:pPr>
            <a:r>
              <a:rPr lang="en" sz="900"/>
              <a:t>May want to have a filter regardless due to adjacent channel interference</a:t>
            </a:r>
            <a:endParaRPr sz="900"/>
          </a:p>
          <a:p>
            <a:pPr marL="914400" lvl="1" indent="-285750" algn="l" rtl="0">
              <a:spcBef>
                <a:spcPts val="0"/>
              </a:spcBef>
              <a:spcAft>
                <a:spcPts val="0"/>
              </a:spcAft>
              <a:buSzPts val="900"/>
              <a:buChar char="○"/>
            </a:pPr>
            <a:r>
              <a:rPr lang="en" sz="900"/>
              <a:t>Still need to do a proper survey once we have a frequency</a:t>
            </a:r>
            <a:endParaRPr sz="900"/>
          </a:p>
          <a:p>
            <a:pPr marL="457200" lvl="0" indent="-292100" algn="l" rtl="0">
              <a:spcBef>
                <a:spcPts val="0"/>
              </a:spcBef>
              <a:spcAft>
                <a:spcPts val="0"/>
              </a:spcAft>
              <a:buSzPts val="1000"/>
              <a:buChar char="●"/>
            </a:pPr>
            <a:r>
              <a:rPr lang="en" sz="1400"/>
              <a:t>Secondary radio</a:t>
            </a:r>
            <a:endParaRPr sz="1400"/>
          </a:p>
          <a:p>
            <a:pPr marL="914400" lvl="1" indent="-285750" algn="l" rtl="0">
              <a:spcBef>
                <a:spcPts val="0"/>
              </a:spcBef>
              <a:spcAft>
                <a:spcPts val="0"/>
              </a:spcAft>
              <a:buSzPts val="900"/>
              <a:buChar char="○"/>
            </a:pPr>
            <a:r>
              <a:rPr lang="en" sz="900"/>
              <a:t>Adds full duplex and redundancy</a:t>
            </a:r>
            <a:endParaRPr sz="900"/>
          </a:p>
          <a:p>
            <a:pPr marL="914400" lvl="1" indent="-285750" algn="l" rtl="0">
              <a:spcBef>
                <a:spcPts val="0"/>
              </a:spcBef>
              <a:spcAft>
                <a:spcPts val="0"/>
              </a:spcAft>
              <a:buSzPts val="900"/>
              <a:buChar char="○"/>
            </a:pPr>
            <a:r>
              <a:rPr lang="en" sz="900"/>
              <a:t>Needs another 435 to 438 MHz frequency; a request AMSAT may not grant</a:t>
            </a:r>
            <a:endParaRPr sz="900"/>
          </a:p>
          <a:p>
            <a:pPr marL="914400" lvl="1" indent="-285750" algn="l" rtl="0">
              <a:spcBef>
                <a:spcPts val="0"/>
              </a:spcBef>
              <a:spcAft>
                <a:spcPts val="0"/>
              </a:spcAft>
              <a:buSzPts val="900"/>
              <a:buChar char="○"/>
            </a:pPr>
            <a:r>
              <a:rPr lang="en" sz="900"/>
              <a:t>Potentially include an Iridium SBD module for AMSAT compliance, but that will require an additional Antenna</a:t>
            </a:r>
            <a:endParaRPr sz="900"/>
          </a:p>
          <a:p>
            <a:pPr marL="0" lvl="0" indent="0" algn="l" rtl="0">
              <a:spcBef>
                <a:spcPts val="1600"/>
              </a:spcBef>
              <a:spcAft>
                <a:spcPts val="0"/>
              </a:spcAft>
              <a:buNone/>
            </a:pPr>
            <a:r>
              <a:rPr lang="en" sz="1200"/>
              <a:t>All items, except beacon characters, require approximately six months to implement. LNA and filter require frequency allocation before they can start.</a:t>
            </a:r>
            <a:endParaRPr sz="1200" b="1"/>
          </a:p>
          <a:p>
            <a:pPr marL="0" lvl="0" indent="0" algn="l" rtl="0">
              <a:spcBef>
                <a:spcPts val="1600"/>
              </a:spcBef>
              <a:spcAft>
                <a:spcPts val="0"/>
              </a:spcAft>
              <a:buNone/>
            </a:pPr>
            <a:endParaRPr sz="1100"/>
          </a:p>
          <a:p>
            <a:pPr marL="0" lvl="0" indent="0" algn="l" rtl="0">
              <a:spcBef>
                <a:spcPts val="1600"/>
              </a:spcBef>
              <a:spcAft>
                <a:spcPts val="1600"/>
              </a:spcAft>
              <a:buNone/>
            </a:pPr>
            <a:endParaRPr/>
          </a:p>
        </p:txBody>
      </p:sp>
      <p:sp>
        <p:nvSpPr>
          <p:cNvPr id="874" name="Google Shape;874;p74"/>
          <p:cNvSpPr txBox="1">
            <a:spLocks noGrp="1"/>
          </p:cNvSpPr>
          <p:nvPr>
            <p:ph type="title"/>
          </p:nvPr>
        </p:nvSpPr>
        <p:spPr>
          <a:xfrm>
            <a:off x="623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Things We Might Want to Add</a:t>
            </a:r>
            <a:endParaRPr/>
          </a:p>
        </p:txBody>
      </p:sp>
      <p:pic>
        <p:nvPicPr>
          <p:cNvPr id="875" name="Google Shape;875;p74"/>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876" name="Google Shape;876;p74"/>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877" name="Google Shape;877;p74"/>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37" name="Google Shape;137;p30"/>
          <p:cNvSpPr txBox="1">
            <a:spLocks noGrp="1"/>
          </p:cNvSpPr>
          <p:nvPr>
            <p:ph type="body" idx="1"/>
          </p:nvPr>
        </p:nvSpPr>
        <p:spPr>
          <a:xfrm>
            <a:off x="311700" y="847675"/>
            <a:ext cx="54240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Overview &amp; Mission Concept</a:t>
            </a:r>
            <a:endParaRPr/>
          </a:p>
          <a:p>
            <a:pPr marL="457200" lvl="0" indent="-342900" algn="l" rtl="0">
              <a:lnSpc>
                <a:spcPct val="150000"/>
              </a:lnSpc>
              <a:spcBef>
                <a:spcPts val="0"/>
              </a:spcBef>
              <a:spcAft>
                <a:spcPts val="0"/>
              </a:spcAft>
              <a:buSzPts val="1800"/>
              <a:buChar char="●"/>
            </a:pPr>
            <a:r>
              <a:rPr lang="en"/>
              <a:t>Systems Engineering</a:t>
            </a:r>
            <a:endParaRPr/>
          </a:p>
          <a:p>
            <a:pPr marL="457200" lvl="0" indent="-342900" algn="l" rtl="0">
              <a:lnSpc>
                <a:spcPct val="150000"/>
              </a:lnSpc>
              <a:spcBef>
                <a:spcPts val="0"/>
              </a:spcBef>
              <a:spcAft>
                <a:spcPts val="0"/>
              </a:spcAft>
              <a:buSzPts val="1800"/>
              <a:buChar char="●"/>
            </a:pPr>
            <a:r>
              <a:rPr lang="en"/>
              <a:t>Critical Designs (Major Components)</a:t>
            </a:r>
            <a:endParaRPr/>
          </a:p>
          <a:p>
            <a:pPr marL="914400" lvl="1" indent="-317500" algn="l" rtl="0">
              <a:lnSpc>
                <a:spcPct val="150000"/>
              </a:lnSpc>
              <a:spcBef>
                <a:spcPts val="0"/>
              </a:spcBef>
              <a:spcAft>
                <a:spcPts val="0"/>
              </a:spcAft>
              <a:buSzPts val="1400"/>
              <a:buChar char="○"/>
            </a:pPr>
            <a:r>
              <a:rPr lang="en"/>
              <a:t>Power, Avionics, Radio, Payload, Mechanical, Ground</a:t>
            </a:r>
            <a:endParaRPr/>
          </a:p>
          <a:p>
            <a:pPr marL="457200" lvl="0" indent="-342900" algn="l" rtl="0">
              <a:lnSpc>
                <a:spcPct val="150000"/>
              </a:lnSpc>
              <a:spcBef>
                <a:spcPts val="0"/>
              </a:spcBef>
              <a:spcAft>
                <a:spcPts val="0"/>
              </a:spcAft>
              <a:buSzPts val="1800"/>
              <a:buChar char="●"/>
            </a:pPr>
            <a:r>
              <a:rPr lang="en"/>
              <a:t>Prototype 2 Results</a:t>
            </a:r>
            <a:endParaRPr/>
          </a:p>
          <a:p>
            <a:pPr marL="457200" lvl="0" indent="-342900" algn="l" rtl="0">
              <a:lnSpc>
                <a:spcPct val="150000"/>
              </a:lnSpc>
              <a:spcBef>
                <a:spcPts val="0"/>
              </a:spcBef>
              <a:spcAft>
                <a:spcPts val="0"/>
              </a:spcAft>
              <a:buSzPts val="1800"/>
              <a:buChar char="●"/>
            </a:pPr>
            <a:r>
              <a:rPr lang="en"/>
              <a:t>Flight Model (FM) Integration and Test Flow</a:t>
            </a:r>
            <a:endParaRPr/>
          </a:p>
          <a:p>
            <a:pPr marL="457200" lvl="0" indent="-342900" algn="l" rtl="0">
              <a:lnSpc>
                <a:spcPct val="150000"/>
              </a:lnSpc>
              <a:spcBef>
                <a:spcPts val="0"/>
              </a:spcBef>
              <a:spcAft>
                <a:spcPts val="0"/>
              </a:spcAft>
              <a:buSzPts val="1800"/>
              <a:buChar char="●"/>
            </a:pPr>
            <a:r>
              <a:rPr lang="en"/>
              <a:t>Programmatics </a:t>
            </a:r>
            <a:endParaRPr/>
          </a:p>
          <a:p>
            <a:pPr marL="457200" lvl="0" indent="-342900" algn="l" rtl="0">
              <a:lnSpc>
                <a:spcPct val="150000"/>
              </a:lnSpc>
              <a:spcBef>
                <a:spcPts val="0"/>
              </a:spcBef>
              <a:spcAft>
                <a:spcPts val="0"/>
              </a:spcAft>
              <a:buSzPts val="1800"/>
              <a:buChar char="●"/>
            </a:pPr>
            <a:r>
              <a:rPr lang="en"/>
              <a:t>Conclusion/Outbrief</a:t>
            </a:r>
            <a:endParaRPr/>
          </a:p>
        </p:txBody>
      </p:sp>
      <p:sp>
        <p:nvSpPr>
          <p:cNvPr id="138" name="Google Shape;138;p30"/>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39" name="Google Shape;139;p30"/>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40" name="Google Shape;140;p30"/>
          <p:cNvPicPr preferRelativeResize="0"/>
          <p:nvPr/>
        </p:nvPicPr>
        <p:blipFill>
          <a:blip r:embed="rId3">
            <a:alphaModFix/>
          </a:blip>
          <a:stretch>
            <a:fillRect/>
          </a:stretch>
        </p:blipFill>
        <p:spPr>
          <a:xfrm>
            <a:off x="7446699" y="4046823"/>
            <a:ext cx="1576674" cy="818347"/>
          </a:xfrm>
          <a:prstGeom prst="rect">
            <a:avLst/>
          </a:prstGeom>
          <a:noFill/>
          <a:ln>
            <a:noFill/>
          </a:ln>
        </p:spPr>
      </p:pic>
      <p:pic>
        <p:nvPicPr>
          <p:cNvPr id="141" name="Google Shape;141;p30"/>
          <p:cNvPicPr preferRelativeResize="0"/>
          <p:nvPr/>
        </p:nvPicPr>
        <p:blipFill rotWithShape="1">
          <a:blip r:embed="rId4">
            <a:alphaModFix/>
          </a:blip>
          <a:srcRect/>
          <a:stretch/>
        </p:blipFill>
        <p:spPr>
          <a:xfrm>
            <a:off x="5947675" y="202398"/>
            <a:ext cx="2307226" cy="1730425"/>
          </a:xfrm>
          <a:prstGeom prst="rect">
            <a:avLst/>
          </a:prstGeom>
          <a:noFill/>
          <a:ln>
            <a:noFill/>
          </a:ln>
        </p:spPr>
      </p:pic>
      <p:pic>
        <p:nvPicPr>
          <p:cNvPr id="142" name="Google Shape;142;p30"/>
          <p:cNvPicPr preferRelativeResize="0"/>
          <p:nvPr/>
        </p:nvPicPr>
        <p:blipFill rotWithShape="1">
          <a:blip r:embed="rId5">
            <a:alphaModFix/>
          </a:blip>
          <a:srcRect/>
          <a:stretch/>
        </p:blipFill>
        <p:spPr>
          <a:xfrm>
            <a:off x="5947676" y="2163994"/>
            <a:ext cx="2307226" cy="17304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Payload Board</a:t>
            </a:r>
            <a:endParaRPr/>
          </a:p>
        </p:txBody>
      </p:sp>
      <p:pic>
        <p:nvPicPr>
          <p:cNvPr id="883" name="Google Shape;883;p75"/>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884" name="Google Shape;884;p75"/>
          <p:cNvSpPr txBox="1"/>
          <p:nvPr/>
        </p:nvSpPr>
        <p:spPr>
          <a:xfrm>
            <a:off x="8255628" y="471587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083D6E"/>
                </a:solidFill>
              </a:rPr>
              <a:t>50</a:t>
            </a:fld>
            <a:endParaRPr sz="1000">
              <a:solidFill>
                <a:srgbClr val="083D6E"/>
              </a:solidFill>
            </a:endParaRPr>
          </a:p>
        </p:txBody>
      </p:sp>
      <p:sp>
        <p:nvSpPr>
          <p:cNvPr id="885" name="Google Shape;885;p75"/>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89"/>
        <p:cNvGrpSpPr/>
        <p:nvPr/>
      </p:nvGrpSpPr>
      <p:grpSpPr>
        <a:xfrm>
          <a:off x="0" y="0"/>
          <a:ext cx="0" cy="0"/>
          <a:chOff x="0" y="0"/>
          <a:chExt cx="0" cy="0"/>
        </a:xfrm>
      </p:grpSpPr>
      <p:sp>
        <p:nvSpPr>
          <p:cNvPr id="890" name="Google Shape;890;p76"/>
          <p:cNvSpPr/>
          <p:nvPr/>
        </p:nvSpPr>
        <p:spPr>
          <a:xfrm>
            <a:off x="3459636" y="2905271"/>
            <a:ext cx="1342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Avionics Board</a:t>
            </a:r>
            <a:endParaRPr sz="1500" b="1"/>
          </a:p>
        </p:txBody>
      </p:sp>
      <p:sp>
        <p:nvSpPr>
          <p:cNvPr id="891" name="Google Shape;891;p76"/>
          <p:cNvSpPr/>
          <p:nvPr/>
        </p:nvSpPr>
        <p:spPr>
          <a:xfrm>
            <a:off x="1644175" y="2905271"/>
            <a:ext cx="1066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Radio Board</a:t>
            </a:r>
            <a:endParaRPr sz="1500" b="1"/>
          </a:p>
        </p:txBody>
      </p:sp>
      <p:sp>
        <p:nvSpPr>
          <p:cNvPr id="892" name="Google Shape;892;p76"/>
          <p:cNvSpPr/>
          <p:nvPr/>
        </p:nvSpPr>
        <p:spPr>
          <a:xfrm>
            <a:off x="5850848" y="2899207"/>
            <a:ext cx="1710900" cy="863700"/>
          </a:xfrm>
          <a:prstGeom prst="rect">
            <a:avLst/>
          </a:prstGeom>
          <a:solidFill>
            <a:srgbClr val="C9DAF8"/>
          </a:solidFill>
          <a:ln w="1143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Payload</a:t>
            </a:r>
            <a:endParaRPr sz="1500" b="1"/>
          </a:p>
          <a:p>
            <a:pPr marL="0" lvl="0" indent="0" algn="ctr" rtl="0">
              <a:spcBef>
                <a:spcPts val="0"/>
              </a:spcBef>
              <a:spcAft>
                <a:spcPts val="0"/>
              </a:spcAft>
              <a:buNone/>
            </a:pPr>
            <a:r>
              <a:rPr lang="en" sz="1500" b="1"/>
              <a:t>(Raspberry Pi)</a:t>
            </a:r>
            <a:endParaRPr sz="1500" b="1"/>
          </a:p>
          <a:p>
            <a:pPr marL="0" lvl="0" indent="0" algn="ctr" rtl="0">
              <a:spcBef>
                <a:spcPts val="0"/>
              </a:spcBef>
              <a:spcAft>
                <a:spcPts val="0"/>
              </a:spcAft>
              <a:buNone/>
            </a:pPr>
            <a:r>
              <a:rPr lang="en" sz="1500" b="1"/>
              <a:t>Board</a:t>
            </a:r>
            <a:endParaRPr sz="1500" b="1"/>
          </a:p>
        </p:txBody>
      </p:sp>
      <p:sp>
        <p:nvSpPr>
          <p:cNvPr id="893" name="Google Shape;893;p76"/>
          <p:cNvSpPr/>
          <p:nvPr/>
        </p:nvSpPr>
        <p:spPr>
          <a:xfrm>
            <a:off x="5850848" y="3762893"/>
            <a:ext cx="1710900" cy="279600"/>
          </a:xfrm>
          <a:prstGeom prst="rect">
            <a:avLst/>
          </a:prstGeom>
          <a:solidFill>
            <a:srgbClr val="C9DAF8"/>
          </a:solidFill>
          <a:ln w="1143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Camera</a:t>
            </a:r>
            <a:endParaRPr b="1"/>
          </a:p>
        </p:txBody>
      </p:sp>
      <p:sp>
        <p:nvSpPr>
          <p:cNvPr id="894" name="Google Shape;894;p76"/>
          <p:cNvSpPr/>
          <p:nvPr/>
        </p:nvSpPr>
        <p:spPr>
          <a:xfrm>
            <a:off x="3459631" y="1815471"/>
            <a:ext cx="1342500" cy="7113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EnduroSat EPS</a:t>
            </a:r>
            <a:endParaRPr sz="1500" b="1"/>
          </a:p>
        </p:txBody>
      </p:sp>
      <p:sp>
        <p:nvSpPr>
          <p:cNvPr id="895" name="Google Shape;895;p76"/>
          <p:cNvSpPr/>
          <p:nvPr/>
        </p:nvSpPr>
        <p:spPr>
          <a:xfrm>
            <a:off x="1654595" y="1143963"/>
            <a:ext cx="7125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p:nvPr/>
        </p:nvSpPr>
        <p:spPr>
          <a:xfrm>
            <a:off x="1804509" y="1040794"/>
            <a:ext cx="7125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6"/>
          <p:cNvSpPr/>
          <p:nvPr/>
        </p:nvSpPr>
        <p:spPr>
          <a:xfrm>
            <a:off x="1949614" y="937631"/>
            <a:ext cx="793200" cy="620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Solar Cells </a:t>
            </a:r>
            <a:endParaRPr sz="1700" b="1"/>
          </a:p>
        </p:txBody>
      </p:sp>
      <p:cxnSp>
        <p:nvCxnSpPr>
          <p:cNvPr id="898" name="Google Shape;898;p76"/>
          <p:cNvCxnSpPr>
            <a:stCxn id="897" idx="3"/>
          </p:cNvCxnSpPr>
          <p:nvPr/>
        </p:nvCxnSpPr>
        <p:spPr>
          <a:xfrm rot="10800000" flipH="1">
            <a:off x="2742814" y="1244981"/>
            <a:ext cx="1382100" cy="3000"/>
          </a:xfrm>
          <a:prstGeom prst="straightConnector1">
            <a:avLst/>
          </a:prstGeom>
          <a:noFill/>
          <a:ln w="19050" cap="flat" cmpd="sng">
            <a:solidFill>
              <a:schemeClr val="dk2"/>
            </a:solidFill>
            <a:prstDash val="solid"/>
            <a:round/>
            <a:headEnd type="none" w="med" len="med"/>
            <a:tailEnd type="none" w="med" len="med"/>
          </a:ln>
        </p:spPr>
      </p:cxnSp>
      <p:cxnSp>
        <p:nvCxnSpPr>
          <p:cNvPr id="899" name="Google Shape;899;p76"/>
          <p:cNvCxnSpPr>
            <a:stCxn id="894" idx="2"/>
            <a:endCxn id="890" idx="0"/>
          </p:cNvCxnSpPr>
          <p:nvPr/>
        </p:nvCxnSpPr>
        <p:spPr>
          <a:xfrm>
            <a:off x="4130881" y="2526771"/>
            <a:ext cx="0" cy="378600"/>
          </a:xfrm>
          <a:prstGeom prst="straightConnector1">
            <a:avLst/>
          </a:prstGeom>
          <a:noFill/>
          <a:ln w="19050" cap="flat" cmpd="sng">
            <a:solidFill>
              <a:schemeClr val="dk2"/>
            </a:solidFill>
            <a:prstDash val="solid"/>
            <a:round/>
            <a:headEnd type="none" w="med" len="med"/>
            <a:tailEnd type="triangle" w="med" len="med"/>
          </a:ln>
        </p:spPr>
      </p:cxnSp>
      <p:cxnSp>
        <p:nvCxnSpPr>
          <p:cNvPr id="900" name="Google Shape;900;p76"/>
          <p:cNvCxnSpPr>
            <a:stCxn id="890" idx="1"/>
            <a:endCxn id="891" idx="3"/>
          </p:cNvCxnSpPr>
          <p:nvPr/>
        </p:nvCxnSpPr>
        <p:spPr>
          <a:xfrm rot="10800000">
            <a:off x="2710536" y="3337121"/>
            <a:ext cx="749100" cy="0"/>
          </a:xfrm>
          <a:prstGeom prst="straightConnector1">
            <a:avLst/>
          </a:prstGeom>
          <a:noFill/>
          <a:ln w="19050" cap="flat" cmpd="sng">
            <a:solidFill>
              <a:schemeClr val="dk2"/>
            </a:solidFill>
            <a:prstDash val="solid"/>
            <a:round/>
            <a:headEnd type="none" w="med" len="med"/>
            <a:tailEnd type="triangle" w="med" len="med"/>
          </a:ln>
        </p:spPr>
      </p:cxnSp>
      <p:cxnSp>
        <p:nvCxnSpPr>
          <p:cNvPr id="901" name="Google Shape;901;p76"/>
          <p:cNvCxnSpPr>
            <a:stCxn id="891" idx="3"/>
            <a:endCxn id="890" idx="1"/>
          </p:cNvCxnSpPr>
          <p:nvPr/>
        </p:nvCxnSpPr>
        <p:spPr>
          <a:xfrm>
            <a:off x="2710675" y="3337121"/>
            <a:ext cx="749100" cy="0"/>
          </a:xfrm>
          <a:prstGeom prst="straightConnector1">
            <a:avLst/>
          </a:prstGeom>
          <a:noFill/>
          <a:ln w="19050" cap="flat" cmpd="sng">
            <a:solidFill>
              <a:schemeClr val="dk2"/>
            </a:solidFill>
            <a:prstDash val="solid"/>
            <a:round/>
            <a:headEnd type="none" w="med" len="med"/>
            <a:tailEnd type="triangle" w="med" len="med"/>
          </a:ln>
        </p:spPr>
      </p:cxnSp>
      <p:sp>
        <p:nvSpPr>
          <p:cNvPr id="902" name="Google Shape;902;p7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CubeSat Block Diagram</a:t>
            </a:r>
            <a:endParaRPr/>
          </a:p>
        </p:txBody>
      </p:sp>
      <p:sp>
        <p:nvSpPr>
          <p:cNvPr id="903" name="Google Shape;903;p76"/>
          <p:cNvSpPr txBox="1"/>
          <p:nvPr/>
        </p:nvSpPr>
        <p:spPr>
          <a:xfrm>
            <a:off x="5280124" y="936850"/>
            <a:ext cx="3328200" cy="6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CubeSat Size: 1U</a:t>
            </a:r>
            <a:endParaRPr sz="1600" b="1"/>
          </a:p>
          <a:p>
            <a:pPr marL="0" lvl="0" indent="0" algn="l" rtl="0">
              <a:spcBef>
                <a:spcPts val="0"/>
              </a:spcBef>
              <a:spcAft>
                <a:spcPts val="0"/>
              </a:spcAft>
              <a:buNone/>
            </a:pPr>
            <a:r>
              <a:rPr lang="en" sz="1600"/>
              <a:t>NTE Size: 10cm x 10cm x 11cm</a:t>
            </a:r>
            <a:endParaRPr sz="1600"/>
          </a:p>
          <a:p>
            <a:pPr marL="0" lvl="0" indent="0" algn="l" rtl="0">
              <a:spcBef>
                <a:spcPts val="0"/>
              </a:spcBef>
              <a:spcAft>
                <a:spcPts val="0"/>
              </a:spcAft>
              <a:buNone/>
            </a:pPr>
            <a:r>
              <a:rPr lang="en" sz="1600"/>
              <a:t>NTE Mass: 1.33kg </a:t>
            </a:r>
            <a:endParaRPr sz="1600"/>
          </a:p>
        </p:txBody>
      </p:sp>
      <p:cxnSp>
        <p:nvCxnSpPr>
          <p:cNvPr id="904" name="Google Shape;904;p76"/>
          <p:cNvCxnSpPr>
            <a:endCxn id="894" idx="0"/>
          </p:cNvCxnSpPr>
          <p:nvPr/>
        </p:nvCxnSpPr>
        <p:spPr>
          <a:xfrm flipH="1">
            <a:off x="4130881" y="1248471"/>
            <a:ext cx="1200" cy="567000"/>
          </a:xfrm>
          <a:prstGeom prst="straightConnector1">
            <a:avLst/>
          </a:prstGeom>
          <a:noFill/>
          <a:ln w="19050" cap="flat" cmpd="sng">
            <a:solidFill>
              <a:schemeClr val="dk2"/>
            </a:solidFill>
            <a:prstDash val="solid"/>
            <a:round/>
            <a:headEnd type="none" w="med" len="med"/>
            <a:tailEnd type="triangle" w="med" len="med"/>
          </a:ln>
        </p:spPr>
      </p:cxnSp>
      <p:cxnSp>
        <p:nvCxnSpPr>
          <p:cNvPr id="905" name="Google Shape;905;p76"/>
          <p:cNvCxnSpPr>
            <a:stCxn id="894" idx="3"/>
          </p:cNvCxnSpPr>
          <p:nvPr/>
        </p:nvCxnSpPr>
        <p:spPr>
          <a:xfrm rot="10800000" flipH="1">
            <a:off x="4802131" y="2166921"/>
            <a:ext cx="1908600" cy="4200"/>
          </a:xfrm>
          <a:prstGeom prst="straightConnector1">
            <a:avLst/>
          </a:prstGeom>
          <a:noFill/>
          <a:ln w="19050" cap="flat" cmpd="sng">
            <a:solidFill>
              <a:schemeClr val="dk2"/>
            </a:solidFill>
            <a:prstDash val="solid"/>
            <a:round/>
            <a:headEnd type="none" w="med" len="med"/>
            <a:tailEnd type="none" w="med" len="med"/>
          </a:ln>
        </p:spPr>
      </p:cxnSp>
      <p:cxnSp>
        <p:nvCxnSpPr>
          <p:cNvPr id="906" name="Google Shape;906;p76"/>
          <p:cNvCxnSpPr/>
          <p:nvPr/>
        </p:nvCxnSpPr>
        <p:spPr>
          <a:xfrm>
            <a:off x="6703956" y="2159514"/>
            <a:ext cx="4800" cy="748800"/>
          </a:xfrm>
          <a:prstGeom prst="straightConnector1">
            <a:avLst/>
          </a:prstGeom>
          <a:noFill/>
          <a:ln w="19050" cap="flat" cmpd="sng">
            <a:solidFill>
              <a:schemeClr val="dk2"/>
            </a:solidFill>
            <a:prstDash val="solid"/>
            <a:round/>
            <a:headEnd type="none" w="med" len="med"/>
            <a:tailEnd type="triangle" w="med" len="med"/>
          </a:ln>
        </p:spPr>
      </p:cxnSp>
      <p:cxnSp>
        <p:nvCxnSpPr>
          <p:cNvPr id="907" name="Google Shape;907;p76"/>
          <p:cNvCxnSpPr>
            <a:stCxn id="892" idx="1"/>
            <a:endCxn id="890" idx="3"/>
          </p:cNvCxnSpPr>
          <p:nvPr/>
        </p:nvCxnSpPr>
        <p:spPr>
          <a:xfrm flipH="1">
            <a:off x="4802048" y="3331057"/>
            <a:ext cx="1048800" cy="6000"/>
          </a:xfrm>
          <a:prstGeom prst="straightConnector1">
            <a:avLst/>
          </a:prstGeom>
          <a:noFill/>
          <a:ln w="19050" cap="flat" cmpd="sng">
            <a:solidFill>
              <a:schemeClr val="dk2"/>
            </a:solidFill>
            <a:prstDash val="solid"/>
            <a:round/>
            <a:headEnd type="none" w="med" len="med"/>
            <a:tailEnd type="triangle" w="med" len="med"/>
          </a:ln>
        </p:spPr>
      </p:cxnSp>
      <p:cxnSp>
        <p:nvCxnSpPr>
          <p:cNvPr id="908" name="Google Shape;908;p76"/>
          <p:cNvCxnSpPr>
            <a:stCxn id="890" idx="3"/>
            <a:endCxn id="892" idx="1"/>
          </p:cNvCxnSpPr>
          <p:nvPr/>
        </p:nvCxnSpPr>
        <p:spPr>
          <a:xfrm rot="10800000" flipH="1">
            <a:off x="4802136" y="3331121"/>
            <a:ext cx="1048800" cy="6000"/>
          </a:xfrm>
          <a:prstGeom prst="straightConnector1">
            <a:avLst/>
          </a:prstGeom>
          <a:noFill/>
          <a:ln w="19050" cap="flat" cmpd="sng">
            <a:solidFill>
              <a:schemeClr val="dk2"/>
            </a:solidFill>
            <a:prstDash val="solid"/>
            <a:round/>
            <a:headEnd type="none" w="med" len="med"/>
            <a:tailEnd type="triangle" w="med" len="med"/>
          </a:ln>
        </p:spPr>
      </p:cxnSp>
      <p:cxnSp>
        <p:nvCxnSpPr>
          <p:cNvPr id="909" name="Google Shape;909;p76"/>
          <p:cNvCxnSpPr/>
          <p:nvPr/>
        </p:nvCxnSpPr>
        <p:spPr>
          <a:xfrm>
            <a:off x="2130698" y="2162610"/>
            <a:ext cx="11100" cy="742500"/>
          </a:xfrm>
          <a:prstGeom prst="straightConnector1">
            <a:avLst/>
          </a:prstGeom>
          <a:noFill/>
          <a:ln w="19050" cap="flat" cmpd="sng">
            <a:solidFill>
              <a:schemeClr val="dk2"/>
            </a:solidFill>
            <a:prstDash val="solid"/>
            <a:round/>
            <a:headEnd type="none" w="med" len="med"/>
            <a:tailEnd type="triangle" w="med" len="med"/>
          </a:ln>
        </p:spPr>
      </p:cxnSp>
      <p:cxnSp>
        <p:nvCxnSpPr>
          <p:cNvPr id="910" name="Google Shape;910;p76"/>
          <p:cNvCxnSpPr>
            <a:stCxn id="894" idx="1"/>
          </p:cNvCxnSpPr>
          <p:nvPr/>
        </p:nvCxnSpPr>
        <p:spPr>
          <a:xfrm flipH="1">
            <a:off x="2129131" y="2171121"/>
            <a:ext cx="1330500" cy="2700"/>
          </a:xfrm>
          <a:prstGeom prst="straightConnector1">
            <a:avLst/>
          </a:prstGeom>
          <a:noFill/>
          <a:ln w="19050" cap="flat" cmpd="sng">
            <a:solidFill>
              <a:schemeClr val="dk2"/>
            </a:solidFill>
            <a:prstDash val="solid"/>
            <a:round/>
            <a:headEnd type="none" w="med" len="med"/>
            <a:tailEnd type="none" w="med" len="med"/>
          </a:ln>
        </p:spPr>
      </p:cxnSp>
      <p:pic>
        <p:nvPicPr>
          <p:cNvPr id="911" name="Google Shape;911;p76"/>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912" name="Google Shape;912;p76"/>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913" name="Google Shape;913;p7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cxnSp>
        <p:nvCxnSpPr>
          <p:cNvPr id="914" name="Google Shape;914;p76"/>
          <p:cNvCxnSpPr>
            <a:stCxn id="891" idx="2"/>
          </p:cNvCxnSpPr>
          <p:nvPr/>
        </p:nvCxnSpPr>
        <p:spPr>
          <a:xfrm rot="-5400000">
            <a:off x="3931825" y="1851371"/>
            <a:ext cx="163200" cy="3672000"/>
          </a:xfrm>
          <a:prstGeom prst="bentConnector4">
            <a:avLst>
              <a:gd name="adj1" fmla="val -116728"/>
              <a:gd name="adj2" fmla="val 84488"/>
            </a:avLst>
          </a:prstGeom>
          <a:noFill/>
          <a:ln w="19050" cap="flat" cmpd="sng">
            <a:solidFill>
              <a:schemeClr val="dk2"/>
            </a:solidFill>
            <a:prstDash val="solid"/>
            <a:round/>
            <a:headEnd type="triangle" w="med" len="med"/>
            <a:tailEnd type="triangle" w="med" len="med"/>
          </a:ln>
        </p:spPr>
      </p:cxnSp>
      <p:sp>
        <p:nvSpPr>
          <p:cNvPr id="915" name="Google Shape;915;p76"/>
          <p:cNvSpPr/>
          <p:nvPr/>
        </p:nvSpPr>
        <p:spPr>
          <a:xfrm>
            <a:off x="228425" y="2905271"/>
            <a:ext cx="1066500" cy="863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Antenna</a:t>
            </a:r>
            <a:endParaRPr sz="1500" b="1"/>
          </a:p>
        </p:txBody>
      </p:sp>
      <p:cxnSp>
        <p:nvCxnSpPr>
          <p:cNvPr id="916" name="Google Shape;916;p76"/>
          <p:cNvCxnSpPr/>
          <p:nvPr/>
        </p:nvCxnSpPr>
        <p:spPr>
          <a:xfrm flipH="1">
            <a:off x="811306" y="2171121"/>
            <a:ext cx="1330500" cy="2700"/>
          </a:xfrm>
          <a:prstGeom prst="straightConnector1">
            <a:avLst/>
          </a:prstGeom>
          <a:noFill/>
          <a:ln w="19050" cap="flat" cmpd="sng">
            <a:solidFill>
              <a:schemeClr val="dk2"/>
            </a:solidFill>
            <a:prstDash val="solid"/>
            <a:round/>
            <a:headEnd type="none" w="med" len="med"/>
            <a:tailEnd type="none" w="med" len="med"/>
          </a:ln>
        </p:spPr>
      </p:cxnSp>
      <p:cxnSp>
        <p:nvCxnSpPr>
          <p:cNvPr id="917" name="Google Shape;917;p76"/>
          <p:cNvCxnSpPr/>
          <p:nvPr/>
        </p:nvCxnSpPr>
        <p:spPr>
          <a:xfrm>
            <a:off x="801773" y="2162610"/>
            <a:ext cx="11100" cy="742500"/>
          </a:xfrm>
          <a:prstGeom prst="straightConnector1">
            <a:avLst/>
          </a:prstGeom>
          <a:noFill/>
          <a:ln w="19050" cap="flat" cmpd="sng">
            <a:solidFill>
              <a:schemeClr val="dk2"/>
            </a:solidFill>
            <a:prstDash val="solid"/>
            <a:round/>
            <a:headEnd type="none" w="med" len="med"/>
            <a:tailEnd type="triangle" w="med" len="med"/>
          </a:ln>
        </p:spPr>
      </p:cxnSp>
      <p:cxnSp>
        <p:nvCxnSpPr>
          <p:cNvPr id="918" name="Google Shape;918;p76"/>
          <p:cNvCxnSpPr>
            <a:endCxn id="891" idx="1"/>
          </p:cNvCxnSpPr>
          <p:nvPr/>
        </p:nvCxnSpPr>
        <p:spPr>
          <a:xfrm>
            <a:off x="1294975" y="3331121"/>
            <a:ext cx="349200" cy="60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7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Driving (Derived) Requirements</a:t>
            </a:r>
            <a:endParaRPr/>
          </a:p>
        </p:txBody>
      </p:sp>
      <p:sp>
        <p:nvSpPr>
          <p:cNvPr id="924" name="Google Shape;924;p77"/>
          <p:cNvSpPr txBox="1">
            <a:spLocks noGrp="1"/>
          </p:cNvSpPr>
          <p:nvPr>
            <p:ph type="body" idx="1"/>
          </p:nvPr>
        </p:nvSpPr>
        <p:spPr>
          <a:xfrm>
            <a:off x="311700" y="771475"/>
            <a:ext cx="8520600" cy="3979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Input/Output</a:t>
            </a:r>
            <a:endParaRPr/>
          </a:p>
          <a:p>
            <a:pPr marL="914400" lvl="1" indent="-317500" algn="l" rtl="0">
              <a:spcBef>
                <a:spcPts val="0"/>
              </a:spcBef>
              <a:spcAft>
                <a:spcPts val="0"/>
              </a:spcAft>
              <a:buSzPts val="1400"/>
              <a:buChar char="○"/>
            </a:pPr>
            <a:r>
              <a:rPr lang="en"/>
              <a:t>Board Power switch (Input from Avionics, +5VLUP from Power)</a:t>
            </a:r>
            <a:endParaRPr/>
          </a:p>
          <a:p>
            <a:pPr marL="914400" lvl="1" indent="-317500" algn="l" rtl="0">
              <a:spcBef>
                <a:spcPts val="0"/>
              </a:spcBef>
              <a:spcAft>
                <a:spcPts val="0"/>
              </a:spcAft>
              <a:buSzPts val="1400"/>
              <a:buChar char="○"/>
            </a:pPr>
            <a:r>
              <a:rPr lang="en"/>
              <a:t>Photo/Tweet (Input from Avionics)</a:t>
            </a:r>
            <a:endParaRPr/>
          </a:p>
          <a:p>
            <a:pPr marL="914400" lvl="1" indent="-317500" algn="l" rtl="0">
              <a:spcBef>
                <a:spcPts val="0"/>
              </a:spcBef>
              <a:spcAft>
                <a:spcPts val="0"/>
              </a:spcAft>
              <a:buSzPts val="1400"/>
              <a:buChar char="○"/>
            </a:pPr>
            <a:r>
              <a:rPr lang="en"/>
              <a:t>Running/Shutdown (Output to Avionics)</a:t>
            </a:r>
            <a:endParaRPr/>
          </a:p>
          <a:p>
            <a:pPr marL="914400" lvl="1" indent="-317500" algn="l" rtl="0">
              <a:spcBef>
                <a:spcPts val="0"/>
              </a:spcBef>
              <a:spcAft>
                <a:spcPts val="0"/>
              </a:spcAft>
              <a:buSzPts val="1400"/>
              <a:buChar char="○"/>
            </a:pPr>
            <a:r>
              <a:rPr lang="en"/>
              <a:t>Differential Serial (Input/Output Radio)</a:t>
            </a:r>
            <a:endParaRPr/>
          </a:p>
          <a:p>
            <a:pPr marL="457200" lvl="0" indent="-342900" algn="l" rtl="0">
              <a:spcBef>
                <a:spcPts val="0"/>
              </a:spcBef>
              <a:spcAft>
                <a:spcPts val="0"/>
              </a:spcAft>
              <a:buSzPts val="1800"/>
              <a:buChar char="●"/>
            </a:pPr>
            <a:r>
              <a:rPr lang="en"/>
              <a:t>Take Photo</a:t>
            </a:r>
            <a:endParaRPr/>
          </a:p>
          <a:p>
            <a:pPr marL="914400" lvl="1" indent="-317500" algn="l" rtl="0">
              <a:spcBef>
                <a:spcPts val="0"/>
              </a:spcBef>
              <a:spcAft>
                <a:spcPts val="0"/>
              </a:spcAft>
              <a:buSzPts val="1400"/>
              <a:buChar char="○"/>
            </a:pPr>
            <a:r>
              <a:rPr lang="en"/>
              <a:t>Switch RPi Serial to Camera****</a:t>
            </a:r>
            <a:endParaRPr/>
          </a:p>
          <a:p>
            <a:pPr marL="914400" lvl="1" indent="-317500" algn="l" rtl="0">
              <a:spcBef>
                <a:spcPts val="0"/>
              </a:spcBef>
              <a:spcAft>
                <a:spcPts val="0"/>
              </a:spcAft>
              <a:buSzPts val="1400"/>
              <a:buChar char="○"/>
            </a:pPr>
            <a:r>
              <a:rPr lang="en"/>
              <a:t>Use Camera to take photo</a:t>
            </a:r>
            <a:endParaRPr/>
          </a:p>
          <a:p>
            <a:pPr marL="914400" lvl="1" indent="-317500" algn="l" rtl="0">
              <a:spcBef>
                <a:spcPts val="0"/>
              </a:spcBef>
              <a:spcAft>
                <a:spcPts val="0"/>
              </a:spcAft>
              <a:buSzPts val="1400"/>
              <a:buChar char="○"/>
            </a:pPr>
            <a:r>
              <a:rPr lang="en"/>
              <a:t>Save photo to filesystem</a:t>
            </a:r>
            <a:endParaRPr/>
          </a:p>
          <a:p>
            <a:pPr marL="457200" lvl="0" indent="-342900" algn="l" rtl="0">
              <a:spcBef>
                <a:spcPts val="0"/>
              </a:spcBef>
              <a:spcAft>
                <a:spcPts val="0"/>
              </a:spcAft>
              <a:buSzPts val="1800"/>
              <a:buChar char="●"/>
            </a:pPr>
            <a:r>
              <a:rPr lang="en"/>
              <a:t>Send Tweet</a:t>
            </a:r>
            <a:endParaRPr/>
          </a:p>
          <a:p>
            <a:pPr marL="914400" lvl="1" indent="-317500" algn="l" rtl="0">
              <a:spcBef>
                <a:spcPts val="0"/>
              </a:spcBef>
              <a:spcAft>
                <a:spcPts val="0"/>
              </a:spcAft>
              <a:buSzPts val="1400"/>
              <a:buChar char="○"/>
            </a:pPr>
            <a:r>
              <a:rPr lang="en"/>
              <a:t>Switch RPi Serial to Radio****</a:t>
            </a:r>
            <a:endParaRPr/>
          </a:p>
          <a:p>
            <a:pPr marL="914400" lvl="1" indent="-317500" algn="l" rtl="0">
              <a:spcBef>
                <a:spcPts val="0"/>
              </a:spcBef>
              <a:spcAft>
                <a:spcPts val="0"/>
              </a:spcAft>
              <a:buSzPts val="1400"/>
              <a:buChar char="○"/>
            </a:pPr>
            <a:r>
              <a:rPr lang="en"/>
              <a:t>Set up network, run startup scripts</a:t>
            </a:r>
            <a:endParaRPr/>
          </a:p>
          <a:p>
            <a:pPr marL="914400" lvl="1" indent="-317500" algn="l" rtl="0">
              <a:spcBef>
                <a:spcPts val="0"/>
              </a:spcBef>
              <a:spcAft>
                <a:spcPts val="0"/>
              </a:spcAft>
              <a:buSzPts val="1400"/>
              <a:buChar char="○"/>
            </a:pPr>
            <a:r>
              <a:rPr lang="en"/>
              <a:t>Login to Twitter and tweet text or photo if present</a:t>
            </a:r>
            <a:endParaRPr/>
          </a:p>
          <a:p>
            <a:pPr marL="914400" lvl="1" indent="-317500" algn="l" rtl="0">
              <a:spcBef>
                <a:spcPts val="0"/>
              </a:spcBef>
              <a:spcAft>
                <a:spcPts val="0"/>
              </a:spcAft>
              <a:buSzPts val="1400"/>
              <a:buChar char="○"/>
            </a:pPr>
            <a:r>
              <a:rPr lang="en"/>
              <a:t>Remove photo if successful</a:t>
            </a:r>
            <a:endParaRPr/>
          </a:p>
        </p:txBody>
      </p:sp>
      <p:pic>
        <p:nvPicPr>
          <p:cNvPr id="925" name="Google Shape;925;p77"/>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926" name="Google Shape;926;p77"/>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927" name="Google Shape;927;p77"/>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928" name="Google Shape;928;p77"/>
          <p:cNvSpPr txBox="1"/>
          <p:nvPr/>
        </p:nvSpPr>
        <p:spPr>
          <a:xfrm>
            <a:off x="5128925" y="3010375"/>
            <a:ext cx="2317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rPr>
              <a:t>**** New since PDR</a:t>
            </a:r>
            <a:endParaRPr sz="15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78"/>
          <p:cNvSpPr/>
          <p:nvPr/>
        </p:nvSpPr>
        <p:spPr>
          <a:xfrm>
            <a:off x="3040800" y="1202400"/>
            <a:ext cx="3062400" cy="2738700"/>
          </a:xfrm>
          <a:prstGeom prst="rect">
            <a:avLst/>
          </a:prstGeom>
          <a:no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Payload</a:t>
            </a:r>
            <a:endParaRPr sz="3000"/>
          </a:p>
        </p:txBody>
      </p:sp>
      <p:sp>
        <p:nvSpPr>
          <p:cNvPr id="934" name="Google Shape;934;p78"/>
          <p:cNvSpPr txBox="1"/>
          <p:nvPr/>
        </p:nvSpPr>
        <p:spPr>
          <a:xfrm>
            <a:off x="1826600" y="1539625"/>
            <a:ext cx="22869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5v </a:t>
            </a:r>
            <a:endParaRPr>
              <a:latin typeface="Roboto"/>
              <a:ea typeface="Roboto"/>
              <a:cs typeface="Roboto"/>
              <a:sym typeface="Roboto"/>
            </a:endParaRPr>
          </a:p>
        </p:txBody>
      </p:sp>
      <p:cxnSp>
        <p:nvCxnSpPr>
          <p:cNvPr id="935" name="Google Shape;935;p78"/>
          <p:cNvCxnSpPr/>
          <p:nvPr/>
        </p:nvCxnSpPr>
        <p:spPr>
          <a:xfrm flipH="1">
            <a:off x="6175450" y="1535113"/>
            <a:ext cx="2978700" cy="10800"/>
          </a:xfrm>
          <a:prstGeom prst="straightConnector1">
            <a:avLst/>
          </a:prstGeom>
          <a:noFill/>
          <a:ln w="9525" cap="flat" cmpd="sng">
            <a:solidFill>
              <a:srgbClr val="666666"/>
            </a:solidFill>
            <a:prstDash val="solid"/>
            <a:round/>
            <a:headEnd type="none" w="med" len="med"/>
            <a:tailEnd type="triangle" w="med" len="med"/>
          </a:ln>
        </p:spPr>
      </p:cxnSp>
      <p:sp>
        <p:nvSpPr>
          <p:cNvPr id="936" name="Google Shape;936;p78"/>
          <p:cNvSpPr txBox="1"/>
          <p:nvPr/>
        </p:nvSpPr>
        <p:spPr>
          <a:xfrm>
            <a:off x="6417750" y="1093000"/>
            <a:ext cx="19686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RxD</a:t>
            </a:r>
            <a:endParaRPr>
              <a:latin typeface="Roboto"/>
              <a:ea typeface="Roboto"/>
              <a:cs typeface="Roboto"/>
              <a:sym typeface="Roboto"/>
            </a:endParaRPr>
          </a:p>
        </p:txBody>
      </p:sp>
      <p:sp>
        <p:nvSpPr>
          <p:cNvPr id="937" name="Google Shape;937;p78"/>
          <p:cNvSpPr txBox="1"/>
          <p:nvPr/>
        </p:nvSpPr>
        <p:spPr>
          <a:xfrm>
            <a:off x="6417750" y="1549863"/>
            <a:ext cx="2286900" cy="2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TxD</a:t>
            </a:r>
            <a:endParaRPr>
              <a:latin typeface="Roboto"/>
              <a:ea typeface="Roboto"/>
              <a:cs typeface="Roboto"/>
              <a:sym typeface="Roboto"/>
            </a:endParaRPr>
          </a:p>
        </p:txBody>
      </p:sp>
      <p:cxnSp>
        <p:nvCxnSpPr>
          <p:cNvPr id="938" name="Google Shape;938;p78"/>
          <p:cNvCxnSpPr/>
          <p:nvPr/>
        </p:nvCxnSpPr>
        <p:spPr>
          <a:xfrm>
            <a:off x="6174175" y="3263250"/>
            <a:ext cx="2989800" cy="0"/>
          </a:xfrm>
          <a:prstGeom prst="straightConnector1">
            <a:avLst/>
          </a:prstGeom>
          <a:noFill/>
          <a:ln w="9525" cap="flat" cmpd="sng">
            <a:solidFill>
              <a:srgbClr val="666666"/>
            </a:solidFill>
            <a:prstDash val="solid"/>
            <a:round/>
            <a:headEnd type="none" w="med" len="med"/>
            <a:tailEnd type="triangle" w="med" len="med"/>
          </a:ln>
        </p:spPr>
      </p:cxnSp>
      <p:sp>
        <p:nvSpPr>
          <p:cNvPr id="939" name="Google Shape;939;p78"/>
          <p:cNvSpPr txBox="1"/>
          <p:nvPr/>
        </p:nvSpPr>
        <p:spPr>
          <a:xfrm>
            <a:off x="6343750" y="2896038"/>
            <a:ext cx="25458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GPIO Shutdown</a:t>
            </a:r>
            <a:endParaRPr>
              <a:latin typeface="Roboto"/>
              <a:ea typeface="Roboto"/>
              <a:cs typeface="Roboto"/>
              <a:sym typeface="Roboto"/>
            </a:endParaRPr>
          </a:p>
        </p:txBody>
      </p:sp>
      <p:cxnSp>
        <p:nvCxnSpPr>
          <p:cNvPr id="940" name="Google Shape;940;p78"/>
          <p:cNvCxnSpPr/>
          <p:nvPr/>
        </p:nvCxnSpPr>
        <p:spPr>
          <a:xfrm flipH="1">
            <a:off x="6179725" y="3650175"/>
            <a:ext cx="2978700" cy="3600"/>
          </a:xfrm>
          <a:prstGeom prst="straightConnector1">
            <a:avLst/>
          </a:prstGeom>
          <a:noFill/>
          <a:ln w="9525" cap="flat" cmpd="sng">
            <a:solidFill>
              <a:srgbClr val="666666"/>
            </a:solidFill>
            <a:prstDash val="solid"/>
            <a:round/>
            <a:headEnd type="none" w="med" len="med"/>
            <a:tailEnd type="triangle" w="med" len="med"/>
          </a:ln>
        </p:spPr>
      </p:cxnSp>
      <p:sp>
        <p:nvSpPr>
          <p:cNvPr id="941" name="Google Shape;941;p78"/>
          <p:cNvSpPr txBox="1"/>
          <p:nvPr/>
        </p:nvSpPr>
        <p:spPr>
          <a:xfrm>
            <a:off x="6348025" y="3319650"/>
            <a:ext cx="26421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Payload On</a:t>
            </a:r>
            <a:endParaRPr>
              <a:latin typeface="Roboto"/>
              <a:ea typeface="Roboto"/>
              <a:cs typeface="Roboto"/>
              <a:sym typeface="Roboto"/>
            </a:endParaRPr>
          </a:p>
        </p:txBody>
      </p:sp>
      <p:sp>
        <p:nvSpPr>
          <p:cNvPr id="942" name="Google Shape;942;p78"/>
          <p:cNvSpPr txBox="1"/>
          <p:nvPr/>
        </p:nvSpPr>
        <p:spPr>
          <a:xfrm>
            <a:off x="6190050" y="2040350"/>
            <a:ext cx="23238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To and From Avionics</a:t>
            </a:r>
            <a:endParaRPr b="1">
              <a:latin typeface="Roboto"/>
              <a:ea typeface="Roboto"/>
              <a:cs typeface="Roboto"/>
              <a:sym typeface="Roboto"/>
            </a:endParaRPr>
          </a:p>
        </p:txBody>
      </p:sp>
      <p:cxnSp>
        <p:nvCxnSpPr>
          <p:cNvPr id="943" name="Google Shape;943;p78"/>
          <p:cNvCxnSpPr/>
          <p:nvPr/>
        </p:nvCxnSpPr>
        <p:spPr>
          <a:xfrm rot="10800000">
            <a:off x="6175450" y="2739500"/>
            <a:ext cx="2827200" cy="0"/>
          </a:xfrm>
          <a:prstGeom prst="straightConnector1">
            <a:avLst/>
          </a:prstGeom>
          <a:noFill/>
          <a:ln w="9525" cap="flat" cmpd="sng">
            <a:solidFill>
              <a:srgbClr val="666666"/>
            </a:solidFill>
            <a:prstDash val="solid"/>
            <a:round/>
            <a:headEnd type="none" w="med" len="med"/>
            <a:tailEnd type="triangle" w="med" len="med"/>
          </a:ln>
        </p:spPr>
      </p:cxnSp>
      <p:sp>
        <p:nvSpPr>
          <p:cNvPr id="944" name="Google Shape;944;p78"/>
          <p:cNvSpPr txBox="1"/>
          <p:nvPr/>
        </p:nvSpPr>
        <p:spPr>
          <a:xfrm>
            <a:off x="6342450" y="2378475"/>
            <a:ext cx="431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GPIO States (Tweet and Picture)</a:t>
            </a:r>
            <a:endParaRPr>
              <a:latin typeface="Roboto"/>
              <a:ea typeface="Roboto"/>
              <a:cs typeface="Roboto"/>
              <a:sym typeface="Roboto"/>
            </a:endParaRPr>
          </a:p>
        </p:txBody>
      </p:sp>
      <p:sp>
        <p:nvSpPr>
          <p:cNvPr id="945" name="Google Shape;945;p78"/>
          <p:cNvSpPr txBox="1"/>
          <p:nvPr/>
        </p:nvSpPr>
        <p:spPr>
          <a:xfrm>
            <a:off x="189450" y="102350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From Battery Board</a:t>
            </a:r>
            <a:endParaRPr b="1"/>
          </a:p>
        </p:txBody>
      </p:sp>
      <p:cxnSp>
        <p:nvCxnSpPr>
          <p:cNvPr id="946" name="Google Shape;946;p78"/>
          <p:cNvCxnSpPr/>
          <p:nvPr/>
        </p:nvCxnSpPr>
        <p:spPr>
          <a:xfrm>
            <a:off x="146525" y="1885275"/>
            <a:ext cx="2827200" cy="0"/>
          </a:xfrm>
          <a:prstGeom prst="straightConnector1">
            <a:avLst/>
          </a:prstGeom>
          <a:noFill/>
          <a:ln w="9525" cap="flat" cmpd="sng">
            <a:solidFill>
              <a:srgbClr val="666666"/>
            </a:solidFill>
            <a:prstDash val="solid"/>
            <a:round/>
            <a:headEnd type="none" w="med" len="med"/>
            <a:tailEnd type="triangle" w="med" len="med"/>
          </a:ln>
        </p:spPr>
      </p:cxnSp>
      <p:cxnSp>
        <p:nvCxnSpPr>
          <p:cNvPr id="947" name="Google Shape;947;p78"/>
          <p:cNvCxnSpPr/>
          <p:nvPr/>
        </p:nvCxnSpPr>
        <p:spPr>
          <a:xfrm rot="10800000">
            <a:off x="6175450" y="2825950"/>
            <a:ext cx="2827200" cy="0"/>
          </a:xfrm>
          <a:prstGeom prst="straightConnector1">
            <a:avLst/>
          </a:prstGeom>
          <a:noFill/>
          <a:ln w="9525" cap="flat" cmpd="sng">
            <a:solidFill>
              <a:srgbClr val="666666"/>
            </a:solidFill>
            <a:prstDash val="solid"/>
            <a:round/>
            <a:headEnd type="none" w="med" len="med"/>
            <a:tailEnd type="triangle" w="med" len="med"/>
          </a:ln>
        </p:spPr>
      </p:cxnSp>
      <p:cxnSp>
        <p:nvCxnSpPr>
          <p:cNvPr id="948" name="Google Shape;948;p78"/>
          <p:cNvCxnSpPr/>
          <p:nvPr/>
        </p:nvCxnSpPr>
        <p:spPr>
          <a:xfrm flipH="1">
            <a:off x="6179725" y="1456400"/>
            <a:ext cx="2978700" cy="10800"/>
          </a:xfrm>
          <a:prstGeom prst="straightConnector1">
            <a:avLst/>
          </a:prstGeom>
          <a:noFill/>
          <a:ln w="9525" cap="flat" cmpd="sng">
            <a:solidFill>
              <a:srgbClr val="666666"/>
            </a:solidFill>
            <a:prstDash val="solid"/>
            <a:round/>
            <a:headEnd type="none" w="med" len="med"/>
            <a:tailEnd type="triangle" w="med" len="med"/>
          </a:ln>
        </p:spPr>
      </p:cxnSp>
      <p:cxnSp>
        <p:nvCxnSpPr>
          <p:cNvPr id="949" name="Google Shape;949;p78"/>
          <p:cNvCxnSpPr/>
          <p:nvPr/>
        </p:nvCxnSpPr>
        <p:spPr>
          <a:xfrm rot="10800000">
            <a:off x="6175450" y="2906825"/>
            <a:ext cx="2827200" cy="0"/>
          </a:xfrm>
          <a:prstGeom prst="straightConnector1">
            <a:avLst/>
          </a:prstGeom>
          <a:noFill/>
          <a:ln w="9525" cap="flat" cmpd="sng">
            <a:solidFill>
              <a:srgbClr val="666666"/>
            </a:solidFill>
            <a:prstDash val="solid"/>
            <a:round/>
            <a:headEnd type="none" w="med" len="med"/>
            <a:tailEnd type="triangle" w="med" len="med"/>
          </a:ln>
        </p:spPr>
      </p:cxnSp>
      <p:cxnSp>
        <p:nvCxnSpPr>
          <p:cNvPr id="950" name="Google Shape;950;p78"/>
          <p:cNvCxnSpPr/>
          <p:nvPr/>
        </p:nvCxnSpPr>
        <p:spPr>
          <a:xfrm>
            <a:off x="6174175" y="1901138"/>
            <a:ext cx="2989800" cy="0"/>
          </a:xfrm>
          <a:prstGeom prst="straightConnector1">
            <a:avLst/>
          </a:prstGeom>
          <a:noFill/>
          <a:ln w="9525" cap="flat" cmpd="sng">
            <a:solidFill>
              <a:srgbClr val="666666"/>
            </a:solidFill>
            <a:prstDash val="solid"/>
            <a:round/>
            <a:headEnd type="none" w="med" len="med"/>
            <a:tailEnd type="triangle" w="med" len="med"/>
          </a:ln>
        </p:spPr>
      </p:cxnSp>
      <p:cxnSp>
        <p:nvCxnSpPr>
          <p:cNvPr id="951" name="Google Shape;951;p78"/>
          <p:cNvCxnSpPr/>
          <p:nvPr/>
        </p:nvCxnSpPr>
        <p:spPr>
          <a:xfrm>
            <a:off x="6174175" y="2007013"/>
            <a:ext cx="2989800" cy="0"/>
          </a:xfrm>
          <a:prstGeom prst="straightConnector1">
            <a:avLst/>
          </a:prstGeom>
          <a:noFill/>
          <a:ln w="9525" cap="flat" cmpd="sng">
            <a:solidFill>
              <a:srgbClr val="666666"/>
            </a:solidFill>
            <a:prstDash val="solid"/>
            <a:round/>
            <a:headEnd type="none" w="med" len="med"/>
            <a:tailEnd type="triangle" w="med" len="med"/>
          </a:ln>
        </p:spPr>
      </p:cxnSp>
      <p:cxnSp>
        <p:nvCxnSpPr>
          <p:cNvPr id="952" name="Google Shape;952;p78"/>
          <p:cNvCxnSpPr/>
          <p:nvPr/>
        </p:nvCxnSpPr>
        <p:spPr>
          <a:xfrm>
            <a:off x="6174175" y="3355425"/>
            <a:ext cx="2989800" cy="0"/>
          </a:xfrm>
          <a:prstGeom prst="straightConnector1">
            <a:avLst/>
          </a:prstGeom>
          <a:noFill/>
          <a:ln w="9525" cap="flat" cmpd="sng">
            <a:solidFill>
              <a:srgbClr val="666666"/>
            </a:solidFill>
            <a:prstDash val="solid"/>
            <a:round/>
            <a:headEnd type="none" w="med" len="med"/>
            <a:tailEnd type="triangle" w="med" len="med"/>
          </a:ln>
        </p:spPr>
      </p:cxnSp>
      <p:cxnSp>
        <p:nvCxnSpPr>
          <p:cNvPr id="953" name="Google Shape;953;p78"/>
          <p:cNvCxnSpPr/>
          <p:nvPr/>
        </p:nvCxnSpPr>
        <p:spPr>
          <a:xfrm>
            <a:off x="6174175" y="3421975"/>
            <a:ext cx="2989800" cy="0"/>
          </a:xfrm>
          <a:prstGeom prst="straightConnector1">
            <a:avLst/>
          </a:prstGeom>
          <a:noFill/>
          <a:ln w="9525" cap="flat" cmpd="sng">
            <a:solidFill>
              <a:srgbClr val="666666"/>
            </a:solidFill>
            <a:prstDash val="solid"/>
            <a:round/>
            <a:headEnd type="none" w="med" len="med"/>
            <a:tailEnd type="triangle" w="med" len="med"/>
          </a:ln>
        </p:spPr>
      </p:cxnSp>
      <p:cxnSp>
        <p:nvCxnSpPr>
          <p:cNvPr id="954" name="Google Shape;954;p78"/>
          <p:cNvCxnSpPr/>
          <p:nvPr/>
        </p:nvCxnSpPr>
        <p:spPr>
          <a:xfrm flipH="1">
            <a:off x="6175450" y="3743250"/>
            <a:ext cx="2978700" cy="3600"/>
          </a:xfrm>
          <a:prstGeom prst="straightConnector1">
            <a:avLst/>
          </a:prstGeom>
          <a:noFill/>
          <a:ln w="9525" cap="flat" cmpd="sng">
            <a:solidFill>
              <a:srgbClr val="666666"/>
            </a:solidFill>
            <a:prstDash val="solid"/>
            <a:round/>
            <a:headEnd type="none" w="med" len="med"/>
            <a:tailEnd type="triangle" w="med" len="med"/>
          </a:ln>
        </p:spPr>
      </p:cxnSp>
      <p:cxnSp>
        <p:nvCxnSpPr>
          <p:cNvPr id="955" name="Google Shape;955;p78"/>
          <p:cNvCxnSpPr/>
          <p:nvPr/>
        </p:nvCxnSpPr>
        <p:spPr>
          <a:xfrm flipH="1">
            <a:off x="6179725" y="3840625"/>
            <a:ext cx="2978700" cy="3600"/>
          </a:xfrm>
          <a:prstGeom prst="straightConnector1">
            <a:avLst/>
          </a:prstGeom>
          <a:noFill/>
          <a:ln w="9525" cap="flat" cmpd="sng">
            <a:solidFill>
              <a:srgbClr val="666666"/>
            </a:solidFill>
            <a:prstDash val="solid"/>
            <a:round/>
            <a:headEnd type="none" w="med" len="med"/>
            <a:tailEnd type="triangle" w="med" len="med"/>
          </a:ln>
        </p:spPr>
      </p:cxnSp>
      <p:cxnSp>
        <p:nvCxnSpPr>
          <p:cNvPr id="956" name="Google Shape;956;p78"/>
          <p:cNvCxnSpPr/>
          <p:nvPr/>
        </p:nvCxnSpPr>
        <p:spPr>
          <a:xfrm rot="10800000" flipH="1">
            <a:off x="3731225" y="4036325"/>
            <a:ext cx="8700" cy="723600"/>
          </a:xfrm>
          <a:prstGeom prst="straightConnector1">
            <a:avLst/>
          </a:prstGeom>
          <a:noFill/>
          <a:ln w="9525" cap="flat" cmpd="sng">
            <a:solidFill>
              <a:schemeClr val="dk2"/>
            </a:solidFill>
            <a:prstDash val="solid"/>
            <a:round/>
            <a:headEnd type="none" w="med" len="med"/>
            <a:tailEnd type="triangle" w="med" len="med"/>
          </a:ln>
        </p:spPr>
      </p:cxnSp>
      <p:cxnSp>
        <p:nvCxnSpPr>
          <p:cNvPr id="957" name="Google Shape;957;p78"/>
          <p:cNvCxnSpPr/>
          <p:nvPr/>
        </p:nvCxnSpPr>
        <p:spPr>
          <a:xfrm rot="10800000" flipH="1">
            <a:off x="5321425" y="4036325"/>
            <a:ext cx="8700" cy="723600"/>
          </a:xfrm>
          <a:prstGeom prst="straightConnector1">
            <a:avLst/>
          </a:prstGeom>
          <a:noFill/>
          <a:ln w="9525" cap="flat" cmpd="sng">
            <a:solidFill>
              <a:schemeClr val="dk2"/>
            </a:solidFill>
            <a:prstDash val="solid"/>
            <a:round/>
            <a:headEnd type="none" w="med" len="med"/>
            <a:tailEnd type="triangle" w="med" len="med"/>
          </a:ln>
        </p:spPr>
      </p:cxnSp>
      <p:sp>
        <p:nvSpPr>
          <p:cNvPr id="958" name="Google Shape;958;p78"/>
          <p:cNvSpPr txBox="1"/>
          <p:nvPr/>
        </p:nvSpPr>
        <p:spPr>
          <a:xfrm>
            <a:off x="2592125" y="4726400"/>
            <a:ext cx="2286900" cy="45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I2C Data SDA </a:t>
            </a:r>
            <a:endParaRPr>
              <a:solidFill>
                <a:schemeClr val="dk2"/>
              </a:solidFill>
              <a:latin typeface="Roboto"/>
              <a:ea typeface="Roboto"/>
              <a:cs typeface="Roboto"/>
              <a:sym typeface="Roboto"/>
            </a:endParaRPr>
          </a:p>
        </p:txBody>
      </p:sp>
      <p:sp>
        <p:nvSpPr>
          <p:cNvPr id="959" name="Google Shape;959;p78"/>
          <p:cNvSpPr txBox="1"/>
          <p:nvPr/>
        </p:nvSpPr>
        <p:spPr>
          <a:xfrm>
            <a:off x="4182325" y="4711425"/>
            <a:ext cx="2286900" cy="45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I2C Clock SCLK</a:t>
            </a:r>
            <a:endParaRPr>
              <a:solidFill>
                <a:schemeClr val="dk2"/>
              </a:solidFill>
              <a:latin typeface="Roboto"/>
              <a:ea typeface="Roboto"/>
              <a:cs typeface="Roboto"/>
              <a:sym typeface="Roboto"/>
            </a:endParaRPr>
          </a:p>
        </p:txBody>
      </p:sp>
      <p:sp>
        <p:nvSpPr>
          <p:cNvPr id="960" name="Google Shape;960;p7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Payload Board - Connections</a:t>
            </a:r>
            <a:endParaRPr dirty="0"/>
          </a:p>
        </p:txBody>
      </p:sp>
      <p:pic>
        <p:nvPicPr>
          <p:cNvPr id="961" name="Google Shape;961;p78"/>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962" name="Google Shape;962;p7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963" name="Google Shape;963;p78"/>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964" name="Google Shape;964;p78"/>
          <p:cNvSpPr txBox="1"/>
          <p:nvPr/>
        </p:nvSpPr>
        <p:spPr>
          <a:xfrm>
            <a:off x="6191950" y="763938"/>
            <a:ext cx="28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latin typeface="Roboto"/>
                <a:ea typeface="Roboto"/>
                <a:cs typeface="Roboto"/>
                <a:sym typeface="Roboto"/>
              </a:rPr>
              <a:t>To and From Radio</a:t>
            </a:r>
            <a:endParaRPr b="1" dirty="0">
              <a:solidFill>
                <a:schemeClr val="dk1"/>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Google Shape;969;p79"/>
          <p:cNvPicPr preferRelativeResize="0"/>
          <p:nvPr/>
        </p:nvPicPr>
        <p:blipFill rotWithShape="1">
          <a:blip r:embed="rId3">
            <a:alphaModFix/>
          </a:blip>
          <a:srcRect t="11264" b="13087"/>
          <a:stretch/>
        </p:blipFill>
        <p:spPr>
          <a:xfrm>
            <a:off x="1369413" y="1006775"/>
            <a:ext cx="6405300" cy="3633900"/>
          </a:xfrm>
          <a:prstGeom prst="rect">
            <a:avLst/>
          </a:prstGeom>
          <a:noFill/>
          <a:ln>
            <a:noFill/>
          </a:ln>
        </p:spPr>
      </p:pic>
      <p:sp>
        <p:nvSpPr>
          <p:cNvPr id="970" name="Google Shape;970;p79"/>
          <p:cNvSpPr/>
          <p:nvPr/>
        </p:nvSpPr>
        <p:spPr>
          <a:xfrm>
            <a:off x="5018475" y="2383225"/>
            <a:ext cx="669300" cy="1166100"/>
          </a:xfrm>
          <a:prstGeom prst="rect">
            <a:avLst/>
          </a:prstGeom>
          <a:solidFill>
            <a:srgbClr val="CFE2F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chemeClr val="dk1"/>
                </a:solidFill>
              </a:rPr>
              <a:t>74HC157 (Serial switch) </a:t>
            </a:r>
            <a:endParaRPr sz="700" b="1">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p:txBody>
      </p:sp>
      <p:sp>
        <p:nvSpPr>
          <p:cNvPr id="971" name="Google Shape;971;p79"/>
          <p:cNvSpPr/>
          <p:nvPr/>
        </p:nvSpPr>
        <p:spPr>
          <a:xfrm>
            <a:off x="4561300" y="2907579"/>
            <a:ext cx="447600" cy="92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500" b="1">
                <a:solidFill>
                  <a:schemeClr val="dk1"/>
                </a:solidFill>
              </a:rPr>
              <a:t>Radio/ Camera Pin (26)</a:t>
            </a:r>
            <a:endParaRPr sz="500" b="1">
              <a:solidFill>
                <a:schemeClr val="dk1"/>
              </a:solidFill>
            </a:endParaRPr>
          </a:p>
        </p:txBody>
      </p:sp>
      <p:sp>
        <p:nvSpPr>
          <p:cNvPr id="972" name="Google Shape;972;p79"/>
          <p:cNvSpPr/>
          <p:nvPr/>
        </p:nvSpPr>
        <p:spPr>
          <a:xfrm>
            <a:off x="5741875" y="1805600"/>
            <a:ext cx="470100" cy="174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00" b="1"/>
              <a:t>Tx/Rx</a:t>
            </a:r>
            <a:endParaRPr sz="500" b="1"/>
          </a:p>
        </p:txBody>
      </p:sp>
      <p:sp>
        <p:nvSpPr>
          <p:cNvPr id="973" name="Google Shape;973;p79"/>
          <p:cNvSpPr/>
          <p:nvPr/>
        </p:nvSpPr>
        <p:spPr>
          <a:xfrm>
            <a:off x="3091450" y="2483000"/>
            <a:ext cx="304200" cy="1302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4" name="Google Shape;974;p79"/>
          <p:cNvSpPr/>
          <p:nvPr/>
        </p:nvSpPr>
        <p:spPr>
          <a:xfrm>
            <a:off x="3088150" y="2898029"/>
            <a:ext cx="310800" cy="1302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5" name="Google Shape;975;p79"/>
          <p:cNvSpPr/>
          <p:nvPr/>
        </p:nvSpPr>
        <p:spPr>
          <a:xfrm>
            <a:off x="3081550" y="3260986"/>
            <a:ext cx="310800" cy="1302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6" name="Google Shape;976;p79"/>
          <p:cNvSpPr/>
          <p:nvPr/>
        </p:nvSpPr>
        <p:spPr>
          <a:xfrm>
            <a:off x="2181158" y="2929722"/>
            <a:ext cx="882000" cy="222900"/>
          </a:xfrm>
          <a:prstGeom prst="rect">
            <a:avLst/>
          </a:prstGeom>
          <a:solidFill>
            <a:srgbClr val="CFE2F4"/>
          </a:solidFill>
          <a:ln w="9525" cap="flat" cmpd="sng">
            <a:solidFill>
              <a:srgbClr val="CFE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t>74lVC1</a:t>
            </a:r>
            <a:endParaRPr sz="600" b="1"/>
          </a:p>
          <a:p>
            <a:pPr marL="0" lvl="0" indent="0" algn="ctr" rtl="0">
              <a:spcBef>
                <a:spcPts val="0"/>
              </a:spcBef>
              <a:spcAft>
                <a:spcPts val="0"/>
              </a:spcAft>
              <a:buNone/>
            </a:pPr>
            <a:r>
              <a:rPr lang="en" sz="600" b="1"/>
              <a:t>(Open drain buffer)</a:t>
            </a:r>
            <a:endParaRPr sz="600" b="1"/>
          </a:p>
        </p:txBody>
      </p:sp>
      <p:grpSp>
        <p:nvGrpSpPr>
          <p:cNvPr id="977" name="Google Shape;977;p79"/>
          <p:cNvGrpSpPr/>
          <p:nvPr/>
        </p:nvGrpSpPr>
        <p:grpSpPr>
          <a:xfrm>
            <a:off x="2257051" y="1155050"/>
            <a:ext cx="314400" cy="586800"/>
            <a:chOff x="2366875" y="1155050"/>
            <a:chExt cx="314400" cy="586800"/>
          </a:xfrm>
        </p:grpSpPr>
        <p:cxnSp>
          <p:nvCxnSpPr>
            <p:cNvPr id="978" name="Google Shape;978;p79"/>
            <p:cNvCxnSpPr/>
            <p:nvPr/>
          </p:nvCxnSpPr>
          <p:spPr>
            <a:xfrm flipH="1">
              <a:off x="2366875" y="1155050"/>
              <a:ext cx="9600" cy="586800"/>
            </a:xfrm>
            <a:prstGeom prst="straightConnector1">
              <a:avLst/>
            </a:prstGeom>
            <a:noFill/>
            <a:ln w="9525" cap="flat" cmpd="sng">
              <a:solidFill>
                <a:schemeClr val="dk2"/>
              </a:solidFill>
              <a:prstDash val="solid"/>
              <a:round/>
              <a:headEnd type="none" w="med" len="med"/>
              <a:tailEnd type="triangle" w="med" len="med"/>
            </a:ln>
          </p:spPr>
        </p:cxnSp>
        <p:cxnSp>
          <p:nvCxnSpPr>
            <p:cNvPr id="979" name="Google Shape;979;p79"/>
            <p:cNvCxnSpPr/>
            <p:nvPr/>
          </p:nvCxnSpPr>
          <p:spPr>
            <a:xfrm flipH="1">
              <a:off x="2519275" y="1155050"/>
              <a:ext cx="9600" cy="586800"/>
            </a:xfrm>
            <a:prstGeom prst="straightConnector1">
              <a:avLst/>
            </a:prstGeom>
            <a:noFill/>
            <a:ln w="9525" cap="flat" cmpd="sng">
              <a:solidFill>
                <a:schemeClr val="dk2"/>
              </a:solidFill>
              <a:prstDash val="solid"/>
              <a:round/>
              <a:headEnd type="none" w="med" len="med"/>
              <a:tailEnd type="triangle" w="med" len="med"/>
            </a:ln>
          </p:spPr>
        </p:cxnSp>
        <p:cxnSp>
          <p:nvCxnSpPr>
            <p:cNvPr id="980" name="Google Shape;980;p79"/>
            <p:cNvCxnSpPr/>
            <p:nvPr/>
          </p:nvCxnSpPr>
          <p:spPr>
            <a:xfrm flipH="1">
              <a:off x="2671675" y="1155050"/>
              <a:ext cx="9600" cy="586800"/>
            </a:xfrm>
            <a:prstGeom prst="straightConnector1">
              <a:avLst/>
            </a:prstGeom>
            <a:noFill/>
            <a:ln w="9525" cap="flat" cmpd="sng">
              <a:solidFill>
                <a:schemeClr val="dk2"/>
              </a:solidFill>
              <a:prstDash val="solid"/>
              <a:round/>
              <a:headEnd type="none" w="med" len="med"/>
              <a:tailEnd type="triangle" w="med" len="med"/>
            </a:ln>
          </p:spPr>
        </p:cxnSp>
      </p:grpSp>
      <p:sp>
        <p:nvSpPr>
          <p:cNvPr id="981" name="Google Shape;981;p79"/>
          <p:cNvSpPr/>
          <p:nvPr/>
        </p:nvSpPr>
        <p:spPr>
          <a:xfrm>
            <a:off x="2195375" y="1741850"/>
            <a:ext cx="822600" cy="222900"/>
          </a:xfrm>
          <a:prstGeom prst="rect">
            <a:avLst/>
          </a:prstGeom>
          <a:solidFill>
            <a:srgbClr val="CFE2F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00" b="1">
                <a:solidFill>
                  <a:schemeClr val="dk1"/>
                </a:solidFill>
              </a:rPr>
              <a:t>+5V Power Switch</a:t>
            </a:r>
            <a:endParaRPr sz="1100">
              <a:solidFill>
                <a:schemeClr val="dk1"/>
              </a:solidFill>
            </a:endParaRPr>
          </a:p>
        </p:txBody>
      </p:sp>
      <p:cxnSp>
        <p:nvCxnSpPr>
          <p:cNvPr id="982" name="Google Shape;982;p79"/>
          <p:cNvCxnSpPr/>
          <p:nvPr/>
        </p:nvCxnSpPr>
        <p:spPr>
          <a:xfrm flipH="1">
            <a:off x="2964400" y="1155050"/>
            <a:ext cx="9600" cy="586800"/>
          </a:xfrm>
          <a:prstGeom prst="straightConnector1">
            <a:avLst/>
          </a:prstGeom>
          <a:noFill/>
          <a:ln w="9525" cap="flat" cmpd="sng">
            <a:solidFill>
              <a:schemeClr val="dk2"/>
            </a:solidFill>
            <a:prstDash val="solid"/>
            <a:round/>
            <a:headEnd type="none" w="med" len="med"/>
            <a:tailEnd type="triangle" w="med" len="med"/>
          </a:ln>
        </p:spPr>
      </p:cxnSp>
      <p:sp>
        <p:nvSpPr>
          <p:cNvPr id="983" name="Google Shape;983;p79"/>
          <p:cNvSpPr/>
          <p:nvPr/>
        </p:nvSpPr>
        <p:spPr>
          <a:xfrm>
            <a:off x="2173775" y="3303030"/>
            <a:ext cx="882000" cy="222900"/>
          </a:xfrm>
          <a:prstGeom prst="rect">
            <a:avLst/>
          </a:prstGeom>
          <a:solidFill>
            <a:srgbClr val="CFE2F4"/>
          </a:solidFill>
          <a:ln w="9525" cap="flat" cmpd="sng">
            <a:solidFill>
              <a:srgbClr val="CFE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t>74lVC1</a:t>
            </a:r>
            <a:endParaRPr sz="600" b="1"/>
          </a:p>
          <a:p>
            <a:pPr marL="0" lvl="0" indent="0" algn="ctr" rtl="0">
              <a:spcBef>
                <a:spcPts val="0"/>
              </a:spcBef>
              <a:spcAft>
                <a:spcPts val="0"/>
              </a:spcAft>
              <a:buNone/>
            </a:pPr>
            <a:r>
              <a:rPr lang="en" sz="600" b="1"/>
              <a:t>(Open drain buffer)</a:t>
            </a:r>
            <a:endParaRPr sz="600" b="1"/>
          </a:p>
        </p:txBody>
      </p:sp>
      <p:sp>
        <p:nvSpPr>
          <p:cNvPr id="984" name="Google Shape;984;p79"/>
          <p:cNvSpPr/>
          <p:nvPr/>
        </p:nvSpPr>
        <p:spPr>
          <a:xfrm>
            <a:off x="2184500" y="2515375"/>
            <a:ext cx="882000" cy="222900"/>
          </a:xfrm>
          <a:prstGeom prst="rect">
            <a:avLst/>
          </a:prstGeom>
          <a:solidFill>
            <a:srgbClr val="CFE2F4"/>
          </a:solidFill>
          <a:ln w="9525" cap="flat" cmpd="sng">
            <a:solidFill>
              <a:srgbClr val="CFE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t>74lVC1</a:t>
            </a:r>
            <a:endParaRPr sz="600" b="1"/>
          </a:p>
          <a:p>
            <a:pPr marL="0" lvl="0" indent="0" algn="ctr" rtl="0">
              <a:spcBef>
                <a:spcPts val="0"/>
              </a:spcBef>
              <a:spcAft>
                <a:spcPts val="0"/>
              </a:spcAft>
              <a:buNone/>
            </a:pPr>
            <a:r>
              <a:rPr lang="en" sz="600" b="1"/>
              <a:t>(Open drain buffer)</a:t>
            </a:r>
            <a:endParaRPr sz="600" b="1"/>
          </a:p>
        </p:txBody>
      </p:sp>
      <p:sp>
        <p:nvSpPr>
          <p:cNvPr id="985" name="Google Shape;985;p79"/>
          <p:cNvSpPr txBox="1"/>
          <p:nvPr/>
        </p:nvSpPr>
        <p:spPr>
          <a:xfrm>
            <a:off x="1492175" y="1082975"/>
            <a:ext cx="822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Payload On</a:t>
            </a:r>
            <a:endParaRPr sz="800">
              <a:solidFill>
                <a:schemeClr val="dk1"/>
              </a:solidFill>
            </a:endParaRPr>
          </a:p>
        </p:txBody>
      </p:sp>
      <p:sp>
        <p:nvSpPr>
          <p:cNvPr id="986" name="Google Shape;986;p79"/>
          <p:cNvSpPr txBox="1"/>
          <p:nvPr/>
        </p:nvSpPr>
        <p:spPr>
          <a:xfrm>
            <a:off x="2902740" y="1078850"/>
            <a:ext cx="748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+5V Power</a:t>
            </a:r>
            <a:endParaRPr sz="800">
              <a:solidFill>
                <a:schemeClr val="dk1"/>
              </a:solidFill>
            </a:endParaRPr>
          </a:p>
        </p:txBody>
      </p:sp>
      <p:cxnSp>
        <p:nvCxnSpPr>
          <p:cNvPr id="987" name="Google Shape;987;p79"/>
          <p:cNvCxnSpPr>
            <a:stCxn id="981" idx="3"/>
          </p:cNvCxnSpPr>
          <p:nvPr/>
        </p:nvCxnSpPr>
        <p:spPr>
          <a:xfrm>
            <a:off x="3017975" y="1853300"/>
            <a:ext cx="393600" cy="0"/>
          </a:xfrm>
          <a:prstGeom prst="straightConnector1">
            <a:avLst/>
          </a:prstGeom>
          <a:noFill/>
          <a:ln w="9525" cap="flat" cmpd="sng">
            <a:solidFill>
              <a:schemeClr val="dk2"/>
            </a:solidFill>
            <a:prstDash val="solid"/>
            <a:round/>
            <a:headEnd type="none" w="med" len="med"/>
            <a:tailEnd type="triangle" w="med" len="med"/>
          </a:ln>
        </p:spPr>
      </p:cxnSp>
      <p:sp>
        <p:nvSpPr>
          <p:cNvPr id="988" name="Google Shape;988;p79"/>
          <p:cNvSpPr txBox="1"/>
          <p:nvPr/>
        </p:nvSpPr>
        <p:spPr>
          <a:xfrm>
            <a:off x="3014975" y="1621700"/>
            <a:ext cx="393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+5V</a:t>
            </a:r>
            <a:endParaRPr sz="800">
              <a:solidFill>
                <a:schemeClr val="dk1"/>
              </a:solidFill>
            </a:endParaRPr>
          </a:p>
        </p:txBody>
      </p:sp>
      <p:sp>
        <p:nvSpPr>
          <p:cNvPr id="989" name="Google Shape;989;p79"/>
          <p:cNvSpPr/>
          <p:nvPr/>
        </p:nvSpPr>
        <p:spPr>
          <a:xfrm>
            <a:off x="4025350" y="1043600"/>
            <a:ext cx="107700" cy="258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0" name="Google Shape;990;p79"/>
          <p:cNvSpPr/>
          <p:nvPr/>
        </p:nvSpPr>
        <p:spPr>
          <a:xfrm>
            <a:off x="4025350" y="1418625"/>
            <a:ext cx="107700" cy="114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1" name="Google Shape;991;p79"/>
          <p:cNvSpPr/>
          <p:nvPr/>
        </p:nvSpPr>
        <p:spPr>
          <a:xfrm>
            <a:off x="3570000" y="1094950"/>
            <a:ext cx="463200" cy="19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2" name="Google Shape;992;p7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Payload Board - Block Diagram</a:t>
            </a:r>
            <a:endParaRPr/>
          </a:p>
        </p:txBody>
      </p:sp>
      <p:pic>
        <p:nvPicPr>
          <p:cNvPr id="993" name="Google Shape;993;p79"/>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994" name="Google Shape;994;p7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995" name="Google Shape;995;p79"/>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996" name="Google Shape;996;p79"/>
          <p:cNvSpPr/>
          <p:nvPr/>
        </p:nvSpPr>
        <p:spPr>
          <a:xfrm>
            <a:off x="5416614" y="1119732"/>
            <a:ext cx="1576800" cy="13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dk2"/>
                </a:solidFill>
              </a:rPr>
              <a:t>I2C Data &amp; I2C Clock SCLK</a:t>
            </a:r>
            <a:endParaRPr sz="8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80"/>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Payload Board</a:t>
            </a:r>
            <a:endParaRPr/>
          </a:p>
          <a:p>
            <a:pPr marL="0" lvl="0" indent="0" algn="l" rtl="0">
              <a:spcBef>
                <a:spcPts val="0"/>
              </a:spcBef>
              <a:spcAft>
                <a:spcPts val="0"/>
              </a:spcAft>
              <a:buNone/>
            </a:pPr>
            <a:r>
              <a:rPr lang="en"/>
              <a:t>- PCB Layout</a:t>
            </a:r>
            <a:endParaRPr/>
          </a:p>
        </p:txBody>
      </p:sp>
      <p:pic>
        <p:nvPicPr>
          <p:cNvPr id="1002" name="Google Shape;1002;p80"/>
          <p:cNvPicPr preferRelativeResize="0"/>
          <p:nvPr/>
        </p:nvPicPr>
        <p:blipFill>
          <a:blip r:embed="rId3">
            <a:alphaModFix/>
          </a:blip>
          <a:stretch>
            <a:fillRect/>
          </a:stretch>
        </p:blipFill>
        <p:spPr>
          <a:xfrm>
            <a:off x="3844754" y="80725"/>
            <a:ext cx="4887374" cy="5056425"/>
          </a:xfrm>
          <a:prstGeom prst="rect">
            <a:avLst/>
          </a:prstGeom>
          <a:noFill/>
          <a:ln>
            <a:noFill/>
          </a:ln>
        </p:spPr>
      </p:pic>
      <p:pic>
        <p:nvPicPr>
          <p:cNvPr id="1003" name="Google Shape;1003;p80"/>
          <p:cNvPicPr preferRelativeResize="0"/>
          <p:nvPr/>
        </p:nvPicPr>
        <p:blipFill>
          <a:blip r:embed="rId4">
            <a:alphaModFix/>
          </a:blip>
          <a:stretch>
            <a:fillRect/>
          </a:stretch>
        </p:blipFill>
        <p:spPr>
          <a:xfrm>
            <a:off x="311699" y="4010323"/>
            <a:ext cx="1576674" cy="818347"/>
          </a:xfrm>
          <a:prstGeom prst="rect">
            <a:avLst/>
          </a:prstGeom>
          <a:noFill/>
          <a:ln>
            <a:noFill/>
          </a:ln>
        </p:spPr>
      </p:pic>
      <p:sp>
        <p:nvSpPr>
          <p:cNvPr id="1004" name="Google Shape;1004;p80"/>
          <p:cNvSpPr txBox="1"/>
          <p:nvPr/>
        </p:nvSpPr>
        <p:spPr>
          <a:xfrm>
            <a:off x="963750" y="46090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005" name="Google Shape;1005;p80"/>
          <p:cNvSpPr txBox="1">
            <a:spLocks noGrp="1"/>
          </p:cNvSpPr>
          <p:nvPr>
            <p:ph type="sldNum" idx="12"/>
          </p:nvPr>
        </p:nvSpPr>
        <p:spPr>
          <a:xfrm>
            <a:off x="1108476" y="46121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8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Payload Board - Schematic</a:t>
            </a:r>
            <a:endParaRPr/>
          </a:p>
        </p:txBody>
      </p:sp>
      <p:pic>
        <p:nvPicPr>
          <p:cNvPr id="1011" name="Google Shape;1011;p81"/>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012" name="Google Shape;1012;p81"/>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1013" name="Google Shape;1013;p81"/>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grpSp>
        <p:nvGrpSpPr>
          <p:cNvPr id="1014" name="Google Shape;1014;p81"/>
          <p:cNvGrpSpPr/>
          <p:nvPr/>
        </p:nvGrpSpPr>
        <p:grpSpPr>
          <a:xfrm>
            <a:off x="312025" y="702650"/>
            <a:ext cx="8850450" cy="4364750"/>
            <a:chOff x="312025" y="702650"/>
            <a:chExt cx="8850450" cy="4364750"/>
          </a:xfrm>
        </p:grpSpPr>
        <p:grpSp>
          <p:nvGrpSpPr>
            <p:cNvPr id="1015" name="Google Shape;1015;p81"/>
            <p:cNvGrpSpPr/>
            <p:nvPr/>
          </p:nvGrpSpPr>
          <p:grpSpPr>
            <a:xfrm>
              <a:off x="312025" y="702650"/>
              <a:ext cx="7474625" cy="3563200"/>
              <a:chOff x="746225" y="1536600"/>
              <a:chExt cx="7474625" cy="3563200"/>
            </a:xfrm>
          </p:grpSpPr>
          <p:pic>
            <p:nvPicPr>
              <p:cNvPr id="1016" name="Google Shape;1016;p81"/>
              <p:cNvPicPr preferRelativeResize="0"/>
              <p:nvPr/>
            </p:nvPicPr>
            <p:blipFill>
              <a:blip r:embed="rId4">
                <a:alphaModFix/>
              </a:blip>
              <a:stretch>
                <a:fillRect/>
              </a:stretch>
            </p:blipFill>
            <p:spPr>
              <a:xfrm>
                <a:off x="1766100" y="1559775"/>
                <a:ext cx="5443749" cy="3497050"/>
              </a:xfrm>
              <a:prstGeom prst="rect">
                <a:avLst/>
              </a:prstGeom>
              <a:noFill/>
              <a:ln>
                <a:noFill/>
              </a:ln>
            </p:spPr>
          </p:pic>
          <p:sp>
            <p:nvSpPr>
              <p:cNvPr id="1017" name="Google Shape;1017;p81"/>
              <p:cNvSpPr/>
              <p:nvPr/>
            </p:nvSpPr>
            <p:spPr>
              <a:xfrm>
                <a:off x="1670825" y="1636525"/>
                <a:ext cx="1296000" cy="8184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8" name="Google Shape;1018;p81"/>
              <p:cNvSpPr txBox="1"/>
              <p:nvPr/>
            </p:nvSpPr>
            <p:spPr>
              <a:xfrm>
                <a:off x="746225" y="1956750"/>
                <a:ext cx="924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rPr>
                  <a:t>I2C Bus Switch</a:t>
                </a:r>
                <a:endParaRPr sz="1200">
                  <a:solidFill>
                    <a:srgbClr val="FF0000"/>
                  </a:solidFill>
                </a:endParaRPr>
              </a:p>
            </p:txBody>
          </p:sp>
          <p:sp>
            <p:nvSpPr>
              <p:cNvPr id="1019" name="Google Shape;1019;p81"/>
              <p:cNvSpPr/>
              <p:nvPr/>
            </p:nvSpPr>
            <p:spPr>
              <a:xfrm>
                <a:off x="1726125" y="2711225"/>
                <a:ext cx="924600" cy="13164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0" name="Google Shape;1020;p81"/>
              <p:cNvSpPr txBox="1"/>
              <p:nvPr/>
            </p:nvSpPr>
            <p:spPr>
              <a:xfrm>
                <a:off x="841500" y="3073725"/>
                <a:ext cx="924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rPr>
                  <a:t>Open Drain Buffers</a:t>
                </a:r>
                <a:endParaRPr sz="1200">
                  <a:solidFill>
                    <a:srgbClr val="FF0000"/>
                  </a:solidFill>
                </a:endParaRPr>
              </a:p>
            </p:txBody>
          </p:sp>
          <p:sp>
            <p:nvSpPr>
              <p:cNvPr id="1021" name="Google Shape;1021;p81"/>
              <p:cNvSpPr/>
              <p:nvPr/>
            </p:nvSpPr>
            <p:spPr>
              <a:xfrm>
                <a:off x="4315300" y="3138400"/>
                <a:ext cx="397500" cy="369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2" name="Google Shape;1022;p81"/>
              <p:cNvSpPr/>
              <p:nvPr/>
            </p:nvSpPr>
            <p:spPr>
              <a:xfrm>
                <a:off x="3103550" y="2632775"/>
                <a:ext cx="1429800" cy="14385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3" name="Google Shape;1023;p81"/>
              <p:cNvSpPr txBox="1"/>
              <p:nvPr/>
            </p:nvSpPr>
            <p:spPr>
              <a:xfrm>
                <a:off x="3994360" y="3801024"/>
                <a:ext cx="624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0000"/>
                    </a:solidFill>
                  </a:rPr>
                  <a:t>RPi</a:t>
                </a:r>
                <a:endParaRPr sz="1200">
                  <a:solidFill>
                    <a:srgbClr val="FF0000"/>
                  </a:solidFill>
                </a:endParaRPr>
              </a:p>
            </p:txBody>
          </p:sp>
          <p:sp>
            <p:nvSpPr>
              <p:cNvPr id="1024" name="Google Shape;1024;p81"/>
              <p:cNvSpPr/>
              <p:nvPr/>
            </p:nvSpPr>
            <p:spPr>
              <a:xfrm>
                <a:off x="4733775" y="2632775"/>
                <a:ext cx="1246500" cy="13164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5" name="Google Shape;1025;p81"/>
              <p:cNvSpPr txBox="1"/>
              <p:nvPr/>
            </p:nvSpPr>
            <p:spPr>
              <a:xfrm>
                <a:off x="4733775" y="3885425"/>
                <a:ext cx="124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rPr>
                  <a:t>Headers</a:t>
                </a:r>
                <a:endParaRPr sz="1200">
                  <a:solidFill>
                    <a:srgbClr val="FF0000"/>
                  </a:solidFill>
                </a:endParaRPr>
              </a:p>
            </p:txBody>
          </p:sp>
          <p:sp>
            <p:nvSpPr>
              <p:cNvPr id="1026" name="Google Shape;1026;p81"/>
              <p:cNvSpPr/>
              <p:nvPr/>
            </p:nvSpPr>
            <p:spPr>
              <a:xfrm>
                <a:off x="3757375" y="1543050"/>
                <a:ext cx="1395000" cy="10287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7" name="Google Shape;1027;p81"/>
              <p:cNvSpPr txBox="1"/>
              <p:nvPr/>
            </p:nvSpPr>
            <p:spPr>
              <a:xfrm>
                <a:off x="5128275" y="1640600"/>
                <a:ext cx="924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rPr>
                  <a:t>Max3100 &amp; </a:t>
                </a:r>
                <a:endParaRPr sz="1200">
                  <a:solidFill>
                    <a:srgbClr val="FF0000"/>
                  </a:solidFill>
                </a:endParaRPr>
              </a:p>
              <a:p>
                <a:pPr marL="0" lvl="0" indent="0" algn="ctr" rtl="0">
                  <a:spcBef>
                    <a:spcPts val="0"/>
                  </a:spcBef>
                  <a:spcAft>
                    <a:spcPts val="0"/>
                  </a:spcAft>
                  <a:buNone/>
                </a:pPr>
                <a:r>
                  <a:rPr lang="en" sz="1200">
                    <a:solidFill>
                      <a:srgbClr val="FF0000"/>
                    </a:solidFill>
                  </a:rPr>
                  <a:t>uCAM-III</a:t>
                </a:r>
                <a:endParaRPr sz="1200">
                  <a:solidFill>
                    <a:srgbClr val="FF0000"/>
                  </a:solidFill>
                </a:endParaRPr>
              </a:p>
            </p:txBody>
          </p:sp>
          <p:sp>
            <p:nvSpPr>
              <p:cNvPr id="1028" name="Google Shape;1028;p81"/>
              <p:cNvSpPr/>
              <p:nvPr/>
            </p:nvSpPr>
            <p:spPr>
              <a:xfrm>
                <a:off x="6137325" y="1536600"/>
                <a:ext cx="1072500" cy="1209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9" name="Google Shape;1029;p81"/>
              <p:cNvSpPr txBox="1"/>
              <p:nvPr/>
            </p:nvSpPr>
            <p:spPr>
              <a:xfrm>
                <a:off x="7209850" y="1640600"/>
                <a:ext cx="10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0000"/>
                    </a:solidFill>
                  </a:rPr>
                  <a:t>Transceiver</a:t>
                </a:r>
                <a:endParaRPr sz="1200">
                  <a:solidFill>
                    <a:srgbClr val="FF0000"/>
                  </a:solidFill>
                </a:endParaRPr>
              </a:p>
            </p:txBody>
          </p:sp>
          <p:sp>
            <p:nvSpPr>
              <p:cNvPr id="1030" name="Google Shape;1030;p81"/>
              <p:cNvSpPr/>
              <p:nvPr/>
            </p:nvSpPr>
            <p:spPr>
              <a:xfrm>
                <a:off x="6259375" y="2801075"/>
                <a:ext cx="680100" cy="5727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1" name="Google Shape;1031;p81"/>
              <p:cNvSpPr txBox="1"/>
              <p:nvPr/>
            </p:nvSpPr>
            <p:spPr>
              <a:xfrm>
                <a:off x="6935375" y="2801075"/>
                <a:ext cx="1011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0000"/>
                    </a:solidFill>
                  </a:rPr>
                  <a:t>Side Header</a:t>
                </a:r>
                <a:endParaRPr sz="1200">
                  <a:solidFill>
                    <a:srgbClr val="FF0000"/>
                  </a:solidFill>
                </a:endParaRPr>
              </a:p>
            </p:txBody>
          </p:sp>
          <p:sp>
            <p:nvSpPr>
              <p:cNvPr id="1032" name="Google Shape;1032;p81"/>
              <p:cNvSpPr/>
              <p:nvPr/>
            </p:nvSpPr>
            <p:spPr>
              <a:xfrm>
                <a:off x="6085025" y="3530700"/>
                <a:ext cx="810900" cy="7389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3" name="Google Shape;1033;p81"/>
              <p:cNvSpPr txBox="1"/>
              <p:nvPr/>
            </p:nvSpPr>
            <p:spPr>
              <a:xfrm>
                <a:off x="6541682" y="3752138"/>
                <a:ext cx="1194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rPr>
                  <a:t>LEDs</a:t>
                </a:r>
                <a:endParaRPr sz="1200">
                  <a:solidFill>
                    <a:srgbClr val="FF0000"/>
                  </a:solidFill>
                </a:endParaRPr>
              </a:p>
            </p:txBody>
          </p:sp>
          <p:sp>
            <p:nvSpPr>
              <p:cNvPr id="1034" name="Google Shape;1034;p81"/>
              <p:cNvSpPr/>
              <p:nvPr/>
            </p:nvSpPr>
            <p:spPr>
              <a:xfrm>
                <a:off x="2127150" y="4158400"/>
                <a:ext cx="1884900" cy="9414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5" name="Google Shape;1035;p81"/>
              <p:cNvSpPr txBox="1"/>
              <p:nvPr/>
            </p:nvSpPr>
            <p:spPr>
              <a:xfrm>
                <a:off x="932850" y="4436325"/>
                <a:ext cx="119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0000"/>
                    </a:solidFill>
                  </a:rPr>
                  <a:t>Power Switch</a:t>
                </a:r>
                <a:endParaRPr sz="1200">
                  <a:solidFill>
                    <a:srgbClr val="FF0000"/>
                  </a:solidFill>
                </a:endParaRPr>
              </a:p>
            </p:txBody>
          </p:sp>
        </p:grpSp>
        <p:sp>
          <p:nvSpPr>
            <p:cNvPr id="1036" name="Google Shape;1036;p81"/>
            <p:cNvSpPr txBox="1"/>
            <p:nvPr/>
          </p:nvSpPr>
          <p:spPr>
            <a:xfrm>
              <a:off x="5814775" y="4541975"/>
              <a:ext cx="334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FF0000"/>
                </a:solidFill>
              </a:endParaRPr>
            </a:p>
          </p:txBody>
        </p:sp>
        <p:pic>
          <p:nvPicPr>
            <p:cNvPr id="1037" name="Google Shape;1037;p81"/>
            <p:cNvPicPr preferRelativeResize="0"/>
            <p:nvPr/>
          </p:nvPicPr>
          <p:blipFill rotWithShape="1">
            <a:blip r:embed="rId5">
              <a:alphaModFix/>
            </a:blip>
            <a:srcRect l="4606" t="7402" r="3074" b="6017"/>
            <a:stretch/>
          </p:blipFill>
          <p:spPr>
            <a:xfrm>
              <a:off x="3983975" y="3589638"/>
              <a:ext cx="2434001" cy="1409926"/>
            </a:xfrm>
            <a:prstGeom prst="rect">
              <a:avLst/>
            </a:prstGeom>
            <a:noFill/>
            <a:ln>
              <a:noFill/>
            </a:ln>
          </p:spPr>
        </p:pic>
        <p:sp>
          <p:nvSpPr>
            <p:cNvPr id="1038" name="Google Shape;1038;p81"/>
            <p:cNvSpPr/>
            <p:nvPr/>
          </p:nvSpPr>
          <p:spPr>
            <a:xfrm>
              <a:off x="3932725" y="3547000"/>
              <a:ext cx="2612700" cy="15204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9" name="Google Shape;1039;p81"/>
            <p:cNvSpPr txBox="1"/>
            <p:nvPr/>
          </p:nvSpPr>
          <p:spPr>
            <a:xfrm>
              <a:off x="6505658" y="3845068"/>
              <a:ext cx="651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rgbClr val="FF0000"/>
                  </a:solidFill>
                </a:rPr>
                <a:t>Serial Switch</a:t>
              </a:r>
              <a:endParaRPr sz="1800">
                <a:solidFill>
                  <a:schemeClr val="dk2"/>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8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Payload Board</a:t>
            </a:r>
            <a:br>
              <a:rPr lang="en"/>
            </a:br>
            <a:r>
              <a:rPr lang="en"/>
              <a:t>- Software Flowchart</a:t>
            </a:r>
            <a:endParaRPr/>
          </a:p>
        </p:txBody>
      </p:sp>
      <p:pic>
        <p:nvPicPr>
          <p:cNvPr id="1045" name="Google Shape;1045;p82"/>
          <p:cNvPicPr preferRelativeResize="0"/>
          <p:nvPr/>
        </p:nvPicPr>
        <p:blipFill>
          <a:blip r:embed="rId3">
            <a:alphaModFix/>
          </a:blip>
          <a:stretch>
            <a:fillRect/>
          </a:stretch>
        </p:blipFill>
        <p:spPr>
          <a:xfrm>
            <a:off x="311699" y="3934273"/>
            <a:ext cx="1576674" cy="818347"/>
          </a:xfrm>
          <a:prstGeom prst="rect">
            <a:avLst/>
          </a:prstGeom>
          <a:noFill/>
          <a:ln>
            <a:noFill/>
          </a:ln>
        </p:spPr>
      </p:pic>
      <p:sp>
        <p:nvSpPr>
          <p:cNvPr id="1046" name="Google Shape;1046;p82"/>
          <p:cNvSpPr txBox="1"/>
          <p:nvPr/>
        </p:nvSpPr>
        <p:spPr>
          <a:xfrm>
            <a:off x="963750" y="453302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047" name="Google Shape;1047;p82"/>
          <p:cNvSpPr txBox="1">
            <a:spLocks noGrp="1"/>
          </p:cNvSpPr>
          <p:nvPr>
            <p:ph type="sldNum" idx="12"/>
          </p:nvPr>
        </p:nvSpPr>
        <p:spPr>
          <a:xfrm>
            <a:off x="1108476" y="453612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pic>
        <p:nvPicPr>
          <p:cNvPr id="1048" name="Google Shape;1048;p82"/>
          <p:cNvPicPr preferRelativeResize="0"/>
          <p:nvPr/>
        </p:nvPicPr>
        <p:blipFill>
          <a:blip r:embed="rId4">
            <a:alphaModFix/>
          </a:blip>
          <a:stretch>
            <a:fillRect/>
          </a:stretch>
        </p:blipFill>
        <p:spPr>
          <a:xfrm>
            <a:off x="4851415" y="0"/>
            <a:ext cx="3825320" cy="5143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83"/>
          <p:cNvSpPr txBox="1">
            <a:spLocks noGrp="1"/>
          </p:cNvSpPr>
          <p:nvPr>
            <p:ph type="title"/>
          </p:nvPr>
        </p:nvSpPr>
        <p:spPr>
          <a:xfrm>
            <a:off x="73925" y="368825"/>
            <a:ext cx="2715600" cy="10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Payload Board </a:t>
            </a:r>
            <a:br>
              <a:rPr lang="en" sz="2500"/>
            </a:br>
            <a:r>
              <a:rPr lang="en" sz="2500"/>
              <a:t> - Prototype 2</a:t>
            </a:r>
            <a:endParaRPr sz="2500"/>
          </a:p>
        </p:txBody>
      </p:sp>
      <p:pic>
        <p:nvPicPr>
          <p:cNvPr id="1054" name="Google Shape;1054;p83"/>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055" name="Google Shape;1055;p83"/>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056" name="Google Shape;1056;p83"/>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pic>
        <p:nvPicPr>
          <p:cNvPr id="1057" name="Google Shape;1057;p83"/>
          <p:cNvPicPr preferRelativeResize="0"/>
          <p:nvPr/>
        </p:nvPicPr>
        <p:blipFill rotWithShape="1">
          <a:blip r:embed="rId4">
            <a:alphaModFix/>
          </a:blip>
          <a:srcRect t="5191" b="25675"/>
          <a:stretch/>
        </p:blipFill>
        <p:spPr>
          <a:xfrm>
            <a:off x="2265150" y="63075"/>
            <a:ext cx="5282726" cy="48692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pic>
        <p:nvPicPr>
          <p:cNvPr id="1062" name="Google Shape;1062;p84"/>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063" name="Google Shape;1063;p84"/>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064" name="Google Shape;1064;p84"/>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pic>
        <p:nvPicPr>
          <p:cNvPr id="1065" name="Google Shape;1065;p84"/>
          <p:cNvPicPr preferRelativeResize="0"/>
          <p:nvPr/>
        </p:nvPicPr>
        <p:blipFill rotWithShape="1">
          <a:blip r:embed="rId4">
            <a:alphaModFix/>
          </a:blip>
          <a:srcRect t="5191" b="25675"/>
          <a:stretch/>
        </p:blipFill>
        <p:spPr>
          <a:xfrm>
            <a:off x="2265325" y="64025"/>
            <a:ext cx="5282726" cy="4869299"/>
          </a:xfrm>
          <a:prstGeom prst="rect">
            <a:avLst/>
          </a:prstGeom>
          <a:noFill/>
          <a:ln>
            <a:noFill/>
          </a:ln>
        </p:spPr>
      </p:pic>
      <p:sp>
        <p:nvSpPr>
          <p:cNvPr id="1066" name="Google Shape;1066;p84"/>
          <p:cNvSpPr txBox="1">
            <a:spLocks noGrp="1"/>
          </p:cNvSpPr>
          <p:nvPr>
            <p:ph type="title"/>
          </p:nvPr>
        </p:nvSpPr>
        <p:spPr>
          <a:xfrm>
            <a:off x="73996" y="368825"/>
            <a:ext cx="271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Payload Board </a:t>
            </a:r>
            <a:br>
              <a:rPr lang="en" sz="2500"/>
            </a:br>
            <a:r>
              <a:rPr lang="en" sz="2500"/>
              <a:t> - Prototype 2</a:t>
            </a:r>
            <a:endParaRPr sz="2500"/>
          </a:p>
        </p:txBody>
      </p:sp>
      <p:sp>
        <p:nvSpPr>
          <p:cNvPr id="1067" name="Google Shape;1067;p84"/>
          <p:cNvSpPr/>
          <p:nvPr/>
        </p:nvSpPr>
        <p:spPr>
          <a:xfrm>
            <a:off x="3406800" y="67850"/>
            <a:ext cx="1320000" cy="718200"/>
          </a:xfrm>
          <a:prstGeom prst="roundRect">
            <a:avLst>
              <a:gd name="adj" fmla="val 16667"/>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8" name="Google Shape;1068;p84"/>
          <p:cNvSpPr txBox="1"/>
          <p:nvPr/>
        </p:nvSpPr>
        <p:spPr>
          <a:xfrm>
            <a:off x="601850" y="1309375"/>
            <a:ext cx="1403400" cy="6771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a:t>Serial Switch (Dead Bug)</a:t>
            </a:r>
            <a:endParaRPr sz="1600"/>
          </a:p>
        </p:txBody>
      </p:sp>
      <p:sp>
        <p:nvSpPr>
          <p:cNvPr id="1069" name="Google Shape;1069;p84"/>
          <p:cNvSpPr/>
          <p:nvPr/>
        </p:nvSpPr>
        <p:spPr>
          <a:xfrm>
            <a:off x="4926200" y="191024"/>
            <a:ext cx="1159500" cy="393600"/>
          </a:xfrm>
          <a:prstGeom prst="roundRect">
            <a:avLst>
              <a:gd name="adj" fmla="val 16667"/>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0" name="Google Shape;1070;p84"/>
          <p:cNvSpPr txBox="1"/>
          <p:nvPr/>
        </p:nvSpPr>
        <p:spPr>
          <a:xfrm>
            <a:off x="601852" y="3078025"/>
            <a:ext cx="1359600" cy="431100"/>
          </a:xfrm>
          <a:prstGeom prst="rect">
            <a:avLst/>
          </a:prstGeom>
          <a:noFill/>
          <a:ln w="38100" cap="flat" cmpd="sng">
            <a:solidFill>
              <a:srgbClr val="00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a:t>Side Header</a:t>
            </a:r>
            <a:endParaRPr sz="1600"/>
          </a:p>
        </p:txBody>
      </p:sp>
      <p:sp>
        <p:nvSpPr>
          <p:cNvPr id="1071" name="Google Shape;1071;p84"/>
          <p:cNvSpPr/>
          <p:nvPr/>
        </p:nvSpPr>
        <p:spPr>
          <a:xfrm>
            <a:off x="3546096" y="1813311"/>
            <a:ext cx="491700" cy="959100"/>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2" name="Google Shape;1072;p84"/>
          <p:cNvSpPr txBox="1"/>
          <p:nvPr/>
        </p:nvSpPr>
        <p:spPr>
          <a:xfrm>
            <a:off x="723900" y="2160725"/>
            <a:ext cx="1159500" cy="677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a:t>Camera (uCAM-III)</a:t>
            </a:r>
            <a:endParaRPr sz="1600"/>
          </a:p>
        </p:txBody>
      </p:sp>
      <p:sp>
        <p:nvSpPr>
          <p:cNvPr id="1073" name="Google Shape;1073;p84"/>
          <p:cNvSpPr/>
          <p:nvPr/>
        </p:nvSpPr>
        <p:spPr>
          <a:xfrm>
            <a:off x="2976836" y="3783525"/>
            <a:ext cx="667200" cy="572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4" name="Google Shape;1074;p84"/>
          <p:cNvSpPr txBox="1"/>
          <p:nvPr/>
        </p:nvSpPr>
        <p:spPr>
          <a:xfrm>
            <a:off x="601850" y="3749325"/>
            <a:ext cx="13200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a:t>Transceiver</a:t>
            </a:r>
            <a:endParaRPr sz="1600"/>
          </a:p>
        </p:txBody>
      </p:sp>
      <p:sp>
        <p:nvSpPr>
          <p:cNvPr id="1075" name="Google Shape;1075;p84"/>
          <p:cNvSpPr/>
          <p:nvPr/>
        </p:nvSpPr>
        <p:spPr>
          <a:xfrm>
            <a:off x="4699000" y="673250"/>
            <a:ext cx="1932900" cy="3557100"/>
          </a:xfrm>
          <a:prstGeom prst="roundRect">
            <a:avLst>
              <a:gd name="adj" fmla="val 16667"/>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6" name="Google Shape;1076;p84"/>
          <p:cNvSpPr txBox="1"/>
          <p:nvPr/>
        </p:nvSpPr>
        <p:spPr>
          <a:xfrm>
            <a:off x="520850" y="4425450"/>
            <a:ext cx="1403400" cy="4311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Raspberry Pi</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6"/>
        <p:cNvGrpSpPr/>
        <p:nvPr/>
      </p:nvGrpSpPr>
      <p:grpSpPr>
        <a:xfrm>
          <a:off x="0" y="0"/>
          <a:ext cx="0" cy="0"/>
          <a:chOff x="0" y="0"/>
          <a:chExt cx="0" cy="0"/>
        </a:xfrm>
      </p:grpSpPr>
      <p:sp>
        <p:nvSpPr>
          <p:cNvPr id="147" name="Google Shape;14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rPr>
              <a:t>SilverSat is a CubeSat that…</a:t>
            </a:r>
            <a:endParaRPr b="1">
              <a:solidFill>
                <a:srgbClr val="000000"/>
              </a:solidFill>
            </a:endParaRPr>
          </a:p>
          <a:p>
            <a:pPr marL="0" lvl="0" indent="0" algn="l" rtl="0">
              <a:spcBef>
                <a:spcPts val="1600"/>
              </a:spcBef>
              <a:spcAft>
                <a:spcPts val="0"/>
              </a:spcAft>
              <a:buNone/>
            </a:pPr>
            <a:r>
              <a:rPr lang="en">
                <a:solidFill>
                  <a:srgbClr val="000000"/>
                </a:solidFill>
              </a:rPr>
              <a:t>Takes photos of Earth during its orbit and, when in contact with a ground station, logs into X (formerly Twitter) and posts its photos and mission data as posts (formerly Tweets).</a:t>
            </a:r>
            <a:endParaRPr>
              <a:solidFill>
                <a:srgbClr val="000000"/>
              </a:solidFill>
            </a:endParaRPr>
          </a:p>
          <a:p>
            <a:pPr marL="0" lvl="0" indent="0" algn="ctr" rtl="0">
              <a:spcBef>
                <a:spcPts val="1600"/>
              </a:spcBef>
              <a:spcAft>
                <a:spcPts val="1600"/>
              </a:spcAft>
              <a:buNone/>
            </a:pPr>
            <a:br>
              <a:rPr lang="en">
                <a:solidFill>
                  <a:srgbClr val="000000"/>
                </a:solidFill>
              </a:rPr>
            </a:br>
            <a:endParaRPr>
              <a:solidFill>
                <a:srgbClr val="000000"/>
              </a:solidFill>
            </a:endParaRPr>
          </a:p>
        </p:txBody>
      </p:sp>
      <p:sp>
        <p:nvSpPr>
          <p:cNvPr id="148" name="Google Shape;148;p31"/>
          <p:cNvSpPr txBox="1">
            <a:spLocks noGrp="1"/>
          </p:cNvSpPr>
          <p:nvPr>
            <p:ph type="title"/>
          </p:nvPr>
        </p:nvSpPr>
        <p:spPr>
          <a:xfrm>
            <a:off x="311700" y="292625"/>
            <a:ext cx="86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Concept</a:t>
            </a:r>
            <a:endParaRPr sz="2400">
              <a:highlight>
                <a:srgbClr val="00FF00"/>
              </a:highlight>
            </a:endParaRPr>
          </a:p>
        </p:txBody>
      </p:sp>
      <p:pic>
        <p:nvPicPr>
          <p:cNvPr id="149" name="Google Shape;149;p31"/>
          <p:cNvPicPr preferRelativeResize="0"/>
          <p:nvPr/>
        </p:nvPicPr>
        <p:blipFill>
          <a:blip r:embed="rId3">
            <a:alphaModFix/>
          </a:blip>
          <a:stretch>
            <a:fillRect/>
          </a:stretch>
        </p:blipFill>
        <p:spPr>
          <a:xfrm>
            <a:off x="3419299" y="2765049"/>
            <a:ext cx="2948175" cy="1626700"/>
          </a:xfrm>
          <a:prstGeom prst="rect">
            <a:avLst/>
          </a:prstGeom>
          <a:noFill/>
          <a:ln>
            <a:noFill/>
          </a:ln>
        </p:spPr>
      </p:pic>
      <p:pic>
        <p:nvPicPr>
          <p:cNvPr id="150" name="Google Shape;150;p31"/>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51" name="Google Shape;151;p31"/>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52" name="Google Shape;152;p31"/>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53" name="Google Shape;153;p31"/>
          <p:cNvPicPr preferRelativeResize="0"/>
          <p:nvPr/>
        </p:nvPicPr>
        <p:blipFill>
          <a:blip r:embed="rId5">
            <a:alphaModFix/>
          </a:blip>
          <a:stretch>
            <a:fillRect/>
          </a:stretch>
        </p:blipFill>
        <p:spPr>
          <a:xfrm>
            <a:off x="2472500" y="3145751"/>
            <a:ext cx="1451531" cy="9682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8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Payload Board - Software Infrastructure</a:t>
            </a:r>
            <a:endParaRPr/>
          </a:p>
        </p:txBody>
      </p:sp>
      <p:sp>
        <p:nvSpPr>
          <p:cNvPr id="1082" name="Google Shape;1082;p85"/>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en"/>
              <a:t>Configuration system in github for Raspberry Pi (Payload/Ground)</a:t>
            </a:r>
            <a:endParaRPr/>
          </a:p>
          <a:p>
            <a:pPr marL="914400" lvl="1" indent="-342900" algn="l" rtl="0">
              <a:lnSpc>
                <a:spcPct val="100000"/>
              </a:lnSpc>
              <a:spcBef>
                <a:spcPts val="0"/>
              </a:spcBef>
              <a:spcAft>
                <a:spcPts val="0"/>
              </a:spcAft>
              <a:buSzPts val="1800"/>
              <a:buChar char="○"/>
            </a:pPr>
            <a:r>
              <a:rPr lang="en" sz="1800"/>
              <a:t>Simple, reliable, repeatable, named setups for Raspberry Pi</a:t>
            </a:r>
            <a:endParaRPr sz="1800"/>
          </a:p>
          <a:p>
            <a:pPr marL="91440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SzPts val="1800"/>
              <a:buChar char="●"/>
            </a:pPr>
            <a:r>
              <a:rPr lang="en"/>
              <a:t>Swappable Python modules for simple switching of components</a:t>
            </a:r>
            <a:endParaRPr/>
          </a:p>
          <a:p>
            <a:pPr marL="914400" lvl="1" indent="-342900" algn="l" rtl="0">
              <a:lnSpc>
                <a:spcPct val="100000"/>
              </a:lnSpc>
              <a:spcBef>
                <a:spcPts val="0"/>
              </a:spcBef>
              <a:spcAft>
                <a:spcPts val="0"/>
              </a:spcAft>
              <a:buSzPts val="1800"/>
              <a:buChar char="○"/>
            </a:pPr>
            <a:r>
              <a:rPr lang="en" sz="1800"/>
              <a:t>Camera connection (SPI/Serial); Twitter post (vs alternatives), etc.</a:t>
            </a:r>
            <a:endParaRPr sz="1800"/>
          </a:p>
          <a:p>
            <a:pPr marL="91440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SzPts val="1800"/>
              <a:buChar char="●"/>
            </a:pPr>
            <a:r>
              <a:rPr lang="en"/>
              <a:t>Mini File Server (MiniFS) on Ground for file upload/download to Satellite</a:t>
            </a:r>
            <a:endParaRPr/>
          </a:p>
          <a:p>
            <a:pPr marL="914400" lvl="1" indent="-342900" algn="l" rtl="0">
              <a:lnSpc>
                <a:spcPct val="100000"/>
              </a:lnSpc>
              <a:spcBef>
                <a:spcPts val="0"/>
              </a:spcBef>
              <a:spcAft>
                <a:spcPts val="0"/>
              </a:spcAft>
              <a:buSzPts val="1800"/>
              <a:buChar char="○"/>
            </a:pPr>
            <a:r>
              <a:rPr lang="en" sz="1800"/>
              <a:t>Auxiliary startup script from Ground, logfiles to Ground</a:t>
            </a:r>
            <a:endParaRPr/>
          </a:p>
          <a:p>
            <a:pPr marL="457200" lvl="0" indent="-342900" algn="l" rtl="0">
              <a:lnSpc>
                <a:spcPct val="100000"/>
              </a:lnSpc>
              <a:spcBef>
                <a:spcPts val="1600"/>
              </a:spcBef>
              <a:spcAft>
                <a:spcPts val="0"/>
              </a:spcAft>
              <a:buSzPts val="1800"/>
              <a:buChar char="●"/>
            </a:pPr>
            <a:r>
              <a:rPr lang="en"/>
              <a:t>Twitter alternatives - Reddit or MiniFS</a:t>
            </a:r>
            <a:endParaRPr/>
          </a:p>
          <a:p>
            <a:pPr marL="914400" lvl="1" indent="-342900" algn="l" rtl="0">
              <a:lnSpc>
                <a:spcPct val="100000"/>
              </a:lnSpc>
              <a:spcBef>
                <a:spcPts val="0"/>
              </a:spcBef>
              <a:spcAft>
                <a:spcPts val="0"/>
              </a:spcAft>
              <a:buSzPts val="1800"/>
              <a:buChar char="○"/>
            </a:pPr>
            <a:r>
              <a:rPr lang="en" sz="1800"/>
              <a:t>MiniFS (on Ground) can be patched, post to multiple sites</a:t>
            </a:r>
            <a:endParaRPr sz="1800"/>
          </a:p>
          <a:p>
            <a:pPr marL="914400" lvl="1" indent="-342900" algn="l" rtl="0">
              <a:lnSpc>
                <a:spcPct val="100000"/>
              </a:lnSpc>
              <a:spcBef>
                <a:spcPts val="0"/>
              </a:spcBef>
              <a:spcAft>
                <a:spcPts val="0"/>
              </a:spcAft>
              <a:buSzPts val="1800"/>
              <a:buChar char="○"/>
            </a:pPr>
            <a:r>
              <a:rPr lang="en" sz="1800"/>
              <a:t>Consistent interface for Satellite regardless of destination</a:t>
            </a:r>
            <a:endParaRPr sz="1800"/>
          </a:p>
        </p:txBody>
      </p:sp>
      <p:pic>
        <p:nvPicPr>
          <p:cNvPr id="1083" name="Google Shape;1083;p85"/>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084" name="Google Shape;1084;p85"/>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085" name="Google Shape;1085;p85"/>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8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Payload Board - Prototype 2 Test Results</a:t>
            </a:r>
            <a:endParaRPr/>
          </a:p>
        </p:txBody>
      </p:sp>
      <p:pic>
        <p:nvPicPr>
          <p:cNvPr id="1091" name="Google Shape;1091;p86"/>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092" name="Google Shape;1092;p86"/>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093" name="Google Shape;1093;p8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1094" name="Google Shape;1094;p86"/>
          <p:cNvSpPr txBox="1">
            <a:spLocks noGrp="1"/>
          </p:cNvSpPr>
          <p:nvPr>
            <p:ph type="body" idx="1"/>
          </p:nvPr>
        </p:nvSpPr>
        <p:spPr>
          <a:xfrm>
            <a:off x="387900" y="695275"/>
            <a:ext cx="7620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Payload Board demonstrated its ability to:</a:t>
            </a:r>
            <a:endParaRPr/>
          </a:p>
          <a:p>
            <a:pPr marL="457200" lvl="0" indent="-342900" algn="l" rtl="0">
              <a:lnSpc>
                <a:spcPct val="115000"/>
              </a:lnSpc>
              <a:spcBef>
                <a:spcPts val="0"/>
              </a:spcBef>
              <a:spcAft>
                <a:spcPts val="0"/>
              </a:spcAft>
              <a:buSzPts val="1800"/>
              <a:buChar char="●"/>
            </a:pPr>
            <a:r>
              <a:rPr lang="en"/>
              <a:t>Avionics signaling</a:t>
            </a:r>
            <a:endParaRPr/>
          </a:p>
          <a:p>
            <a:pPr marL="914400" lvl="1" indent="-317500" algn="l" rtl="0">
              <a:lnSpc>
                <a:spcPct val="115000"/>
              </a:lnSpc>
              <a:spcBef>
                <a:spcPts val="0"/>
              </a:spcBef>
              <a:spcAft>
                <a:spcPts val="0"/>
              </a:spcAft>
              <a:buSzPts val="1400"/>
              <a:buChar char="○"/>
            </a:pPr>
            <a:r>
              <a:rPr lang="en"/>
              <a:t>Correctly powers up when Power On lines high</a:t>
            </a:r>
            <a:endParaRPr/>
          </a:p>
          <a:p>
            <a:pPr marL="914400" lvl="1" indent="-317500" algn="l" rtl="0">
              <a:lnSpc>
                <a:spcPct val="115000"/>
              </a:lnSpc>
              <a:spcBef>
                <a:spcPts val="0"/>
              </a:spcBef>
              <a:spcAft>
                <a:spcPts val="0"/>
              </a:spcAft>
              <a:buSzPts val="1400"/>
              <a:buChar char="○"/>
            </a:pPr>
            <a:r>
              <a:rPr lang="en"/>
              <a:t>Correctly interprets PHOTO/TWEET on States lines</a:t>
            </a:r>
            <a:endParaRPr/>
          </a:p>
          <a:p>
            <a:pPr marL="914400" lvl="1" indent="-317500" algn="l" rtl="0">
              <a:lnSpc>
                <a:spcPct val="115000"/>
              </a:lnSpc>
              <a:spcBef>
                <a:spcPts val="0"/>
              </a:spcBef>
              <a:spcAft>
                <a:spcPts val="0"/>
              </a:spcAft>
              <a:buSzPts val="1400"/>
              <a:buChar char="○"/>
            </a:pPr>
            <a:r>
              <a:rPr lang="en"/>
              <a:t>Correctly sets RUNNING/SHUTDOWN on Shutdown lines</a:t>
            </a:r>
            <a:endParaRPr/>
          </a:p>
          <a:p>
            <a:pPr marL="457200" lvl="0" indent="-342900" algn="l" rtl="0">
              <a:lnSpc>
                <a:spcPct val="115000"/>
              </a:lnSpc>
              <a:spcBef>
                <a:spcPts val="0"/>
              </a:spcBef>
              <a:spcAft>
                <a:spcPts val="0"/>
              </a:spcAft>
              <a:buSzPts val="1800"/>
              <a:buChar char="●"/>
            </a:pPr>
            <a:r>
              <a:rPr lang="en"/>
              <a:t>Take a photo</a:t>
            </a:r>
            <a:endParaRPr/>
          </a:p>
          <a:p>
            <a:pPr marL="914400" lvl="1" indent="-317500" algn="l" rtl="0">
              <a:lnSpc>
                <a:spcPct val="115000"/>
              </a:lnSpc>
              <a:spcBef>
                <a:spcPts val="0"/>
              </a:spcBef>
              <a:spcAft>
                <a:spcPts val="0"/>
              </a:spcAft>
              <a:buSzPts val="1400"/>
              <a:buChar char="○"/>
            </a:pPr>
            <a:r>
              <a:rPr lang="en"/>
              <a:t>Sets Serial switch, syncs with camera, saves photo in filesystem, increments photo counter</a:t>
            </a:r>
            <a:endParaRPr/>
          </a:p>
          <a:p>
            <a:pPr marL="457200" lvl="0" indent="-342900" algn="l" rtl="0">
              <a:lnSpc>
                <a:spcPct val="115000"/>
              </a:lnSpc>
              <a:spcBef>
                <a:spcPts val="0"/>
              </a:spcBef>
              <a:spcAft>
                <a:spcPts val="0"/>
              </a:spcAft>
              <a:buSzPts val="1800"/>
              <a:buChar char="●"/>
            </a:pPr>
            <a:r>
              <a:rPr lang="en"/>
              <a:t>Establish network connection,</a:t>
            </a:r>
            <a:endParaRPr/>
          </a:p>
          <a:p>
            <a:pPr marL="914400" lvl="1" indent="-317500" algn="l" rtl="0">
              <a:lnSpc>
                <a:spcPct val="115000"/>
              </a:lnSpc>
              <a:spcBef>
                <a:spcPts val="0"/>
              </a:spcBef>
              <a:spcAft>
                <a:spcPts val="0"/>
              </a:spcAft>
              <a:buSzPts val="1400"/>
              <a:buChar char="○"/>
            </a:pPr>
            <a:r>
              <a:rPr lang="en"/>
              <a:t>Sets Serial switch, runs network setup commands, pings the ground, sets the clock, downloads auxiliary startup script, executes code, and sends upload logs to ground</a:t>
            </a:r>
            <a:endParaRPr/>
          </a:p>
          <a:p>
            <a:pPr marL="457200" lvl="0" indent="-342900" algn="l" rtl="0">
              <a:lnSpc>
                <a:spcPct val="115000"/>
              </a:lnSpc>
              <a:spcBef>
                <a:spcPts val="0"/>
              </a:spcBef>
              <a:spcAft>
                <a:spcPts val="0"/>
              </a:spcAft>
              <a:buSzPts val="1800"/>
              <a:buChar char="●"/>
            </a:pPr>
            <a:r>
              <a:rPr lang="en"/>
              <a:t>Tweet</a:t>
            </a:r>
            <a:endParaRPr/>
          </a:p>
          <a:p>
            <a:pPr marL="914400" lvl="1" indent="-317500" algn="l" rtl="0">
              <a:lnSpc>
                <a:spcPct val="115000"/>
              </a:lnSpc>
              <a:spcBef>
                <a:spcPts val="0"/>
              </a:spcBef>
              <a:spcAft>
                <a:spcPts val="0"/>
              </a:spcAft>
              <a:buSzPts val="1400"/>
              <a:buChar char="○"/>
            </a:pPr>
            <a:r>
              <a:rPr lang="en"/>
              <a:t>Checks for a photo to tweet, text tweet if no photo, if there is a photo tweet    deletes photo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8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Payload Board - Prototype 2 Test Results cont.</a:t>
            </a:r>
            <a:endParaRPr/>
          </a:p>
        </p:txBody>
      </p:sp>
      <p:sp>
        <p:nvSpPr>
          <p:cNvPr id="1100" name="Google Shape;1100;p87"/>
          <p:cNvSpPr txBox="1">
            <a:spLocks noGrp="1"/>
          </p:cNvSpPr>
          <p:nvPr>
            <p:ph type="body" idx="1"/>
          </p:nvPr>
        </p:nvSpPr>
        <p:spPr>
          <a:xfrm>
            <a:off x="311700" y="771475"/>
            <a:ext cx="8520600" cy="4057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Current Draw</a:t>
            </a:r>
            <a:endParaRPr/>
          </a:p>
          <a:p>
            <a:pPr marL="914400" lvl="1" indent="-342900" algn="l" rtl="0">
              <a:spcBef>
                <a:spcPts val="0"/>
              </a:spcBef>
              <a:spcAft>
                <a:spcPts val="0"/>
              </a:spcAft>
              <a:buSzPts val="1800"/>
              <a:buChar char="○"/>
            </a:pPr>
            <a:r>
              <a:rPr lang="en" sz="1800"/>
              <a:t>Sleep mode: 0 current draw</a:t>
            </a:r>
            <a:endParaRPr sz="1800"/>
          </a:p>
          <a:p>
            <a:pPr marL="914400" lvl="1" indent="-342900" algn="l" rtl="0">
              <a:spcBef>
                <a:spcPts val="0"/>
              </a:spcBef>
              <a:spcAft>
                <a:spcPts val="0"/>
              </a:spcAft>
              <a:buSzPts val="1800"/>
              <a:buChar char="○"/>
            </a:pPr>
            <a:r>
              <a:rPr lang="en" sz="1800"/>
              <a:t>RPi on: 200 to 300mA</a:t>
            </a:r>
            <a:br>
              <a:rPr lang="en" sz="1800"/>
            </a:br>
            <a:endParaRPr sz="1800"/>
          </a:p>
          <a:p>
            <a:pPr marL="457200" lvl="0" indent="-342900" algn="l" rtl="0">
              <a:spcBef>
                <a:spcPts val="0"/>
              </a:spcBef>
              <a:spcAft>
                <a:spcPts val="0"/>
              </a:spcAft>
              <a:buSzPts val="1800"/>
              <a:buChar char="●"/>
            </a:pPr>
            <a:r>
              <a:rPr lang="en"/>
              <a:t>Running Time</a:t>
            </a:r>
            <a:endParaRPr/>
          </a:p>
          <a:p>
            <a:pPr marL="914400" lvl="1" indent="-342900" algn="l" rtl="0">
              <a:spcBef>
                <a:spcPts val="0"/>
              </a:spcBef>
              <a:spcAft>
                <a:spcPts val="0"/>
              </a:spcAft>
              <a:buSzPts val="1800"/>
              <a:buChar char="○"/>
            </a:pPr>
            <a:r>
              <a:rPr lang="en" sz="1800"/>
              <a:t>Bootup: ~50 seconds</a:t>
            </a:r>
            <a:endParaRPr sz="1800"/>
          </a:p>
          <a:p>
            <a:pPr marL="914400" lvl="1" indent="-342900" algn="l" rtl="0">
              <a:spcBef>
                <a:spcPts val="0"/>
              </a:spcBef>
              <a:spcAft>
                <a:spcPts val="0"/>
              </a:spcAft>
              <a:buSzPts val="1800"/>
              <a:buChar char="○"/>
            </a:pPr>
            <a:r>
              <a:rPr lang="en" sz="1800"/>
              <a:t>Take photo: ~90 seconds</a:t>
            </a:r>
            <a:endParaRPr sz="1800"/>
          </a:p>
          <a:p>
            <a:pPr marL="914400" lvl="1" indent="-342900" algn="l" rtl="0">
              <a:spcBef>
                <a:spcPts val="0"/>
              </a:spcBef>
              <a:spcAft>
                <a:spcPts val="0"/>
              </a:spcAft>
              <a:buSzPts val="1800"/>
              <a:buChar char="○"/>
            </a:pPr>
            <a:r>
              <a:rPr lang="en" sz="1800"/>
              <a:t>Tweet: ~5 minutes</a:t>
            </a:r>
            <a:endParaRPr sz="1800"/>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Total Power Usage Estimates</a:t>
            </a:r>
            <a:endParaRPr/>
          </a:p>
          <a:p>
            <a:pPr marL="914400" lvl="1" indent="-342900" algn="l" rtl="0">
              <a:spcBef>
                <a:spcPts val="0"/>
              </a:spcBef>
              <a:spcAft>
                <a:spcPts val="0"/>
              </a:spcAft>
              <a:buSzPts val="1800"/>
              <a:buChar char="○"/>
            </a:pPr>
            <a:r>
              <a:rPr lang="en" sz="1800"/>
              <a:t>Photo: 140 Joules</a:t>
            </a:r>
            <a:endParaRPr sz="1800"/>
          </a:p>
          <a:p>
            <a:pPr marL="914400" lvl="1" indent="-342900" algn="l" rtl="0">
              <a:spcBef>
                <a:spcPts val="0"/>
              </a:spcBef>
              <a:spcAft>
                <a:spcPts val="0"/>
              </a:spcAft>
              <a:buSzPts val="1800"/>
              <a:buChar char="○"/>
            </a:pPr>
            <a:r>
              <a:rPr lang="en" sz="1800"/>
              <a:t>Tweet: 350 Joules</a:t>
            </a:r>
            <a:endParaRPr sz="1800"/>
          </a:p>
        </p:txBody>
      </p:sp>
      <p:pic>
        <p:nvPicPr>
          <p:cNvPr id="1101" name="Google Shape;1101;p87"/>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102" name="Google Shape;1102;p87"/>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103" name="Google Shape;1103;p87"/>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8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600"/>
              <a:t>Currently Working On? Going into Flight Model Build…</a:t>
            </a:r>
            <a:endParaRPr/>
          </a:p>
        </p:txBody>
      </p:sp>
      <p:sp>
        <p:nvSpPr>
          <p:cNvPr id="1109" name="Google Shape;1109;p88"/>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Redesign of Payload Board PCB for serial switch</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
              <a:t>Low-power Satellite Raspberry Pi configuration</a:t>
            </a:r>
            <a:endParaRPr/>
          </a:p>
          <a:p>
            <a:pPr marL="914400" lvl="1" indent="-342900" algn="l" rtl="0">
              <a:spcBef>
                <a:spcPts val="0"/>
              </a:spcBef>
              <a:spcAft>
                <a:spcPts val="0"/>
              </a:spcAft>
              <a:buSzPts val="1800"/>
              <a:buChar char="○"/>
            </a:pPr>
            <a:r>
              <a:rPr lang="en" sz="1800"/>
              <a:t>Turn off HDMI, WiFI, etc. </a:t>
            </a:r>
            <a:endParaRPr sz="1800"/>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Determine total power consumption for photo and tweet modes</a:t>
            </a:r>
            <a:endParaRPr/>
          </a:p>
          <a:p>
            <a:pPr marL="914400" lvl="1" indent="-342900" algn="l" rtl="0">
              <a:spcBef>
                <a:spcPts val="0"/>
              </a:spcBef>
              <a:spcAft>
                <a:spcPts val="0"/>
              </a:spcAft>
              <a:buSzPts val="1800"/>
              <a:buChar char="○"/>
            </a:pPr>
            <a:r>
              <a:rPr lang="en" sz="1800"/>
              <a:t>Depends on size/complexity of photo</a:t>
            </a:r>
            <a:endParaRPr sz="1800"/>
          </a:p>
          <a:p>
            <a:pPr marL="457200" lvl="0" indent="-342900" algn="l" rtl="0">
              <a:spcBef>
                <a:spcPts val="1600"/>
              </a:spcBef>
              <a:spcAft>
                <a:spcPts val="0"/>
              </a:spcAft>
              <a:buSzPts val="1800"/>
              <a:buChar char="●"/>
            </a:pPr>
            <a:r>
              <a:rPr lang="en"/>
              <a:t>Easily change tweet text from Ground, and</a:t>
            </a:r>
            <a:endParaRPr/>
          </a:p>
          <a:p>
            <a:pPr marL="914400" lvl="1" indent="-342900" algn="l" rtl="0">
              <a:spcBef>
                <a:spcPts val="0"/>
              </a:spcBef>
              <a:spcAft>
                <a:spcPts val="0"/>
              </a:spcAft>
              <a:buSzPts val="1800"/>
              <a:buChar char="○"/>
            </a:pPr>
            <a:r>
              <a:rPr lang="en" sz="1800"/>
              <a:t>Implement tweet text placeholders for Payload status values</a:t>
            </a:r>
            <a:endParaRPr sz="1800"/>
          </a:p>
        </p:txBody>
      </p:sp>
      <p:pic>
        <p:nvPicPr>
          <p:cNvPr id="1110" name="Google Shape;1110;p88"/>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111" name="Google Shape;1111;p8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112" name="Google Shape;1112;p88"/>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89"/>
          <p:cNvSpPr txBox="1">
            <a:spLocks noGrp="1"/>
          </p:cNvSpPr>
          <p:nvPr>
            <p:ph type="title"/>
          </p:nvPr>
        </p:nvSpPr>
        <p:spPr>
          <a:xfrm>
            <a:off x="311700" y="2150850"/>
            <a:ext cx="8520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Ground Station</a:t>
            </a:r>
            <a:endParaRPr sz="1800"/>
          </a:p>
        </p:txBody>
      </p:sp>
      <p:pic>
        <p:nvPicPr>
          <p:cNvPr id="1118" name="Google Shape;1118;p89"/>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119" name="Google Shape;1119;p89"/>
          <p:cNvSpPr txBox="1"/>
          <p:nvPr/>
        </p:nvSpPr>
        <p:spPr>
          <a:xfrm>
            <a:off x="8255628" y="471587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083D6E"/>
                </a:solidFill>
              </a:rPr>
              <a:t>64</a:t>
            </a:fld>
            <a:endParaRPr sz="1000">
              <a:solidFill>
                <a:srgbClr val="083D6E"/>
              </a:solidFill>
            </a:endParaRPr>
          </a:p>
        </p:txBody>
      </p:sp>
      <p:sp>
        <p:nvSpPr>
          <p:cNvPr id="1120" name="Google Shape;1120;p8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9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Driving (Derived) Requirements</a:t>
            </a:r>
            <a:endParaRPr/>
          </a:p>
        </p:txBody>
      </p:sp>
      <p:sp>
        <p:nvSpPr>
          <p:cNvPr id="1126" name="Google Shape;1126;p90"/>
          <p:cNvSpPr txBox="1">
            <a:spLocks noGrp="1"/>
          </p:cNvSpPr>
          <p:nvPr>
            <p:ph type="body" idx="1"/>
          </p:nvPr>
        </p:nvSpPr>
        <p:spPr>
          <a:xfrm>
            <a:off x="464100" y="847675"/>
            <a:ext cx="411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The Ground Station shall...</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 transmit and receive Radio signals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The Ground Station's computer shall host the Satellite's Internet connection</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 use tracking software to locate the CubeSat</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 send and receive commands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 send and receive data in a data format</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 receive the Satellite's beacon and status characters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 use the location of where we want the CubeSat to be when we take a picture, predict when it will reach it, and send the picture time to the Satellite</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 receive and filter through public requests for a location of the picture</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A person, either a licensed Amateur Radio Operator or under the supervision of an Amateur Radio Operator, shall be at the control point</a:t>
            </a:r>
            <a:endParaRPr sz="1100">
              <a:solidFill>
                <a:schemeClr val="dk1"/>
              </a:solidFill>
            </a:endParaRPr>
          </a:p>
        </p:txBody>
      </p:sp>
      <p:sp>
        <p:nvSpPr>
          <p:cNvPr id="1127" name="Google Shape;1127;p90"/>
          <p:cNvSpPr txBox="1">
            <a:spLocks noGrp="1"/>
          </p:cNvSpPr>
          <p:nvPr>
            <p:ph type="body" idx="2"/>
          </p:nvPr>
        </p:nvSpPr>
        <p:spPr>
          <a:xfrm>
            <a:off x="4984800" y="847675"/>
            <a:ext cx="3999900" cy="3416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sz="1100">
                <a:solidFill>
                  <a:schemeClr val="dk1"/>
                </a:solidFill>
              </a:rPr>
              <a:t>... consist of the components necessary for proper and sufficient operation, including, but not limited to, those found in the Ground Station block diagram</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 send a consistent ping up to the CubeSat to start the process of connecting to the CubeSat</a:t>
            </a:r>
            <a:endParaRPr sz="1100">
              <a:solidFill>
                <a:schemeClr val="dk1"/>
              </a:solidFill>
            </a:endParaRPr>
          </a:p>
          <a:p>
            <a:pPr marL="0" lvl="0" indent="0" algn="l" rtl="0">
              <a:spcBef>
                <a:spcPts val="0"/>
              </a:spcBef>
              <a:spcAft>
                <a:spcPts val="1600"/>
              </a:spcAft>
              <a:buNone/>
            </a:pPr>
            <a:endParaRPr/>
          </a:p>
        </p:txBody>
      </p:sp>
      <p:pic>
        <p:nvPicPr>
          <p:cNvPr id="1128" name="Google Shape;1128;p90"/>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129" name="Google Shape;1129;p90"/>
          <p:cNvSpPr txBox="1"/>
          <p:nvPr/>
        </p:nvSpPr>
        <p:spPr>
          <a:xfrm>
            <a:off x="8255628" y="471587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083D6E"/>
                </a:solidFill>
              </a:rPr>
              <a:t>65</a:t>
            </a:fld>
            <a:endParaRPr sz="1000">
              <a:solidFill>
                <a:srgbClr val="083D6E"/>
              </a:solidFill>
            </a:endParaRPr>
          </a:p>
        </p:txBody>
      </p:sp>
      <p:sp>
        <p:nvSpPr>
          <p:cNvPr id="1130" name="Google Shape;1130;p90"/>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page </a:t>
            </a:r>
            <a:endParaRPr sz="1200" i="1">
              <a:solidFill>
                <a:srgbClr val="083D6E"/>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9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Ground Station Software</a:t>
            </a:r>
            <a:endParaRPr/>
          </a:p>
        </p:txBody>
      </p:sp>
      <p:sp>
        <p:nvSpPr>
          <p:cNvPr id="1136" name="Google Shape;1136;p91"/>
          <p:cNvSpPr/>
          <p:nvPr/>
        </p:nvSpPr>
        <p:spPr>
          <a:xfrm>
            <a:off x="4970277" y="789127"/>
            <a:ext cx="1067700" cy="77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t>Ground Station</a:t>
            </a:r>
            <a:r>
              <a:rPr lang="en" sz="1000"/>
              <a:t> </a:t>
            </a:r>
            <a:r>
              <a:rPr lang="en" sz="800"/>
              <a:t>Software Establishes Flask Server</a:t>
            </a:r>
            <a:endParaRPr sz="800"/>
          </a:p>
        </p:txBody>
      </p:sp>
      <p:sp>
        <p:nvSpPr>
          <p:cNvPr id="1137" name="Google Shape;1137;p91"/>
          <p:cNvSpPr/>
          <p:nvPr/>
        </p:nvSpPr>
        <p:spPr>
          <a:xfrm>
            <a:off x="6329657" y="789127"/>
            <a:ext cx="1067700" cy="77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Listens and connects with GPredict to get Radio Doppler Frequencies </a:t>
            </a:r>
            <a:endParaRPr sz="800"/>
          </a:p>
        </p:txBody>
      </p:sp>
      <p:sp>
        <p:nvSpPr>
          <p:cNvPr id="1138" name="Google Shape;1138;p91"/>
          <p:cNvSpPr/>
          <p:nvPr/>
        </p:nvSpPr>
        <p:spPr>
          <a:xfrm>
            <a:off x="7764605" y="789127"/>
            <a:ext cx="1067700" cy="77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Provides Interface for Commands</a:t>
            </a:r>
            <a:r>
              <a:rPr lang="en" sz="1000"/>
              <a:t> </a:t>
            </a:r>
            <a:endParaRPr sz="1000"/>
          </a:p>
        </p:txBody>
      </p:sp>
      <p:sp>
        <p:nvSpPr>
          <p:cNvPr id="1139" name="Google Shape;1139;p91"/>
          <p:cNvSpPr/>
          <p:nvPr/>
        </p:nvSpPr>
        <p:spPr>
          <a:xfrm>
            <a:off x="4970277" y="2001643"/>
            <a:ext cx="1067700" cy="77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Waits for Input Request/ Submission</a:t>
            </a:r>
            <a:endParaRPr sz="800"/>
          </a:p>
        </p:txBody>
      </p:sp>
      <p:sp>
        <p:nvSpPr>
          <p:cNvPr id="1140" name="Google Shape;1140;p91"/>
          <p:cNvSpPr/>
          <p:nvPr/>
        </p:nvSpPr>
        <p:spPr>
          <a:xfrm>
            <a:off x="7764605" y="2001643"/>
            <a:ext cx="1067700" cy="77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Server Converts Data and Sends through Radio</a:t>
            </a:r>
            <a:endParaRPr sz="800"/>
          </a:p>
        </p:txBody>
      </p:sp>
      <p:sp>
        <p:nvSpPr>
          <p:cNvPr id="1141" name="Google Shape;1141;p91"/>
          <p:cNvSpPr/>
          <p:nvPr/>
        </p:nvSpPr>
        <p:spPr>
          <a:xfrm>
            <a:off x="6329657" y="2001643"/>
            <a:ext cx="1067700" cy="77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On Input, </a:t>
            </a:r>
            <a:endParaRPr sz="800"/>
          </a:p>
          <a:p>
            <a:pPr marL="0" marR="0" lvl="0" indent="0" algn="ctr" rtl="0">
              <a:lnSpc>
                <a:spcPct val="100000"/>
              </a:lnSpc>
              <a:spcBef>
                <a:spcPts val="0"/>
              </a:spcBef>
              <a:spcAft>
                <a:spcPts val="0"/>
              </a:spcAft>
              <a:buNone/>
            </a:pPr>
            <a:r>
              <a:rPr lang="en" sz="800">
                <a:solidFill>
                  <a:schemeClr val="dk1"/>
                </a:solidFill>
              </a:rPr>
              <a:t>Creates</a:t>
            </a:r>
            <a:r>
              <a:rPr lang="en" sz="800"/>
              <a:t>/</a:t>
            </a:r>
            <a:r>
              <a:rPr lang="en" sz="800">
                <a:solidFill>
                  <a:schemeClr val="dk1"/>
                </a:solidFill>
              </a:rPr>
              <a:t>Sends a Request to Server</a:t>
            </a:r>
            <a:endParaRPr sz="800"/>
          </a:p>
        </p:txBody>
      </p:sp>
      <p:sp>
        <p:nvSpPr>
          <p:cNvPr id="1142" name="Google Shape;1142;p91"/>
          <p:cNvSpPr/>
          <p:nvPr/>
        </p:nvSpPr>
        <p:spPr>
          <a:xfrm>
            <a:off x="6329657" y="3152228"/>
            <a:ext cx="1067700" cy="77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Decodes and Writes Responses on Interface</a:t>
            </a:r>
            <a:endParaRPr sz="800"/>
          </a:p>
        </p:txBody>
      </p:sp>
      <p:sp>
        <p:nvSpPr>
          <p:cNvPr id="1143" name="Google Shape;1143;p91"/>
          <p:cNvSpPr/>
          <p:nvPr/>
        </p:nvSpPr>
        <p:spPr>
          <a:xfrm>
            <a:off x="4970277" y="3152228"/>
            <a:ext cx="1067700" cy="77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Listens for Response Transmissions</a:t>
            </a:r>
            <a:endParaRPr sz="800"/>
          </a:p>
        </p:txBody>
      </p:sp>
      <p:pic>
        <p:nvPicPr>
          <p:cNvPr id="1144" name="Google Shape;1144;p91"/>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145" name="Google Shape;1145;p91"/>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146" name="Google Shape;1146;p91"/>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1147" name="Google Shape;1147;p91"/>
          <p:cNvSpPr txBox="1"/>
          <p:nvPr/>
        </p:nvSpPr>
        <p:spPr>
          <a:xfrm>
            <a:off x="464350" y="963325"/>
            <a:ext cx="3686400" cy="3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What does it do?</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Enables Commands </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Display Status</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Rapid Entry of Commands</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Controls Radio Frequency</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Future Tasks</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Implement and Test Antenna Control</a:t>
            </a:r>
            <a:endParaRPr sz="1800">
              <a:solidFill>
                <a:schemeClr val="dk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92"/>
          <p:cNvPicPr preferRelativeResize="0"/>
          <p:nvPr/>
        </p:nvPicPr>
        <p:blipFill>
          <a:blip r:embed="rId3">
            <a:alphaModFix/>
          </a:blip>
          <a:stretch>
            <a:fillRect/>
          </a:stretch>
        </p:blipFill>
        <p:spPr>
          <a:xfrm>
            <a:off x="0" y="0"/>
            <a:ext cx="9144000" cy="5143511"/>
          </a:xfrm>
          <a:prstGeom prst="rect">
            <a:avLst/>
          </a:prstGeom>
          <a:noFill/>
          <a:ln>
            <a:noFill/>
          </a:ln>
        </p:spPr>
      </p:pic>
      <p:pic>
        <p:nvPicPr>
          <p:cNvPr id="1153" name="Google Shape;1153;p92"/>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154" name="Google Shape;1154;p92"/>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FFFFFF"/>
                </a:solidFill>
              </a:rPr>
              <a:t>Slide </a:t>
            </a:r>
            <a:endParaRPr sz="1200" i="1">
              <a:solidFill>
                <a:srgbClr val="FFFFFF"/>
              </a:solidFill>
            </a:endParaRPr>
          </a:p>
        </p:txBody>
      </p:sp>
      <p:sp>
        <p:nvSpPr>
          <p:cNvPr id="1155" name="Google Shape;1155;p92"/>
          <p:cNvSpPr txBox="1">
            <a:spLocks noGrp="1"/>
          </p:cNvSpPr>
          <p:nvPr>
            <p:ph type="sldNum" idx="12"/>
          </p:nvPr>
        </p:nvSpPr>
        <p:spPr>
          <a:xfrm>
            <a:off x="8527551" y="4715875"/>
            <a:ext cx="32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67</a:t>
            </a:fld>
            <a:endParaRPr>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3"/>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Picture</a:t>
            </a:r>
            <a:endParaRPr/>
          </a:p>
        </p:txBody>
      </p:sp>
      <p:sp>
        <p:nvSpPr>
          <p:cNvPr id="1161" name="Google Shape;1161;p93"/>
          <p:cNvSpPr/>
          <p:nvPr/>
        </p:nvSpPr>
        <p:spPr>
          <a:xfrm>
            <a:off x="3000900" y="2148725"/>
            <a:ext cx="1060800" cy="79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Ground Station</a:t>
            </a:r>
            <a:endParaRPr/>
          </a:p>
          <a:p>
            <a:pPr marL="0" lvl="0" indent="0" algn="ctr" rtl="0">
              <a:spcBef>
                <a:spcPts val="0"/>
              </a:spcBef>
              <a:spcAft>
                <a:spcPts val="0"/>
              </a:spcAft>
              <a:buNone/>
            </a:pPr>
            <a:r>
              <a:rPr lang="en"/>
              <a:t>(inside)</a:t>
            </a:r>
            <a:endParaRPr/>
          </a:p>
        </p:txBody>
      </p:sp>
      <p:sp>
        <p:nvSpPr>
          <p:cNvPr id="1162" name="Google Shape;1162;p93"/>
          <p:cNvSpPr/>
          <p:nvPr/>
        </p:nvSpPr>
        <p:spPr>
          <a:xfrm>
            <a:off x="1528225" y="2982775"/>
            <a:ext cx="1060800" cy="83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Ground Station</a:t>
            </a:r>
            <a:endParaRPr/>
          </a:p>
          <a:p>
            <a:pPr marL="0" lvl="0" indent="0" algn="ctr" rtl="0">
              <a:spcBef>
                <a:spcPts val="0"/>
              </a:spcBef>
              <a:spcAft>
                <a:spcPts val="0"/>
              </a:spcAft>
              <a:buNone/>
            </a:pPr>
            <a:r>
              <a:rPr lang="en"/>
              <a:t>Controller</a:t>
            </a:r>
            <a:endParaRPr/>
          </a:p>
        </p:txBody>
      </p:sp>
      <p:sp>
        <p:nvSpPr>
          <p:cNvPr id="1163" name="Google Shape;1163;p93"/>
          <p:cNvSpPr/>
          <p:nvPr/>
        </p:nvSpPr>
        <p:spPr>
          <a:xfrm>
            <a:off x="1350625" y="1475825"/>
            <a:ext cx="1238400" cy="83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Local</a:t>
            </a:r>
            <a:endParaRPr/>
          </a:p>
          <a:p>
            <a:pPr marL="0" lvl="0" indent="0" algn="ctr" rtl="0">
              <a:spcBef>
                <a:spcPts val="0"/>
              </a:spcBef>
              <a:spcAft>
                <a:spcPts val="0"/>
              </a:spcAft>
              <a:buNone/>
            </a:pPr>
            <a:r>
              <a:rPr lang="en"/>
              <a:t>Network</a:t>
            </a:r>
            <a:endParaRPr/>
          </a:p>
          <a:p>
            <a:pPr marL="0" lvl="0" indent="0" algn="ctr" rtl="0">
              <a:spcBef>
                <a:spcPts val="0"/>
              </a:spcBef>
              <a:spcAft>
                <a:spcPts val="0"/>
              </a:spcAft>
              <a:buNone/>
            </a:pPr>
            <a:r>
              <a:rPr lang="en"/>
              <a:t>(to internet)</a:t>
            </a:r>
            <a:endParaRPr/>
          </a:p>
        </p:txBody>
      </p:sp>
      <p:sp>
        <p:nvSpPr>
          <p:cNvPr id="1164" name="Google Shape;1164;p93"/>
          <p:cNvSpPr/>
          <p:nvPr/>
        </p:nvSpPr>
        <p:spPr>
          <a:xfrm>
            <a:off x="5190900" y="2148725"/>
            <a:ext cx="1060800" cy="79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Ground Station</a:t>
            </a:r>
            <a:endParaRPr/>
          </a:p>
          <a:p>
            <a:pPr marL="0" lvl="0" indent="0" algn="ctr" rtl="0">
              <a:spcBef>
                <a:spcPts val="0"/>
              </a:spcBef>
              <a:spcAft>
                <a:spcPts val="0"/>
              </a:spcAft>
              <a:buNone/>
            </a:pPr>
            <a:r>
              <a:rPr lang="en"/>
              <a:t>(outside)</a:t>
            </a:r>
            <a:endParaRPr/>
          </a:p>
        </p:txBody>
      </p:sp>
      <p:sp>
        <p:nvSpPr>
          <p:cNvPr id="1165" name="Google Shape;1165;p93"/>
          <p:cNvSpPr/>
          <p:nvPr/>
        </p:nvSpPr>
        <p:spPr>
          <a:xfrm>
            <a:off x="6732575" y="2308625"/>
            <a:ext cx="1060800" cy="4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Antenna</a:t>
            </a:r>
            <a:endParaRPr/>
          </a:p>
        </p:txBody>
      </p:sp>
      <p:sp>
        <p:nvSpPr>
          <p:cNvPr id="1166" name="Google Shape;1166;p93"/>
          <p:cNvSpPr/>
          <p:nvPr/>
        </p:nvSpPr>
        <p:spPr>
          <a:xfrm>
            <a:off x="6732575" y="2780225"/>
            <a:ext cx="1060800" cy="64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Antenna</a:t>
            </a:r>
            <a:endParaRPr/>
          </a:p>
          <a:p>
            <a:pPr marL="0" lvl="0" indent="0" algn="ctr" rtl="0">
              <a:spcBef>
                <a:spcPts val="0"/>
              </a:spcBef>
              <a:spcAft>
                <a:spcPts val="0"/>
              </a:spcAft>
              <a:buNone/>
            </a:pPr>
            <a:r>
              <a:rPr lang="en"/>
              <a:t>Positioner</a:t>
            </a:r>
            <a:endParaRPr/>
          </a:p>
        </p:txBody>
      </p:sp>
      <p:cxnSp>
        <p:nvCxnSpPr>
          <p:cNvPr id="1167" name="Google Shape;1167;p93"/>
          <p:cNvCxnSpPr>
            <a:endCxn id="1164" idx="1"/>
          </p:cNvCxnSpPr>
          <p:nvPr/>
        </p:nvCxnSpPr>
        <p:spPr>
          <a:xfrm>
            <a:off x="4061700" y="2544425"/>
            <a:ext cx="1129200" cy="0"/>
          </a:xfrm>
          <a:prstGeom prst="straightConnector1">
            <a:avLst/>
          </a:prstGeom>
          <a:noFill/>
          <a:ln w="9525" cap="flat" cmpd="sng">
            <a:solidFill>
              <a:schemeClr val="dk2"/>
            </a:solidFill>
            <a:prstDash val="solid"/>
            <a:round/>
            <a:headEnd type="none" w="med" len="med"/>
            <a:tailEnd type="none" w="med" len="med"/>
          </a:ln>
        </p:spPr>
      </p:cxnSp>
      <p:cxnSp>
        <p:nvCxnSpPr>
          <p:cNvPr id="1168" name="Google Shape;1168;p93"/>
          <p:cNvCxnSpPr>
            <a:stCxn id="1163" idx="3"/>
            <a:endCxn id="1163" idx="3"/>
          </p:cNvCxnSpPr>
          <p:nvPr/>
        </p:nvCxnSpPr>
        <p:spPr>
          <a:xfrm>
            <a:off x="2589025" y="1892225"/>
            <a:ext cx="0" cy="0"/>
          </a:xfrm>
          <a:prstGeom prst="straightConnector1">
            <a:avLst/>
          </a:prstGeom>
          <a:noFill/>
          <a:ln w="9525" cap="flat" cmpd="sng">
            <a:solidFill>
              <a:schemeClr val="dk2"/>
            </a:solidFill>
            <a:prstDash val="solid"/>
            <a:round/>
            <a:headEnd type="none" w="med" len="med"/>
            <a:tailEnd type="none" w="med" len="med"/>
          </a:ln>
        </p:spPr>
      </p:cxnSp>
      <p:cxnSp>
        <p:nvCxnSpPr>
          <p:cNvPr id="1169" name="Google Shape;1169;p93"/>
          <p:cNvCxnSpPr>
            <a:stCxn id="1163" idx="3"/>
            <a:endCxn id="1161" idx="0"/>
          </p:cNvCxnSpPr>
          <p:nvPr/>
        </p:nvCxnSpPr>
        <p:spPr>
          <a:xfrm>
            <a:off x="2589025" y="1892225"/>
            <a:ext cx="942300" cy="256500"/>
          </a:xfrm>
          <a:prstGeom prst="bentConnector2">
            <a:avLst/>
          </a:prstGeom>
          <a:noFill/>
          <a:ln w="9525" cap="flat" cmpd="sng">
            <a:solidFill>
              <a:schemeClr val="dk2"/>
            </a:solidFill>
            <a:prstDash val="solid"/>
            <a:round/>
            <a:headEnd type="none" w="med" len="med"/>
            <a:tailEnd type="none" w="med" len="med"/>
          </a:ln>
        </p:spPr>
      </p:cxnSp>
      <p:cxnSp>
        <p:nvCxnSpPr>
          <p:cNvPr id="1170" name="Google Shape;1170;p93"/>
          <p:cNvCxnSpPr>
            <a:stCxn id="1162" idx="3"/>
            <a:endCxn id="1161" idx="2"/>
          </p:cNvCxnSpPr>
          <p:nvPr/>
        </p:nvCxnSpPr>
        <p:spPr>
          <a:xfrm rot="10800000" flipH="1">
            <a:off x="2589025" y="2940175"/>
            <a:ext cx="942300" cy="459000"/>
          </a:xfrm>
          <a:prstGeom prst="bentConnector2">
            <a:avLst/>
          </a:prstGeom>
          <a:noFill/>
          <a:ln w="9525" cap="flat" cmpd="sng">
            <a:solidFill>
              <a:schemeClr val="dk2"/>
            </a:solidFill>
            <a:prstDash val="solid"/>
            <a:round/>
            <a:headEnd type="none" w="med" len="med"/>
            <a:tailEnd type="none" w="med" len="med"/>
          </a:ln>
        </p:spPr>
      </p:cxnSp>
      <p:cxnSp>
        <p:nvCxnSpPr>
          <p:cNvPr id="1171" name="Google Shape;1171;p93"/>
          <p:cNvCxnSpPr>
            <a:stCxn id="1162" idx="2"/>
            <a:endCxn id="1166" idx="2"/>
          </p:cNvCxnSpPr>
          <p:nvPr/>
        </p:nvCxnSpPr>
        <p:spPr>
          <a:xfrm rot="-5400000">
            <a:off x="4467325" y="1019875"/>
            <a:ext cx="387000" cy="5204400"/>
          </a:xfrm>
          <a:prstGeom prst="bentConnector3">
            <a:avLst>
              <a:gd name="adj1" fmla="val -61531"/>
            </a:avLst>
          </a:prstGeom>
          <a:noFill/>
          <a:ln w="9525" cap="flat" cmpd="sng">
            <a:solidFill>
              <a:schemeClr val="dk2"/>
            </a:solidFill>
            <a:prstDash val="solid"/>
            <a:round/>
            <a:headEnd type="none" w="med" len="med"/>
            <a:tailEnd type="none" w="med" len="med"/>
          </a:ln>
        </p:spPr>
      </p:cxnSp>
      <p:cxnSp>
        <p:nvCxnSpPr>
          <p:cNvPr id="1172" name="Google Shape;1172;p93"/>
          <p:cNvCxnSpPr>
            <a:stCxn id="1164" idx="3"/>
            <a:endCxn id="1165" idx="1"/>
          </p:cNvCxnSpPr>
          <p:nvPr/>
        </p:nvCxnSpPr>
        <p:spPr>
          <a:xfrm>
            <a:off x="6251700" y="2544425"/>
            <a:ext cx="480900" cy="0"/>
          </a:xfrm>
          <a:prstGeom prst="straightConnector1">
            <a:avLst/>
          </a:prstGeom>
          <a:noFill/>
          <a:ln w="9525" cap="flat" cmpd="sng">
            <a:solidFill>
              <a:schemeClr val="dk2"/>
            </a:solidFill>
            <a:prstDash val="solid"/>
            <a:round/>
            <a:headEnd type="none" w="med" len="med"/>
            <a:tailEnd type="none" w="med" len="med"/>
          </a:ln>
        </p:spPr>
      </p:cxnSp>
      <p:sp>
        <p:nvSpPr>
          <p:cNvPr id="1173" name="Google Shape;1173;p93"/>
          <p:cNvSpPr txBox="1"/>
          <p:nvPr/>
        </p:nvSpPr>
        <p:spPr>
          <a:xfrm>
            <a:off x="4985425" y="1369025"/>
            <a:ext cx="18819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Mounted near Antenna for lowest loss</a:t>
            </a:r>
            <a:endParaRPr sz="1100">
              <a:solidFill>
                <a:schemeClr val="dk2"/>
              </a:solidFill>
            </a:endParaRPr>
          </a:p>
        </p:txBody>
      </p:sp>
      <p:sp>
        <p:nvSpPr>
          <p:cNvPr id="1174" name="Google Shape;1174;p93"/>
          <p:cNvSpPr txBox="1"/>
          <p:nvPr/>
        </p:nvSpPr>
        <p:spPr>
          <a:xfrm>
            <a:off x="4101327" y="3045175"/>
            <a:ext cx="984300" cy="35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30 meters?</a:t>
            </a:r>
            <a:endParaRPr sz="1100">
              <a:solidFill>
                <a:schemeClr val="dk2"/>
              </a:solidFill>
            </a:endParaRPr>
          </a:p>
        </p:txBody>
      </p:sp>
      <p:sp>
        <p:nvSpPr>
          <p:cNvPr id="1175" name="Google Shape;1175;p93"/>
          <p:cNvSpPr txBox="1"/>
          <p:nvPr/>
        </p:nvSpPr>
        <p:spPr>
          <a:xfrm>
            <a:off x="5710375" y="3074575"/>
            <a:ext cx="849600" cy="35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 1 meter</a:t>
            </a:r>
            <a:endParaRPr sz="1100">
              <a:solidFill>
                <a:schemeClr val="dk2"/>
              </a:solidFill>
            </a:endParaRPr>
          </a:p>
        </p:txBody>
      </p:sp>
      <p:cxnSp>
        <p:nvCxnSpPr>
          <p:cNvPr id="1176" name="Google Shape;1176;p93"/>
          <p:cNvCxnSpPr/>
          <p:nvPr/>
        </p:nvCxnSpPr>
        <p:spPr>
          <a:xfrm>
            <a:off x="4067650" y="2746575"/>
            <a:ext cx="1136700" cy="84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93"/>
          <p:cNvCxnSpPr/>
          <p:nvPr/>
        </p:nvCxnSpPr>
        <p:spPr>
          <a:xfrm>
            <a:off x="4057950" y="2315200"/>
            <a:ext cx="1136700" cy="8400"/>
          </a:xfrm>
          <a:prstGeom prst="straightConnector1">
            <a:avLst/>
          </a:prstGeom>
          <a:noFill/>
          <a:ln w="9525" cap="flat" cmpd="sng">
            <a:solidFill>
              <a:schemeClr val="dk2"/>
            </a:solidFill>
            <a:prstDash val="solid"/>
            <a:round/>
            <a:headEnd type="none" w="med" len="med"/>
            <a:tailEnd type="none" w="med" len="med"/>
          </a:ln>
        </p:spPr>
      </p:cxnSp>
      <p:sp>
        <p:nvSpPr>
          <p:cNvPr id="1178" name="Google Shape;1178;p93"/>
          <p:cNvSpPr/>
          <p:nvPr/>
        </p:nvSpPr>
        <p:spPr>
          <a:xfrm>
            <a:off x="4556000" y="2098225"/>
            <a:ext cx="134700" cy="81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9" name="Google Shape;1179;p93"/>
          <p:cNvSpPr txBox="1"/>
          <p:nvPr/>
        </p:nvSpPr>
        <p:spPr>
          <a:xfrm>
            <a:off x="4098750" y="1655550"/>
            <a:ext cx="8496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2"/>
                </a:solidFill>
              </a:rPr>
              <a:t>Tx, Rx &amp; Sw.Cntl</a:t>
            </a:r>
            <a:endParaRPr sz="1100">
              <a:solidFill>
                <a:schemeClr val="dk2"/>
              </a:solidFill>
            </a:endParaRPr>
          </a:p>
        </p:txBody>
      </p:sp>
      <p:sp>
        <p:nvSpPr>
          <p:cNvPr id="1180" name="Google Shape;1180;p93"/>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pic>
        <p:nvPicPr>
          <p:cNvPr id="1181" name="Google Shape;1181;p93"/>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182" name="Google Shape;1182;p93"/>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183" name="Google Shape;1183;p93"/>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1184" name="Google Shape;1184;p93"/>
          <p:cNvSpPr txBox="1"/>
          <p:nvPr/>
        </p:nvSpPr>
        <p:spPr>
          <a:xfrm>
            <a:off x="200750" y="4333550"/>
            <a:ext cx="6604200" cy="7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Location: Goddard Amateur Radio Club clubhouse, Glenn Dale, Maryland</a:t>
            </a:r>
            <a:endParaRPr>
              <a:solidFill>
                <a:schemeClr val="dk2"/>
              </a:solidFill>
            </a:endParaRPr>
          </a:p>
          <a:p>
            <a:pPr marL="0" lvl="0" indent="0" algn="l" rtl="0">
              <a:spcBef>
                <a:spcPts val="0"/>
              </a:spcBef>
              <a:spcAft>
                <a:spcPts val="0"/>
              </a:spcAft>
              <a:buNone/>
            </a:pPr>
            <a:r>
              <a:rPr lang="en">
                <a:solidFill>
                  <a:schemeClr val="dk2"/>
                </a:solidFill>
              </a:rPr>
              <a:t>HAAT: −15×10⁻¹ m* plus tower height</a:t>
            </a:r>
            <a:endParaRPr>
              <a:solidFill>
                <a:schemeClr val="dk2"/>
              </a:solidFill>
            </a:endParaRPr>
          </a:p>
          <a:p>
            <a:pPr marL="0" lvl="0" indent="0" algn="l" rtl="0">
              <a:spcBef>
                <a:spcPts val="0"/>
              </a:spcBef>
              <a:spcAft>
                <a:spcPts val="0"/>
              </a:spcAft>
              <a:buNone/>
            </a:pPr>
            <a:r>
              <a:rPr lang="en" sz="500">
                <a:solidFill>
                  <a:schemeClr val="dk2"/>
                </a:solidFill>
              </a:rPr>
              <a:t>* United States Federal Communications Commission (2016, January 21). Antenna Height Above Average Terrain (HAAT) Calculator, output for 39°00’42.36‘‘N, 76°50‘21.33˘W. https://transition.fcc.gov/fcc-bin/haat_calculator?dlat=39&amp;mlat=0&amp;slat=... Accessed May 24, 2022 12:00 PM</a:t>
            </a:r>
            <a:endParaRPr sz="500">
              <a:solidFill>
                <a:schemeClr val="dk2"/>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94"/>
          <p:cNvSpPr/>
          <p:nvPr/>
        </p:nvSpPr>
        <p:spPr>
          <a:xfrm>
            <a:off x="1017188" y="671325"/>
            <a:ext cx="6576000" cy="423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 name="Google Shape;1190;p94"/>
          <p:cNvSpPr/>
          <p:nvPr/>
        </p:nvSpPr>
        <p:spPr>
          <a:xfrm>
            <a:off x="1068575" y="936675"/>
            <a:ext cx="3564900" cy="38571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GS Transceiver PCB (all one board)</a:t>
            </a:r>
            <a:endParaRPr/>
          </a:p>
        </p:txBody>
      </p:sp>
      <p:sp>
        <p:nvSpPr>
          <p:cNvPr id="1191" name="Google Shape;1191;p94"/>
          <p:cNvSpPr txBox="1">
            <a:spLocks noGrp="1"/>
          </p:cNvSpPr>
          <p:nvPr>
            <p:ph type="title"/>
          </p:nvPr>
        </p:nvSpPr>
        <p:spPr>
          <a:xfrm>
            <a:off x="311700" y="74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Ground Station Inside Segment Detail</a:t>
            </a:r>
            <a:endParaRPr/>
          </a:p>
        </p:txBody>
      </p:sp>
      <p:sp>
        <p:nvSpPr>
          <p:cNvPr id="1192" name="Google Shape;1192;p94"/>
          <p:cNvSpPr/>
          <p:nvPr/>
        </p:nvSpPr>
        <p:spPr>
          <a:xfrm>
            <a:off x="2743417" y="2853666"/>
            <a:ext cx="780000" cy="377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AX5043</a:t>
            </a:r>
            <a:endParaRPr sz="1200"/>
          </a:p>
        </p:txBody>
      </p:sp>
      <p:sp>
        <p:nvSpPr>
          <p:cNvPr id="1193" name="Google Shape;1193;p94"/>
          <p:cNvSpPr/>
          <p:nvPr/>
        </p:nvSpPr>
        <p:spPr>
          <a:xfrm>
            <a:off x="2688830" y="3365695"/>
            <a:ext cx="888900" cy="33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Differential Match</a:t>
            </a:r>
            <a:endParaRPr sz="800"/>
          </a:p>
        </p:txBody>
      </p:sp>
      <p:sp>
        <p:nvSpPr>
          <p:cNvPr id="1194" name="Google Shape;1194;p94"/>
          <p:cNvSpPr/>
          <p:nvPr/>
        </p:nvSpPr>
        <p:spPr>
          <a:xfrm>
            <a:off x="2688830" y="2385862"/>
            <a:ext cx="888900" cy="33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Single Ended Match</a:t>
            </a:r>
            <a:endParaRPr sz="800"/>
          </a:p>
        </p:txBody>
      </p:sp>
      <p:sp>
        <p:nvSpPr>
          <p:cNvPr id="1195" name="Google Shape;1195;p94"/>
          <p:cNvSpPr/>
          <p:nvPr/>
        </p:nvSpPr>
        <p:spPr>
          <a:xfrm>
            <a:off x="6357883" y="2190251"/>
            <a:ext cx="995100" cy="712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PA</a:t>
            </a:r>
            <a:endParaRPr sz="1100"/>
          </a:p>
          <a:p>
            <a:pPr marL="0" lvl="0" indent="0" algn="ctr" rtl="0">
              <a:spcBef>
                <a:spcPts val="0"/>
              </a:spcBef>
              <a:spcAft>
                <a:spcPts val="0"/>
              </a:spcAft>
              <a:buNone/>
            </a:pPr>
            <a:r>
              <a:rPr lang="en" sz="700"/>
              <a:t>47dBm(min)</a:t>
            </a:r>
            <a:endParaRPr sz="700"/>
          </a:p>
          <a:p>
            <a:pPr marL="0" lvl="0" indent="0" algn="ctr" rtl="0">
              <a:spcBef>
                <a:spcPts val="0"/>
              </a:spcBef>
              <a:spcAft>
                <a:spcPts val="0"/>
              </a:spcAft>
              <a:buNone/>
            </a:pPr>
            <a:r>
              <a:rPr lang="en" sz="700"/>
              <a:t>Toptek PA-80u</a:t>
            </a:r>
            <a:endParaRPr sz="700"/>
          </a:p>
          <a:p>
            <a:pPr marL="0" lvl="0" indent="0" algn="ctr" rtl="0">
              <a:spcBef>
                <a:spcPts val="0"/>
              </a:spcBef>
              <a:spcAft>
                <a:spcPts val="0"/>
              </a:spcAft>
              <a:buNone/>
            </a:pPr>
            <a:r>
              <a:rPr lang="en" sz="700"/>
              <a:t>G=13dB(min)</a:t>
            </a:r>
            <a:endParaRPr sz="700"/>
          </a:p>
          <a:p>
            <a:pPr marL="0" lvl="0" indent="0" algn="ctr" rtl="0">
              <a:spcBef>
                <a:spcPts val="0"/>
              </a:spcBef>
              <a:spcAft>
                <a:spcPts val="0"/>
              </a:spcAft>
              <a:buNone/>
            </a:pPr>
            <a:r>
              <a:rPr lang="en" sz="700"/>
              <a:t>NF = 2.5dB</a:t>
            </a:r>
            <a:endParaRPr sz="700"/>
          </a:p>
        </p:txBody>
      </p:sp>
      <p:sp>
        <p:nvSpPr>
          <p:cNvPr id="1196" name="Google Shape;1196;p94"/>
          <p:cNvSpPr/>
          <p:nvPr/>
        </p:nvSpPr>
        <p:spPr>
          <a:xfrm>
            <a:off x="5531450" y="2121850"/>
            <a:ext cx="527400" cy="849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Driver Amp</a:t>
            </a:r>
            <a:endParaRPr sz="1000"/>
          </a:p>
          <a:p>
            <a:pPr marL="0" lvl="0" indent="0" algn="ctr" rtl="0">
              <a:spcBef>
                <a:spcPts val="0"/>
              </a:spcBef>
              <a:spcAft>
                <a:spcPts val="0"/>
              </a:spcAft>
              <a:buNone/>
            </a:pPr>
            <a:r>
              <a:rPr lang="en" sz="600"/>
              <a:t>Pout 36dBm (min)</a:t>
            </a:r>
            <a:endParaRPr sz="600"/>
          </a:p>
          <a:p>
            <a:pPr marL="0" lvl="0" indent="0" algn="ctr" rtl="0">
              <a:spcBef>
                <a:spcPts val="0"/>
              </a:spcBef>
              <a:spcAft>
                <a:spcPts val="0"/>
              </a:spcAft>
              <a:buNone/>
            </a:pPr>
            <a:r>
              <a:rPr lang="en" sz="600"/>
              <a:t>G ~ 19dB</a:t>
            </a:r>
            <a:endParaRPr sz="600"/>
          </a:p>
        </p:txBody>
      </p:sp>
      <p:sp>
        <p:nvSpPr>
          <p:cNvPr id="1197" name="Google Shape;1197;p94"/>
          <p:cNvSpPr/>
          <p:nvPr/>
        </p:nvSpPr>
        <p:spPr>
          <a:xfrm>
            <a:off x="8066874" y="2299889"/>
            <a:ext cx="780000" cy="505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Cable </a:t>
            </a:r>
            <a:r>
              <a:rPr lang="en" sz="600"/>
              <a:t>LMR600</a:t>
            </a:r>
            <a:endParaRPr sz="600"/>
          </a:p>
          <a:p>
            <a:pPr marL="0" lvl="0" indent="0" algn="ctr" rtl="0">
              <a:spcBef>
                <a:spcPts val="0"/>
              </a:spcBef>
              <a:spcAft>
                <a:spcPts val="0"/>
              </a:spcAft>
              <a:buNone/>
            </a:pPr>
            <a:r>
              <a:rPr lang="en" sz="600"/>
              <a:t>100 ft. ~ 1.7dB</a:t>
            </a:r>
            <a:endParaRPr sz="600"/>
          </a:p>
          <a:p>
            <a:pPr marL="0" lvl="0" indent="0" algn="ctr" rtl="0">
              <a:spcBef>
                <a:spcPts val="0"/>
              </a:spcBef>
              <a:spcAft>
                <a:spcPts val="0"/>
              </a:spcAft>
              <a:buNone/>
            </a:pPr>
            <a:r>
              <a:rPr lang="en" sz="600"/>
              <a:t>2x SMA</a:t>
            </a:r>
            <a:endParaRPr sz="600"/>
          </a:p>
        </p:txBody>
      </p:sp>
      <p:sp>
        <p:nvSpPr>
          <p:cNvPr id="1198" name="Google Shape;1198;p94"/>
          <p:cNvSpPr/>
          <p:nvPr/>
        </p:nvSpPr>
        <p:spPr>
          <a:xfrm>
            <a:off x="1835376" y="2853666"/>
            <a:ext cx="780000" cy="377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SAMD21</a:t>
            </a:r>
            <a:endParaRPr sz="1100"/>
          </a:p>
        </p:txBody>
      </p:sp>
      <p:sp>
        <p:nvSpPr>
          <p:cNvPr id="1199" name="Google Shape;1199;p94"/>
          <p:cNvSpPr txBox="1"/>
          <p:nvPr/>
        </p:nvSpPr>
        <p:spPr>
          <a:xfrm>
            <a:off x="2688825" y="3939300"/>
            <a:ext cx="19971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Pi attached by 40 Pin header:</a:t>
            </a:r>
            <a:endParaRPr sz="1000"/>
          </a:p>
          <a:p>
            <a:pPr marL="0" lvl="0" indent="0" algn="l" rtl="0">
              <a:spcBef>
                <a:spcPts val="0"/>
              </a:spcBef>
              <a:spcAft>
                <a:spcPts val="0"/>
              </a:spcAft>
              <a:buNone/>
            </a:pPr>
            <a:r>
              <a:rPr lang="en" sz="1000"/>
              <a:t>Serial, 5V (to Pi), 3V3 (from Pi), optional GPIO</a:t>
            </a:r>
            <a:endParaRPr sz="1000"/>
          </a:p>
          <a:p>
            <a:pPr marL="0" lvl="0" indent="0" algn="l" rtl="0">
              <a:spcBef>
                <a:spcPts val="0"/>
              </a:spcBef>
              <a:spcAft>
                <a:spcPts val="0"/>
              </a:spcAft>
              <a:buNone/>
            </a:pPr>
            <a:r>
              <a:rPr lang="en" sz="1000"/>
              <a:t>Alternative: RPi 4 or 5 attached via ribbon cable</a:t>
            </a:r>
            <a:endParaRPr sz="1000"/>
          </a:p>
        </p:txBody>
      </p:sp>
      <p:sp>
        <p:nvSpPr>
          <p:cNvPr id="1200" name="Google Shape;1200;p94"/>
          <p:cNvSpPr/>
          <p:nvPr/>
        </p:nvSpPr>
        <p:spPr>
          <a:xfrm>
            <a:off x="8066881" y="3279457"/>
            <a:ext cx="780000" cy="505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Cable </a:t>
            </a:r>
            <a:r>
              <a:rPr lang="en" sz="600"/>
              <a:t>LMR600</a:t>
            </a:r>
            <a:endParaRPr sz="600"/>
          </a:p>
          <a:p>
            <a:pPr marL="0" lvl="0" indent="0" algn="ctr" rtl="0">
              <a:spcBef>
                <a:spcPts val="0"/>
              </a:spcBef>
              <a:spcAft>
                <a:spcPts val="0"/>
              </a:spcAft>
              <a:buNone/>
            </a:pPr>
            <a:r>
              <a:rPr lang="en" sz="600"/>
              <a:t>100 ft. ~ 1.7dB</a:t>
            </a:r>
            <a:endParaRPr sz="600"/>
          </a:p>
          <a:p>
            <a:pPr marL="0" lvl="0" indent="0" algn="ctr" rtl="0">
              <a:spcBef>
                <a:spcPts val="0"/>
              </a:spcBef>
              <a:spcAft>
                <a:spcPts val="0"/>
              </a:spcAft>
              <a:buNone/>
            </a:pPr>
            <a:r>
              <a:rPr lang="en" sz="600"/>
              <a:t>2x SMA</a:t>
            </a:r>
            <a:endParaRPr sz="600"/>
          </a:p>
        </p:txBody>
      </p:sp>
      <p:sp>
        <p:nvSpPr>
          <p:cNvPr id="1201" name="Google Shape;1201;p94"/>
          <p:cNvSpPr/>
          <p:nvPr/>
        </p:nvSpPr>
        <p:spPr>
          <a:xfrm>
            <a:off x="34225" y="1694575"/>
            <a:ext cx="780000" cy="377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GROUND</a:t>
            </a:r>
            <a:endParaRPr sz="900"/>
          </a:p>
          <a:p>
            <a:pPr marL="0" lvl="0" indent="0" algn="ctr" rtl="0">
              <a:spcBef>
                <a:spcPts val="0"/>
              </a:spcBef>
              <a:spcAft>
                <a:spcPts val="0"/>
              </a:spcAft>
              <a:buNone/>
            </a:pPr>
            <a:r>
              <a:rPr lang="en" sz="900"/>
              <a:t>PC</a:t>
            </a:r>
            <a:endParaRPr sz="900"/>
          </a:p>
        </p:txBody>
      </p:sp>
      <p:sp>
        <p:nvSpPr>
          <p:cNvPr id="1202" name="Google Shape;1202;p94"/>
          <p:cNvSpPr/>
          <p:nvPr/>
        </p:nvSpPr>
        <p:spPr>
          <a:xfrm>
            <a:off x="1835675" y="3897070"/>
            <a:ext cx="780000" cy="377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RPi </a:t>
            </a:r>
            <a:endParaRPr sz="1100"/>
          </a:p>
          <a:p>
            <a:pPr marL="0" lvl="0" indent="0" algn="ctr" rtl="0">
              <a:spcBef>
                <a:spcPts val="0"/>
              </a:spcBef>
              <a:spcAft>
                <a:spcPts val="0"/>
              </a:spcAft>
              <a:buNone/>
            </a:pPr>
            <a:r>
              <a:rPr lang="en" sz="1100"/>
              <a:t>Zero 2 W</a:t>
            </a:r>
            <a:endParaRPr sz="1100"/>
          </a:p>
        </p:txBody>
      </p:sp>
      <p:sp>
        <p:nvSpPr>
          <p:cNvPr id="1203" name="Google Shape;1203;p94"/>
          <p:cNvSpPr/>
          <p:nvPr/>
        </p:nvSpPr>
        <p:spPr>
          <a:xfrm>
            <a:off x="4819813" y="2364100"/>
            <a:ext cx="527400" cy="377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Cable</a:t>
            </a:r>
            <a:endParaRPr sz="600"/>
          </a:p>
        </p:txBody>
      </p:sp>
      <p:cxnSp>
        <p:nvCxnSpPr>
          <p:cNvPr id="1204" name="Google Shape;1204;p94"/>
          <p:cNvCxnSpPr>
            <a:stCxn id="1205" idx="2"/>
            <a:endCxn id="1198" idx="0"/>
          </p:cNvCxnSpPr>
          <p:nvPr/>
        </p:nvCxnSpPr>
        <p:spPr>
          <a:xfrm rot="-5400000" flipH="1">
            <a:off x="1834625" y="2462425"/>
            <a:ext cx="782100" cy="600"/>
          </a:xfrm>
          <a:prstGeom prst="bentConnector3">
            <a:avLst>
              <a:gd name="adj1" fmla="val 49993"/>
            </a:avLst>
          </a:prstGeom>
          <a:noFill/>
          <a:ln w="9525" cap="flat" cmpd="sng">
            <a:solidFill>
              <a:srgbClr val="000000"/>
            </a:solidFill>
            <a:prstDash val="solid"/>
            <a:round/>
            <a:headEnd type="none" w="med" len="med"/>
            <a:tailEnd type="none" w="med" len="med"/>
          </a:ln>
        </p:spPr>
      </p:cxnSp>
      <p:cxnSp>
        <p:nvCxnSpPr>
          <p:cNvPr id="1206" name="Google Shape;1206;p94"/>
          <p:cNvCxnSpPr>
            <a:stCxn id="1202" idx="0"/>
            <a:endCxn id="1198" idx="2"/>
          </p:cNvCxnSpPr>
          <p:nvPr/>
        </p:nvCxnSpPr>
        <p:spPr>
          <a:xfrm rot="-5400000">
            <a:off x="1892975" y="3563770"/>
            <a:ext cx="6660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1207" name="Google Shape;1207;p94"/>
          <p:cNvCxnSpPr>
            <a:stCxn id="1198" idx="3"/>
            <a:endCxn id="1192" idx="1"/>
          </p:cNvCxnSpPr>
          <p:nvPr/>
        </p:nvCxnSpPr>
        <p:spPr>
          <a:xfrm>
            <a:off x="2615376" y="3042366"/>
            <a:ext cx="128100" cy="600"/>
          </a:xfrm>
          <a:prstGeom prst="bentConnector3">
            <a:avLst>
              <a:gd name="adj1" fmla="val 50030"/>
            </a:avLst>
          </a:prstGeom>
          <a:noFill/>
          <a:ln w="9525" cap="flat" cmpd="sng">
            <a:solidFill>
              <a:srgbClr val="000000"/>
            </a:solidFill>
            <a:prstDash val="solid"/>
            <a:round/>
            <a:headEnd type="none" w="med" len="med"/>
            <a:tailEnd type="none" w="med" len="med"/>
          </a:ln>
        </p:spPr>
      </p:cxnSp>
      <p:cxnSp>
        <p:nvCxnSpPr>
          <p:cNvPr id="1208" name="Google Shape;1208;p94"/>
          <p:cNvCxnSpPr>
            <a:stCxn id="1192" idx="0"/>
            <a:endCxn id="1194" idx="2"/>
          </p:cNvCxnSpPr>
          <p:nvPr/>
        </p:nvCxnSpPr>
        <p:spPr>
          <a:xfrm rot="-5400000">
            <a:off x="3066517" y="2786166"/>
            <a:ext cx="134400" cy="600"/>
          </a:xfrm>
          <a:prstGeom prst="bentConnector3">
            <a:avLst>
              <a:gd name="adj1" fmla="val 49960"/>
            </a:avLst>
          </a:prstGeom>
          <a:noFill/>
          <a:ln w="9525" cap="flat" cmpd="sng">
            <a:solidFill>
              <a:srgbClr val="000000"/>
            </a:solidFill>
            <a:prstDash val="solid"/>
            <a:round/>
            <a:headEnd type="none" w="med" len="med"/>
            <a:tailEnd type="none" w="med" len="med"/>
          </a:ln>
        </p:spPr>
      </p:cxnSp>
      <p:cxnSp>
        <p:nvCxnSpPr>
          <p:cNvPr id="1209" name="Google Shape;1209;p94"/>
          <p:cNvCxnSpPr>
            <a:endCxn id="1193" idx="0"/>
          </p:cNvCxnSpPr>
          <p:nvPr/>
        </p:nvCxnSpPr>
        <p:spPr>
          <a:xfrm rot="-5400000" flipH="1">
            <a:off x="3065630" y="3298045"/>
            <a:ext cx="1347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1210" name="Google Shape;1210;p94"/>
          <p:cNvCxnSpPr>
            <a:stCxn id="1193" idx="3"/>
            <a:endCxn id="1211" idx="1"/>
          </p:cNvCxnSpPr>
          <p:nvPr/>
        </p:nvCxnSpPr>
        <p:spPr>
          <a:xfrm>
            <a:off x="3577730" y="3532345"/>
            <a:ext cx="449700" cy="600"/>
          </a:xfrm>
          <a:prstGeom prst="bentConnector3">
            <a:avLst>
              <a:gd name="adj1" fmla="val 49993"/>
            </a:avLst>
          </a:prstGeom>
          <a:noFill/>
          <a:ln w="9525" cap="flat" cmpd="sng">
            <a:solidFill>
              <a:srgbClr val="000000"/>
            </a:solidFill>
            <a:prstDash val="solid"/>
            <a:round/>
            <a:headEnd type="triangle" w="med" len="med"/>
            <a:tailEnd type="none" w="med" len="med"/>
          </a:ln>
        </p:spPr>
      </p:cxnSp>
      <p:cxnSp>
        <p:nvCxnSpPr>
          <p:cNvPr id="1212" name="Google Shape;1212;p94"/>
          <p:cNvCxnSpPr>
            <a:stCxn id="1194" idx="3"/>
            <a:endCxn id="1213" idx="1"/>
          </p:cNvCxnSpPr>
          <p:nvPr/>
        </p:nvCxnSpPr>
        <p:spPr>
          <a:xfrm>
            <a:off x="3577730" y="2552512"/>
            <a:ext cx="449700" cy="600"/>
          </a:xfrm>
          <a:prstGeom prst="bentConnector3">
            <a:avLst>
              <a:gd name="adj1" fmla="val 49991"/>
            </a:avLst>
          </a:prstGeom>
          <a:noFill/>
          <a:ln w="9525" cap="flat" cmpd="sng">
            <a:solidFill>
              <a:srgbClr val="000000"/>
            </a:solidFill>
            <a:prstDash val="solid"/>
            <a:round/>
            <a:headEnd type="none" w="med" len="med"/>
            <a:tailEnd type="triangle" w="med" len="med"/>
          </a:ln>
        </p:spPr>
      </p:cxnSp>
      <p:cxnSp>
        <p:nvCxnSpPr>
          <p:cNvPr id="1214" name="Google Shape;1214;p94"/>
          <p:cNvCxnSpPr>
            <a:stCxn id="1196" idx="3"/>
            <a:endCxn id="1195" idx="1"/>
          </p:cNvCxnSpPr>
          <p:nvPr/>
        </p:nvCxnSpPr>
        <p:spPr>
          <a:xfrm>
            <a:off x="6058850" y="2546650"/>
            <a:ext cx="299100" cy="600"/>
          </a:xfrm>
          <a:prstGeom prst="bentConnector3">
            <a:avLst>
              <a:gd name="adj1" fmla="val 49989"/>
            </a:avLst>
          </a:prstGeom>
          <a:noFill/>
          <a:ln w="9525" cap="flat" cmpd="sng">
            <a:solidFill>
              <a:srgbClr val="000000"/>
            </a:solidFill>
            <a:prstDash val="solid"/>
            <a:round/>
            <a:headEnd type="none" w="med" len="med"/>
            <a:tailEnd type="triangle" w="med" len="med"/>
          </a:ln>
        </p:spPr>
      </p:cxnSp>
      <p:cxnSp>
        <p:nvCxnSpPr>
          <p:cNvPr id="1215" name="Google Shape;1215;p94"/>
          <p:cNvCxnSpPr>
            <a:stCxn id="1211" idx="3"/>
            <a:endCxn id="1200" idx="1"/>
          </p:cNvCxnSpPr>
          <p:nvPr/>
        </p:nvCxnSpPr>
        <p:spPr>
          <a:xfrm>
            <a:off x="4627662" y="3532351"/>
            <a:ext cx="34392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216" name="Google Shape;1216;p94"/>
          <p:cNvCxnSpPr>
            <a:stCxn id="1203" idx="3"/>
            <a:endCxn id="1196" idx="1"/>
          </p:cNvCxnSpPr>
          <p:nvPr/>
        </p:nvCxnSpPr>
        <p:spPr>
          <a:xfrm rot="10800000" flipH="1">
            <a:off x="5347213" y="2546800"/>
            <a:ext cx="184200" cy="6000"/>
          </a:xfrm>
          <a:prstGeom prst="bentConnector3">
            <a:avLst>
              <a:gd name="adj1" fmla="val 50010"/>
            </a:avLst>
          </a:prstGeom>
          <a:noFill/>
          <a:ln w="9525" cap="flat" cmpd="sng">
            <a:solidFill>
              <a:srgbClr val="000000"/>
            </a:solidFill>
            <a:prstDash val="solid"/>
            <a:round/>
            <a:headEnd type="none" w="med" len="med"/>
            <a:tailEnd type="triangle" w="med" len="med"/>
          </a:ln>
        </p:spPr>
      </p:cxnSp>
      <p:cxnSp>
        <p:nvCxnSpPr>
          <p:cNvPr id="1217" name="Google Shape;1217;p94"/>
          <p:cNvCxnSpPr>
            <a:stCxn id="1195" idx="3"/>
            <a:endCxn id="1197" idx="1"/>
          </p:cNvCxnSpPr>
          <p:nvPr/>
        </p:nvCxnSpPr>
        <p:spPr>
          <a:xfrm>
            <a:off x="7352983" y="2546651"/>
            <a:ext cx="714000" cy="6000"/>
          </a:xfrm>
          <a:prstGeom prst="bentConnector3">
            <a:avLst>
              <a:gd name="adj1" fmla="val 49992"/>
            </a:avLst>
          </a:prstGeom>
          <a:noFill/>
          <a:ln w="9525" cap="flat" cmpd="sng">
            <a:solidFill>
              <a:srgbClr val="000000"/>
            </a:solidFill>
            <a:prstDash val="solid"/>
            <a:round/>
            <a:headEnd type="none" w="med" len="med"/>
            <a:tailEnd type="triangle" w="med" len="med"/>
          </a:ln>
        </p:spPr>
      </p:cxnSp>
      <p:sp>
        <p:nvSpPr>
          <p:cNvPr id="1218" name="Google Shape;1218;p94"/>
          <p:cNvSpPr/>
          <p:nvPr/>
        </p:nvSpPr>
        <p:spPr>
          <a:xfrm>
            <a:off x="5821575" y="748725"/>
            <a:ext cx="1525500" cy="66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Power Supply</a:t>
            </a:r>
            <a:endParaRPr sz="1200"/>
          </a:p>
          <a:p>
            <a:pPr marL="0" lvl="0" indent="0" algn="ctr" rtl="0">
              <a:spcBef>
                <a:spcPts val="0"/>
              </a:spcBef>
              <a:spcAft>
                <a:spcPts val="0"/>
              </a:spcAft>
              <a:buNone/>
            </a:pPr>
            <a:endParaRPr sz="1000"/>
          </a:p>
          <a:p>
            <a:pPr marL="0" lvl="0" indent="0" algn="ctr" rtl="0">
              <a:spcBef>
                <a:spcPts val="0"/>
              </a:spcBef>
              <a:spcAft>
                <a:spcPts val="0"/>
              </a:spcAft>
              <a:buNone/>
            </a:pPr>
            <a:r>
              <a:rPr lang="en" sz="1000"/>
              <a:t>13.8V 15A min</a:t>
            </a:r>
            <a:endParaRPr sz="1000"/>
          </a:p>
        </p:txBody>
      </p:sp>
      <p:cxnSp>
        <p:nvCxnSpPr>
          <p:cNvPr id="1219" name="Google Shape;1219;p94"/>
          <p:cNvCxnSpPr>
            <a:stCxn id="1213" idx="3"/>
            <a:endCxn id="1203" idx="1"/>
          </p:cNvCxnSpPr>
          <p:nvPr/>
        </p:nvCxnSpPr>
        <p:spPr>
          <a:xfrm>
            <a:off x="4627650" y="2552800"/>
            <a:ext cx="192300" cy="0"/>
          </a:xfrm>
          <a:prstGeom prst="straightConnector1">
            <a:avLst/>
          </a:prstGeom>
          <a:noFill/>
          <a:ln w="9525" cap="flat" cmpd="sng">
            <a:solidFill>
              <a:schemeClr val="dk2"/>
            </a:solidFill>
            <a:prstDash val="solid"/>
            <a:round/>
            <a:headEnd type="none" w="med" len="med"/>
            <a:tailEnd type="none" w="med" len="med"/>
          </a:ln>
        </p:spPr>
      </p:cxnSp>
      <p:cxnSp>
        <p:nvCxnSpPr>
          <p:cNvPr id="1220" name="Google Shape;1220;p94"/>
          <p:cNvCxnSpPr>
            <a:stCxn id="1218" idx="2"/>
            <a:endCxn id="1196" idx="0"/>
          </p:cNvCxnSpPr>
          <p:nvPr/>
        </p:nvCxnSpPr>
        <p:spPr>
          <a:xfrm rot="5400000">
            <a:off x="5835525" y="1373025"/>
            <a:ext cx="708300" cy="7893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1221" name="Google Shape;1221;p94"/>
          <p:cNvCxnSpPr>
            <a:stCxn id="1218" idx="2"/>
            <a:endCxn id="1195" idx="0"/>
          </p:cNvCxnSpPr>
          <p:nvPr/>
        </p:nvCxnSpPr>
        <p:spPr>
          <a:xfrm rot="-5400000" flipH="1">
            <a:off x="6331575" y="1666275"/>
            <a:ext cx="776700" cy="271200"/>
          </a:xfrm>
          <a:prstGeom prst="bentConnector3">
            <a:avLst>
              <a:gd name="adj1" fmla="val 45796"/>
            </a:avLst>
          </a:prstGeom>
          <a:noFill/>
          <a:ln w="9525" cap="flat" cmpd="sng">
            <a:solidFill>
              <a:schemeClr val="dk2"/>
            </a:solidFill>
            <a:prstDash val="solid"/>
            <a:round/>
            <a:headEnd type="none" w="med" len="med"/>
            <a:tailEnd type="none" w="med" len="med"/>
          </a:ln>
        </p:spPr>
      </p:cxnSp>
      <p:sp>
        <p:nvSpPr>
          <p:cNvPr id="1205" name="Google Shape;1205;p94"/>
          <p:cNvSpPr/>
          <p:nvPr/>
        </p:nvSpPr>
        <p:spPr>
          <a:xfrm>
            <a:off x="1838675" y="1694275"/>
            <a:ext cx="773400" cy="377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FTDI</a:t>
            </a:r>
            <a:endParaRPr sz="800"/>
          </a:p>
          <a:p>
            <a:pPr marL="0" lvl="0" indent="0" algn="ctr" rtl="0">
              <a:spcBef>
                <a:spcPts val="0"/>
              </a:spcBef>
              <a:spcAft>
                <a:spcPts val="0"/>
              </a:spcAft>
              <a:buNone/>
            </a:pPr>
            <a:r>
              <a:rPr lang="en" sz="800"/>
              <a:t>FT232RNL</a:t>
            </a:r>
            <a:endParaRPr sz="800"/>
          </a:p>
        </p:txBody>
      </p:sp>
      <p:cxnSp>
        <p:nvCxnSpPr>
          <p:cNvPr id="1222" name="Google Shape;1222;p94"/>
          <p:cNvCxnSpPr>
            <a:stCxn id="1223" idx="1"/>
            <a:endCxn id="1201" idx="3"/>
          </p:cNvCxnSpPr>
          <p:nvPr/>
        </p:nvCxnSpPr>
        <p:spPr>
          <a:xfrm flipH="1">
            <a:off x="814175" y="1882975"/>
            <a:ext cx="254400" cy="600"/>
          </a:xfrm>
          <a:prstGeom prst="bentConnector3">
            <a:avLst>
              <a:gd name="adj1" fmla="val 49990"/>
            </a:avLst>
          </a:prstGeom>
          <a:noFill/>
          <a:ln w="9525" cap="flat" cmpd="sng">
            <a:solidFill>
              <a:schemeClr val="dk2"/>
            </a:solidFill>
            <a:prstDash val="solid"/>
            <a:round/>
            <a:headEnd type="none" w="med" len="med"/>
            <a:tailEnd type="none" w="med" len="med"/>
          </a:ln>
        </p:spPr>
      </p:cxnSp>
      <p:sp>
        <p:nvSpPr>
          <p:cNvPr id="1223" name="Google Shape;1223;p94"/>
          <p:cNvSpPr/>
          <p:nvPr/>
        </p:nvSpPr>
        <p:spPr>
          <a:xfrm>
            <a:off x="1068575" y="1650625"/>
            <a:ext cx="631800" cy="464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USB</a:t>
            </a:r>
            <a:endParaRPr sz="1000"/>
          </a:p>
          <a:p>
            <a:pPr marL="0" lvl="0" indent="0" algn="ctr" rtl="0">
              <a:spcBef>
                <a:spcPts val="0"/>
              </a:spcBef>
              <a:spcAft>
                <a:spcPts val="0"/>
              </a:spcAft>
              <a:buNone/>
            </a:pPr>
            <a:r>
              <a:rPr lang="en" sz="800"/>
              <a:t>Type B</a:t>
            </a:r>
            <a:endParaRPr sz="800"/>
          </a:p>
          <a:p>
            <a:pPr marL="0" lvl="0" indent="0" algn="ctr" rtl="0">
              <a:spcBef>
                <a:spcPts val="0"/>
              </a:spcBef>
              <a:spcAft>
                <a:spcPts val="0"/>
              </a:spcAft>
              <a:buNone/>
            </a:pPr>
            <a:r>
              <a:rPr lang="en" sz="800"/>
              <a:t>or Micro</a:t>
            </a:r>
            <a:endParaRPr sz="800"/>
          </a:p>
        </p:txBody>
      </p:sp>
      <p:sp>
        <p:nvSpPr>
          <p:cNvPr id="1213" name="Google Shape;1213;p94"/>
          <p:cNvSpPr/>
          <p:nvPr/>
        </p:nvSpPr>
        <p:spPr>
          <a:xfrm>
            <a:off x="4027350" y="2386150"/>
            <a:ext cx="600300" cy="33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SMA</a:t>
            </a:r>
            <a:endParaRPr sz="1200"/>
          </a:p>
        </p:txBody>
      </p:sp>
      <p:cxnSp>
        <p:nvCxnSpPr>
          <p:cNvPr id="1224" name="Google Shape;1224;p94"/>
          <p:cNvCxnSpPr>
            <a:stCxn id="1223" idx="3"/>
            <a:endCxn id="1205" idx="1"/>
          </p:cNvCxnSpPr>
          <p:nvPr/>
        </p:nvCxnSpPr>
        <p:spPr>
          <a:xfrm>
            <a:off x="1700375" y="1882975"/>
            <a:ext cx="138300" cy="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211" name="Google Shape;1211;p94"/>
          <p:cNvSpPr/>
          <p:nvPr/>
        </p:nvSpPr>
        <p:spPr>
          <a:xfrm>
            <a:off x="4027362" y="3365701"/>
            <a:ext cx="600300" cy="33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SMA</a:t>
            </a:r>
            <a:endParaRPr sz="1200"/>
          </a:p>
        </p:txBody>
      </p:sp>
      <p:cxnSp>
        <p:nvCxnSpPr>
          <p:cNvPr id="1225" name="Google Shape;1225;p94"/>
          <p:cNvCxnSpPr>
            <a:endCxn id="1211" idx="0"/>
          </p:cNvCxnSpPr>
          <p:nvPr/>
        </p:nvCxnSpPr>
        <p:spPr>
          <a:xfrm>
            <a:off x="4323312" y="3117901"/>
            <a:ext cx="4200" cy="247800"/>
          </a:xfrm>
          <a:prstGeom prst="straightConnector1">
            <a:avLst/>
          </a:prstGeom>
          <a:noFill/>
          <a:ln w="9525" cap="flat" cmpd="sng">
            <a:solidFill>
              <a:srgbClr val="000000"/>
            </a:solidFill>
            <a:prstDash val="solid"/>
            <a:round/>
            <a:headEnd type="none" w="med" len="med"/>
            <a:tailEnd type="triangle" w="med" len="med"/>
          </a:ln>
        </p:spPr>
      </p:cxnSp>
      <p:sp>
        <p:nvSpPr>
          <p:cNvPr id="1226" name="Google Shape;1226;p94"/>
          <p:cNvSpPr txBox="1"/>
          <p:nvPr/>
        </p:nvSpPr>
        <p:spPr>
          <a:xfrm>
            <a:off x="4028700" y="2888675"/>
            <a:ext cx="593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13.8V</a:t>
            </a:r>
            <a:endParaRPr sz="800"/>
          </a:p>
        </p:txBody>
      </p:sp>
      <p:sp>
        <p:nvSpPr>
          <p:cNvPr id="1227" name="Google Shape;1227;p94"/>
          <p:cNvSpPr txBox="1"/>
          <p:nvPr/>
        </p:nvSpPr>
        <p:spPr>
          <a:xfrm>
            <a:off x="2778536" y="1748350"/>
            <a:ext cx="1137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Switch control (5x AC gate driver)</a:t>
            </a:r>
            <a:endParaRPr sz="900"/>
          </a:p>
        </p:txBody>
      </p:sp>
      <p:sp>
        <p:nvSpPr>
          <p:cNvPr id="1228" name="Google Shape;1228;p94"/>
          <p:cNvSpPr/>
          <p:nvPr/>
        </p:nvSpPr>
        <p:spPr>
          <a:xfrm>
            <a:off x="4027338" y="1812538"/>
            <a:ext cx="600300" cy="33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a:t>
            </a:r>
            <a:endParaRPr sz="1200"/>
          </a:p>
        </p:txBody>
      </p:sp>
      <p:cxnSp>
        <p:nvCxnSpPr>
          <p:cNvPr id="1229" name="Google Shape;1229;p94"/>
          <p:cNvCxnSpPr>
            <a:stCxn id="1227" idx="3"/>
            <a:endCxn id="1228" idx="1"/>
          </p:cNvCxnSpPr>
          <p:nvPr/>
        </p:nvCxnSpPr>
        <p:spPr>
          <a:xfrm>
            <a:off x="3916436" y="1979200"/>
            <a:ext cx="111000" cy="0"/>
          </a:xfrm>
          <a:prstGeom prst="straightConnector1">
            <a:avLst/>
          </a:prstGeom>
          <a:noFill/>
          <a:ln w="9525" cap="flat" cmpd="sng">
            <a:solidFill>
              <a:schemeClr val="dk2"/>
            </a:solidFill>
            <a:prstDash val="solid"/>
            <a:round/>
            <a:headEnd type="none" w="med" len="med"/>
            <a:tailEnd type="none" w="med" len="med"/>
          </a:ln>
        </p:spPr>
      </p:cxnSp>
      <p:sp>
        <p:nvSpPr>
          <p:cNvPr id="1230" name="Google Shape;1230;p94"/>
          <p:cNvSpPr txBox="1"/>
          <p:nvPr/>
        </p:nvSpPr>
        <p:spPr>
          <a:xfrm>
            <a:off x="4836175" y="1576436"/>
            <a:ext cx="631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To</a:t>
            </a:r>
            <a:endParaRPr sz="1000"/>
          </a:p>
          <a:p>
            <a:pPr marL="0" lvl="0" indent="0" algn="ctr" rtl="0">
              <a:spcBef>
                <a:spcPts val="0"/>
              </a:spcBef>
              <a:spcAft>
                <a:spcPts val="0"/>
              </a:spcAft>
              <a:buNone/>
            </a:pPr>
            <a:r>
              <a:rPr lang="en" sz="1000"/>
              <a:t>Outside Switch</a:t>
            </a:r>
            <a:endParaRPr sz="1000"/>
          </a:p>
        </p:txBody>
      </p:sp>
      <p:sp>
        <p:nvSpPr>
          <p:cNvPr id="1231" name="Google Shape;1231;p94"/>
          <p:cNvSpPr/>
          <p:nvPr/>
        </p:nvSpPr>
        <p:spPr>
          <a:xfrm>
            <a:off x="4009500" y="1275200"/>
            <a:ext cx="631800" cy="464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X mm</a:t>
            </a:r>
            <a:endParaRPr sz="1000"/>
          </a:p>
          <a:p>
            <a:pPr marL="0" lvl="0" indent="0" algn="ctr" rtl="0">
              <a:spcBef>
                <a:spcPts val="0"/>
              </a:spcBef>
              <a:spcAft>
                <a:spcPts val="0"/>
              </a:spcAft>
              <a:buNone/>
            </a:pPr>
            <a:r>
              <a:rPr lang="en" sz="1000"/>
              <a:t>Plug</a:t>
            </a:r>
            <a:endParaRPr sz="800"/>
          </a:p>
        </p:txBody>
      </p:sp>
      <p:cxnSp>
        <p:nvCxnSpPr>
          <p:cNvPr id="1232" name="Google Shape;1232;p94"/>
          <p:cNvCxnSpPr>
            <a:stCxn id="1218" idx="2"/>
            <a:endCxn id="1231" idx="3"/>
          </p:cNvCxnSpPr>
          <p:nvPr/>
        </p:nvCxnSpPr>
        <p:spPr>
          <a:xfrm rot="5400000">
            <a:off x="5565825" y="488925"/>
            <a:ext cx="93900" cy="1943100"/>
          </a:xfrm>
          <a:prstGeom prst="bentConnector2">
            <a:avLst/>
          </a:prstGeom>
          <a:noFill/>
          <a:ln w="9525" cap="flat" cmpd="sng">
            <a:solidFill>
              <a:schemeClr val="dk2"/>
            </a:solidFill>
            <a:prstDash val="solid"/>
            <a:round/>
            <a:headEnd type="none" w="med" len="med"/>
            <a:tailEnd type="none" w="med" len="med"/>
          </a:ln>
        </p:spPr>
      </p:cxnSp>
      <p:sp>
        <p:nvSpPr>
          <p:cNvPr id="1233" name="Google Shape;1233;p94"/>
          <p:cNvSpPr txBox="1"/>
          <p:nvPr/>
        </p:nvSpPr>
        <p:spPr>
          <a:xfrm>
            <a:off x="4864000" y="4676050"/>
            <a:ext cx="2422500" cy="3693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RPi Zero 3V3 can source 500mA</a:t>
            </a:r>
            <a:endParaRPr sz="1200"/>
          </a:p>
        </p:txBody>
      </p:sp>
      <p:sp>
        <p:nvSpPr>
          <p:cNvPr id="1234" name="Google Shape;1234;p94"/>
          <p:cNvSpPr/>
          <p:nvPr/>
        </p:nvSpPr>
        <p:spPr>
          <a:xfrm>
            <a:off x="3110900" y="1313000"/>
            <a:ext cx="631800" cy="377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13.8VDC to 5VDC</a:t>
            </a:r>
            <a:endParaRPr sz="600"/>
          </a:p>
        </p:txBody>
      </p:sp>
      <p:cxnSp>
        <p:nvCxnSpPr>
          <p:cNvPr id="1235" name="Google Shape;1235;p94"/>
          <p:cNvCxnSpPr>
            <a:stCxn id="1231" idx="1"/>
            <a:endCxn id="1234" idx="3"/>
          </p:cNvCxnSpPr>
          <p:nvPr/>
        </p:nvCxnSpPr>
        <p:spPr>
          <a:xfrm rot="10800000">
            <a:off x="3742800" y="1501850"/>
            <a:ext cx="266700" cy="5700"/>
          </a:xfrm>
          <a:prstGeom prst="straightConnector1">
            <a:avLst/>
          </a:prstGeom>
          <a:noFill/>
          <a:ln w="9525" cap="flat" cmpd="sng">
            <a:solidFill>
              <a:schemeClr val="dk2"/>
            </a:solidFill>
            <a:prstDash val="solid"/>
            <a:round/>
            <a:headEnd type="none" w="med" len="med"/>
            <a:tailEnd type="none" w="med" len="med"/>
          </a:ln>
        </p:spPr>
      </p:cxnSp>
      <p:sp>
        <p:nvSpPr>
          <p:cNvPr id="1236" name="Google Shape;1236;p94"/>
          <p:cNvSpPr/>
          <p:nvPr/>
        </p:nvSpPr>
        <p:spPr>
          <a:xfrm>
            <a:off x="1068575" y="2230375"/>
            <a:ext cx="631800" cy="464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USB</a:t>
            </a:r>
            <a:endParaRPr sz="1000"/>
          </a:p>
          <a:p>
            <a:pPr marL="0" lvl="0" indent="0" algn="ctr" rtl="0">
              <a:spcBef>
                <a:spcPts val="0"/>
              </a:spcBef>
              <a:spcAft>
                <a:spcPts val="0"/>
              </a:spcAft>
              <a:buNone/>
            </a:pPr>
            <a:r>
              <a:rPr lang="en" sz="800"/>
              <a:t>Micro</a:t>
            </a:r>
            <a:endParaRPr sz="800"/>
          </a:p>
        </p:txBody>
      </p:sp>
      <p:cxnSp>
        <p:nvCxnSpPr>
          <p:cNvPr id="1237" name="Google Shape;1237;p94"/>
          <p:cNvCxnSpPr>
            <a:stCxn id="1236" idx="2"/>
            <a:endCxn id="1198" idx="1"/>
          </p:cNvCxnSpPr>
          <p:nvPr/>
        </p:nvCxnSpPr>
        <p:spPr>
          <a:xfrm rot="-5400000" flipH="1">
            <a:off x="1436225" y="2643325"/>
            <a:ext cx="347400" cy="450900"/>
          </a:xfrm>
          <a:prstGeom prst="bentConnector2">
            <a:avLst/>
          </a:prstGeom>
          <a:noFill/>
          <a:ln w="9525" cap="flat" cmpd="sng">
            <a:solidFill>
              <a:schemeClr val="dk2"/>
            </a:solidFill>
            <a:prstDash val="solid"/>
            <a:round/>
            <a:headEnd type="none" w="med" len="med"/>
            <a:tailEnd type="none" w="med" len="med"/>
          </a:ln>
        </p:spPr>
      </p:cxnSp>
      <p:sp>
        <p:nvSpPr>
          <p:cNvPr id="1238" name="Google Shape;1238;p94"/>
          <p:cNvSpPr txBox="1"/>
          <p:nvPr/>
        </p:nvSpPr>
        <p:spPr>
          <a:xfrm>
            <a:off x="243800" y="2301175"/>
            <a:ext cx="773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Debug Port</a:t>
            </a:r>
            <a:endParaRPr sz="900"/>
          </a:p>
        </p:txBody>
      </p:sp>
      <p:sp>
        <p:nvSpPr>
          <p:cNvPr id="1239" name="Google Shape;1239;p94"/>
          <p:cNvSpPr/>
          <p:nvPr/>
        </p:nvSpPr>
        <p:spPr>
          <a:xfrm>
            <a:off x="8078174" y="1646764"/>
            <a:ext cx="780000" cy="505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Cable </a:t>
            </a:r>
            <a:endParaRPr sz="1000"/>
          </a:p>
          <a:p>
            <a:pPr marL="0" lvl="0" indent="0" algn="ctr" rtl="0">
              <a:spcBef>
                <a:spcPts val="0"/>
              </a:spcBef>
              <a:spcAft>
                <a:spcPts val="0"/>
              </a:spcAft>
              <a:buNone/>
            </a:pPr>
            <a:r>
              <a:rPr lang="en" sz="600"/>
              <a:t>RG59</a:t>
            </a:r>
            <a:endParaRPr sz="600"/>
          </a:p>
          <a:p>
            <a:pPr marL="0" lvl="0" indent="0" algn="ctr" rtl="0">
              <a:spcBef>
                <a:spcPts val="0"/>
              </a:spcBef>
              <a:spcAft>
                <a:spcPts val="0"/>
              </a:spcAft>
              <a:buNone/>
            </a:pPr>
            <a:r>
              <a:rPr lang="en" sz="600"/>
              <a:t>100 ft.</a:t>
            </a:r>
            <a:endParaRPr sz="600"/>
          </a:p>
          <a:p>
            <a:pPr marL="0" lvl="0" indent="0" algn="ctr" rtl="0">
              <a:spcBef>
                <a:spcPts val="0"/>
              </a:spcBef>
              <a:spcAft>
                <a:spcPts val="0"/>
              </a:spcAft>
              <a:buNone/>
            </a:pPr>
            <a:r>
              <a:rPr lang="en" sz="600"/>
              <a:t>2x F</a:t>
            </a:r>
            <a:endParaRPr sz="600"/>
          </a:p>
        </p:txBody>
      </p:sp>
      <p:cxnSp>
        <p:nvCxnSpPr>
          <p:cNvPr id="1240" name="Google Shape;1240;p94"/>
          <p:cNvCxnSpPr>
            <a:stCxn id="1228" idx="3"/>
            <a:endCxn id="1239" idx="1"/>
          </p:cNvCxnSpPr>
          <p:nvPr/>
        </p:nvCxnSpPr>
        <p:spPr>
          <a:xfrm rot="10800000" flipH="1">
            <a:off x="4627638" y="1899688"/>
            <a:ext cx="3450600" cy="79500"/>
          </a:xfrm>
          <a:prstGeom prst="bentConnector3">
            <a:avLst>
              <a:gd name="adj1" fmla="val 49999"/>
            </a:avLst>
          </a:prstGeom>
          <a:noFill/>
          <a:ln w="9525" cap="flat" cmpd="sng">
            <a:solidFill>
              <a:schemeClr val="dk2"/>
            </a:solidFill>
            <a:prstDash val="solid"/>
            <a:round/>
            <a:headEnd type="none" w="med" len="med"/>
            <a:tailEnd type="triangle" w="med" len="med"/>
          </a:ln>
        </p:spPr>
      </p:cxnSp>
      <p:sp>
        <p:nvSpPr>
          <p:cNvPr id="1241" name="Google Shape;1241;p94"/>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pic>
        <p:nvPicPr>
          <p:cNvPr id="1242" name="Google Shape;1242;p94"/>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243" name="Google Shape;1243;p94"/>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244" name="Google Shape;1244;p94"/>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1245" name="Google Shape;1245;p94"/>
          <p:cNvSpPr/>
          <p:nvPr/>
        </p:nvSpPr>
        <p:spPr>
          <a:xfrm>
            <a:off x="5426925" y="3772100"/>
            <a:ext cx="1525500" cy="66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Antenna Controller</a:t>
            </a:r>
            <a:endParaRPr sz="1200"/>
          </a:p>
          <a:p>
            <a:pPr marL="0" lvl="0" indent="0" algn="ctr" rtl="0">
              <a:spcBef>
                <a:spcPts val="0"/>
              </a:spcBef>
              <a:spcAft>
                <a:spcPts val="0"/>
              </a:spcAft>
              <a:buNone/>
            </a:pPr>
            <a:r>
              <a:rPr lang="en" sz="700"/>
              <a:t>RT-21 AzEL</a:t>
            </a:r>
            <a:endParaRPr sz="700"/>
          </a:p>
          <a:p>
            <a:pPr marL="0" lvl="0" indent="0" algn="ctr" rtl="0">
              <a:spcBef>
                <a:spcPts val="0"/>
              </a:spcBef>
              <a:spcAft>
                <a:spcPts val="0"/>
              </a:spcAft>
              <a:buNone/>
            </a:pPr>
            <a:r>
              <a:rPr lang="en" sz="700"/>
              <a:t>115VAC -3A</a:t>
            </a:r>
            <a:endParaRPr sz="700"/>
          </a:p>
          <a:p>
            <a:pPr marL="0" lvl="0" indent="0" algn="ctr" rtl="0">
              <a:spcBef>
                <a:spcPts val="0"/>
              </a:spcBef>
              <a:spcAft>
                <a:spcPts val="0"/>
              </a:spcAft>
              <a:buNone/>
            </a:pPr>
            <a:r>
              <a:rPr lang="en" sz="700"/>
              <a:t>230VAC - 1.5A</a:t>
            </a:r>
            <a:endParaRPr sz="700"/>
          </a:p>
        </p:txBody>
      </p:sp>
      <p:cxnSp>
        <p:nvCxnSpPr>
          <p:cNvPr id="1246" name="Google Shape;1246;p94"/>
          <p:cNvCxnSpPr>
            <a:stCxn id="1245" idx="3"/>
          </p:cNvCxnSpPr>
          <p:nvPr/>
        </p:nvCxnSpPr>
        <p:spPr>
          <a:xfrm>
            <a:off x="6952425" y="4104500"/>
            <a:ext cx="1588500" cy="16500"/>
          </a:xfrm>
          <a:prstGeom prst="straightConnector1">
            <a:avLst/>
          </a:prstGeom>
          <a:noFill/>
          <a:ln w="9525" cap="flat" cmpd="sng">
            <a:solidFill>
              <a:schemeClr val="dk2"/>
            </a:solidFill>
            <a:prstDash val="solid"/>
            <a:round/>
            <a:headEnd type="none" w="med" len="med"/>
            <a:tailEnd type="triangle" w="med" len="med"/>
          </a:ln>
        </p:spPr>
      </p:cxnSp>
      <p:sp>
        <p:nvSpPr>
          <p:cNvPr id="1247" name="Google Shape;1247;p94"/>
          <p:cNvSpPr txBox="1"/>
          <p:nvPr/>
        </p:nvSpPr>
        <p:spPr>
          <a:xfrm>
            <a:off x="8430000" y="3912075"/>
            <a:ext cx="7140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To Antenna Rotator</a:t>
            </a:r>
            <a:endParaRPr sz="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txBox="1">
            <a:spLocks noGrp="1"/>
          </p:cNvSpPr>
          <p:nvPr>
            <p:ph type="title"/>
          </p:nvPr>
        </p:nvSpPr>
        <p:spPr>
          <a:xfrm>
            <a:off x="311700" y="292625"/>
            <a:ext cx="903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Updates Since the Preliminary Design Review (PDR)</a:t>
            </a:r>
            <a:endParaRPr/>
          </a:p>
        </p:txBody>
      </p:sp>
      <p:sp>
        <p:nvSpPr>
          <p:cNvPr id="159" name="Google Shape;159;p32"/>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 sz="1600">
                <a:solidFill>
                  <a:schemeClr val="dk1"/>
                </a:solidFill>
              </a:rPr>
              <a:t>Completed designs of printed circuit boards (PCBs)</a:t>
            </a: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a:solidFill>
                  <a:schemeClr val="dk1"/>
                </a:solidFill>
              </a:rPr>
              <a:t>Finished Prototype 2 testing</a:t>
            </a:r>
            <a:endParaRPr sz="1600">
              <a:solidFill>
                <a:schemeClr val="dk1"/>
              </a:solidFill>
            </a:endParaRPr>
          </a:p>
          <a:p>
            <a:pPr marL="457200" lvl="0" indent="0" algn="l" rtl="0">
              <a:lnSpc>
                <a:spcPct val="100000"/>
              </a:lnSpc>
              <a:spcBef>
                <a:spcPts val="0"/>
              </a:spcBef>
              <a:spcAft>
                <a:spcPts val="0"/>
              </a:spcAft>
              <a:buNone/>
            </a:pP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a:solidFill>
                  <a:schemeClr val="dk1"/>
                </a:solidFill>
              </a:rPr>
              <a:t>Began ordering and receiving Boards and parts for the Flight Model</a:t>
            </a:r>
            <a:endParaRPr sz="1600">
              <a:solidFill>
                <a:schemeClr val="dk1"/>
              </a:solidFill>
            </a:endParaRPr>
          </a:p>
          <a:p>
            <a:pPr marL="457200" lvl="0" indent="0" algn="l" rtl="0">
              <a:lnSpc>
                <a:spcPct val="100000"/>
              </a:lnSpc>
              <a:spcBef>
                <a:spcPts val="0"/>
              </a:spcBef>
              <a:spcAft>
                <a:spcPts val="0"/>
              </a:spcAft>
              <a:buNone/>
            </a:pP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a:solidFill>
                  <a:schemeClr val="dk1"/>
                </a:solidFill>
              </a:rPr>
              <a:t>Implemented, tested, and integrated the Payload, Avionics, and Radio Boards Software</a:t>
            </a: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a:solidFill>
                  <a:schemeClr val="dk1"/>
                </a:solidFill>
              </a:rPr>
              <a:t>Established and prototyped the Ground Station</a:t>
            </a: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a:solidFill>
                  <a:schemeClr val="dk1"/>
                </a:solidFill>
              </a:rPr>
              <a:t>Found a new location for building the CubeSat</a:t>
            </a:r>
            <a:endParaRPr sz="1600">
              <a:solidFill>
                <a:schemeClr val="dk1"/>
              </a:solidFill>
            </a:endParaRPr>
          </a:p>
          <a:p>
            <a:pPr marL="457200" lvl="0" indent="0" algn="l" rtl="0">
              <a:lnSpc>
                <a:spcPct val="100000"/>
              </a:lnSpc>
              <a:spcBef>
                <a:spcPts val="0"/>
              </a:spcBef>
              <a:spcAft>
                <a:spcPts val="0"/>
              </a:spcAft>
              <a:buNone/>
            </a:pP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a:solidFill>
                  <a:schemeClr val="dk1"/>
                </a:solidFill>
              </a:rPr>
              <a:t>Established alternatives to X (formerly Twitter)</a:t>
            </a:r>
            <a:endParaRPr sz="1600">
              <a:solidFill>
                <a:schemeClr val="dk1"/>
              </a:solidFill>
            </a:endParaRPr>
          </a:p>
        </p:txBody>
      </p:sp>
      <p:pic>
        <p:nvPicPr>
          <p:cNvPr id="160" name="Google Shape;160;p32"/>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61" name="Google Shape;161;p32"/>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62" name="Google Shape;162;p32"/>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9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Indoor Ground Station Mechanical Design</a:t>
            </a:r>
            <a:endParaRPr/>
          </a:p>
        </p:txBody>
      </p:sp>
      <p:pic>
        <p:nvPicPr>
          <p:cNvPr id="1253" name="Google Shape;1253;p95"/>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254" name="Google Shape;1254;p95"/>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a:p>
        </p:txBody>
      </p:sp>
      <p:sp>
        <p:nvSpPr>
          <p:cNvPr id="1255" name="Google Shape;1255;p95"/>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pic>
        <p:nvPicPr>
          <p:cNvPr id="1256" name="Google Shape;1256;p95"/>
          <p:cNvPicPr preferRelativeResize="0"/>
          <p:nvPr/>
        </p:nvPicPr>
        <p:blipFill rotWithShape="1">
          <a:blip r:embed="rId4">
            <a:alphaModFix/>
          </a:blip>
          <a:srcRect b="18923"/>
          <a:stretch/>
        </p:blipFill>
        <p:spPr>
          <a:xfrm>
            <a:off x="328100" y="1780475"/>
            <a:ext cx="3326302" cy="1994225"/>
          </a:xfrm>
          <a:prstGeom prst="rect">
            <a:avLst/>
          </a:prstGeom>
          <a:noFill/>
          <a:ln>
            <a:noFill/>
          </a:ln>
        </p:spPr>
      </p:pic>
      <p:sp>
        <p:nvSpPr>
          <p:cNvPr id="1257" name="Google Shape;1257;p95"/>
          <p:cNvSpPr txBox="1"/>
          <p:nvPr/>
        </p:nvSpPr>
        <p:spPr>
          <a:xfrm>
            <a:off x="512250" y="3886200"/>
            <a:ext cx="2958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a:solidFill>
                  <a:schemeClr val="dk2"/>
                </a:solidFill>
              </a:rPr>
              <a:t>4U, 13″ Deep Molded Audio Rack</a:t>
            </a:r>
            <a:endParaRPr sz="1200" b="1">
              <a:solidFill>
                <a:schemeClr val="dk2"/>
              </a:solidFill>
            </a:endParaRPr>
          </a:p>
          <a:p>
            <a:pPr marL="0" lvl="0" indent="0" algn="l" rtl="0">
              <a:spcBef>
                <a:spcPts val="0"/>
              </a:spcBef>
              <a:spcAft>
                <a:spcPts val="0"/>
              </a:spcAft>
              <a:buNone/>
            </a:pPr>
            <a:r>
              <a:rPr lang="en" sz="1200" b="1">
                <a:solidFill>
                  <a:schemeClr val="dk2"/>
                </a:solidFill>
              </a:rPr>
              <a:t>G-PRO-4U-13</a:t>
            </a:r>
            <a:endParaRPr sz="1200" b="1">
              <a:solidFill>
                <a:schemeClr val="dk2"/>
              </a:solidFill>
            </a:endParaRPr>
          </a:p>
          <a:p>
            <a:pPr marL="0" lvl="0" indent="0" algn="l" rtl="0">
              <a:spcBef>
                <a:spcPts val="0"/>
              </a:spcBef>
              <a:spcAft>
                <a:spcPts val="0"/>
              </a:spcAft>
              <a:buNone/>
            </a:pPr>
            <a:r>
              <a:rPr lang="en" sz="1200">
                <a:solidFill>
                  <a:schemeClr val="dk2"/>
                </a:solidFill>
              </a:rPr>
              <a:t>48.26 x 34.29 x 18.29 cm</a:t>
            </a:r>
            <a:endParaRPr sz="1200">
              <a:solidFill>
                <a:schemeClr val="dk2"/>
              </a:solidFill>
            </a:endParaRPr>
          </a:p>
        </p:txBody>
      </p:sp>
      <p:sp>
        <p:nvSpPr>
          <p:cNvPr id="1258" name="Google Shape;1258;p95"/>
          <p:cNvSpPr txBox="1"/>
          <p:nvPr/>
        </p:nvSpPr>
        <p:spPr>
          <a:xfrm>
            <a:off x="5238275" y="3886200"/>
            <a:ext cx="3326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2"/>
                </a:solidFill>
              </a:rPr>
              <a:t>Indoor Ground Station CAD Model</a:t>
            </a:r>
            <a:endParaRPr sz="1500" b="1">
              <a:solidFill>
                <a:schemeClr val="dk2"/>
              </a:solidFill>
            </a:endParaRPr>
          </a:p>
        </p:txBody>
      </p:sp>
      <p:pic>
        <p:nvPicPr>
          <p:cNvPr id="1259" name="Google Shape;1259;p95"/>
          <p:cNvPicPr preferRelativeResize="0"/>
          <p:nvPr/>
        </p:nvPicPr>
        <p:blipFill rotWithShape="1">
          <a:blip r:embed="rId5">
            <a:alphaModFix/>
          </a:blip>
          <a:srcRect t="5578" b="3561"/>
          <a:stretch/>
        </p:blipFill>
        <p:spPr>
          <a:xfrm>
            <a:off x="4302300" y="1129775"/>
            <a:ext cx="4530001" cy="2479100"/>
          </a:xfrm>
          <a:prstGeom prst="rect">
            <a:avLst/>
          </a:prstGeom>
          <a:noFill/>
          <a:ln>
            <a:noFill/>
          </a:ln>
          <a:effectLst>
            <a:reflection stA="9000" endPos="30000" fadeDir="5400012" sy="-100000" algn="bl" rotWithShape="0"/>
          </a:effectLst>
        </p:spPr>
      </p:pic>
      <p:cxnSp>
        <p:nvCxnSpPr>
          <p:cNvPr id="1260" name="Google Shape;1260;p95"/>
          <p:cNvCxnSpPr>
            <a:stCxn id="1261" idx="2"/>
          </p:cNvCxnSpPr>
          <p:nvPr/>
        </p:nvCxnSpPr>
        <p:spPr>
          <a:xfrm>
            <a:off x="7470325" y="1388625"/>
            <a:ext cx="93900" cy="905700"/>
          </a:xfrm>
          <a:prstGeom prst="straightConnector1">
            <a:avLst/>
          </a:prstGeom>
          <a:noFill/>
          <a:ln w="19050" cap="flat" cmpd="sng">
            <a:solidFill>
              <a:srgbClr val="FF0000"/>
            </a:solidFill>
            <a:prstDash val="solid"/>
            <a:round/>
            <a:headEnd type="none" w="med" len="med"/>
            <a:tailEnd type="triangle" w="med" len="med"/>
          </a:ln>
        </p:spPr>
      </p:cxnSp>
      <p:sp>
        <p:nvSpPr>
          <p:cNvPr id="1261" name="Google Shape;1261;p95"/>
          <p:cNvSpPr txBox="1"/>
          <p:nvPr/>
        </p:nvSpPr>
        <p:spPr>
          <a:xfrm>
            <a:off x="6729475" y="1034625"/>
            <a:ext cx="1481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GS Transceiver PCB</a:t>
            </a:r>
            <a:endParaRPr sz="1100"/>
          </a:p>
        </p:txBody>
      </p:sp>
      <p:cxnSp>
        <p:nvCxnSpPr>
          <p:cNvPr id="1262" name="Google Shape;1262;p95"/>
          <p:cNvCxnSpPr>
            <a:stCxn id="1263" idx="0"/>
          </p:cNvCxnSpPr>
          <p:nvPr/>
        </p:nvCxnSpPr>
        <p:spPr>
          <a:xfrm rot="10800000" flipH="1">
            <a:off x="6901463" y="2956675"/>
            <a:ext cx="814800" cy="652200"/>
          </a:xfrm>
          <a:prstGeom prst="straightConnector1">
            <a:avLst/>
          </a:prstGeom>
          <a:noFill/>
          <a:ln w="19050" cap="flat" cmpd="sng">
            <a:solidFill>
              <a:srgbClr val="FF0000"/>
            </a:solidFill>
            <a:prstDash val="solid"/>
            <a:round/>
            <a:headEnd type="none" w="med" len="med"/>
            <a:tailEnd type="triangle" w="med" len="med"/>
          </a:ln>
        </p:spPr>
      </p:cxnSp>
      <p:sp>
        <p:nvSpPr>
          <p:cNvPr id="1263" name="Google Shape;1263;p95"/>
          <p:cNvSpPr txBox="1"/>
          <p:nvPr/>
        </p:nvSpPr>
        <p:spPr>
          <a:xfrm>
            <a:off x="6221513" y="3608875"/>
            <a:ext cx="135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Antenna Controller</a:t>
            </a:r>
            <a:endParaRPr sz="1100"/>
          </a:p>
        </p:txBody>
      </p:sp>
      <p:cxnSp>
        <p:nvCxnSpPr>
          <p:cNvPr id="1264" name="Google Shape;1264;p95"/>
          <p:cNvCxnSpPr>
            <a:stCxn id="1265" idx="3"/>
          </p:cNvCxnSpPr>
          <p:nvPr/>
        </p:nvCxnSpPr>
        <p:spPr>
          <a:xfrm rot="10800000" flipH="1">
            <a:off x="5401125" y="3204388"/>
            <a:ext cx="844800" cy="393300"/>
          </a:xfrm>
          <a:prstGeom prst="straightConnector1">
            <a:avLst/>
          </a:prstGeom>
          <a:noFill/>
          <a:ln w="19050" cap="flat" cmpd="sng">
            <a:solidFill>
              <a:srgbClr val="FF0000"/>
            </a:solidFill>
            <a:prstDash val="solid"/>
            <a:round/>
            <a:headEnd type="none" w="med" len="med"/>
            <a:tailEnd type="triangle" w="med" len="med"/>
          </a:ln>
        </p:spPr>
      </p:cxnSp>
      <p:sp>
        <p:nvSpPr>
          <p:cNvPr id="1265" name="Google Shape;1265;p95"/>
          <p:cNvSpPr txBox="1"/>
          <p:nvPr/>
        </p:nvSpPr>
        <p:spPr>
          <a:xfrm>
            <a:off x="4355325" y="3420688"/>
            <a:ext cx="1045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Power Supply</a:t>
            </a:r>
            <a:endParaRPr sz="1100"/>
          </a:p>
        </p:txBody>
      </p:sp>
      <p:cxnSp>
        <p:nvCxnSpPr>
          <p:cNvPr id="1266" name="Google Shape;1266;p95"/>
          <p:cNvCxnSpPr>
            <a:stCxn id="1267" idx="3"/>
          </p:cNvCxnSpPr>
          <p:nvPr/>
        </p:nvCxnSpPr>
        <p:spPr>
          <a:xfrm rot="10800000" flipH="1">
            <a:off x="4394850" y="2504138"/>
            <a:ext cx="1716300" cy="352200"/>
          </a:xfrm>
          <a:prstGeom prst="straightConnector1">
            <a:avLst/>
          </a:prstGeom>
          <a:noFill/>
          <a:ln w="19050" cap="flat" cmpd="sng">
            <a:solidFill>
              <a:srgbClr val="FF0000"/>
            </a:solidFill>
            <a:prstDash val="solid"/>
            <a:round/>
            <a:headEnd type="none" w="med" len="med"/>
            <a:tailEnd type="triangle" w="med" len="med"/>
          </a:ln>
        </p:spPr>
      </p:cxnSp>
      <p:sp>
        <p:nvSpPr>
          <p:cNvPr id="1267" name="Google Shape;1267;p95"/>
          <p:cNvSpPr txBox="1"/>
          <p:nvPr/>
        </p:nvSpPr>
        <p:spPr>
          <a:xfrm>
            <a:off x="3470250" y="2679338"/>
            <a:ext cx="924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Power Amp</a:t>
            </a:r>
            <a:endParaRPr sz="1100"/>
          </a:p>
        </p:txBody>
      </p:sp>
      <p:cxnSp>
        <p:nvCxnSpPr>
          <p:cNvPr id="1268" name="Google Shape;1268;p95"/>
          <p:cNvCxnSpPr>
            <a:stCxn id="1269" idx="3"/>
          </p:cNvCxnSpPr>
          <p:nvPr/>
        </p:nvCxnSpPr>
        <p:spPr>
          <a:xfrm>
            <a:off x="5808225" y="1388625"/>
            <a:ext cx="1110900" cy="927000"/>
          </a:xfrm>
          <a:prstGeom prst="straightConnector1">
            <a:avLst/>
          </a:prstGeom>
          <a:noFill/>
          <a:ln w="19050" cap="flat" cmpd="sng">
            <a:solidFill>
              <a:srgbClr val="FF0000"/>
            </a:solidFill>
            <a:prstDash val="solid"/>
            <a:round/>
            <a:headEnd type="none" w="med" len="med"/>
            <a:tailEnd type="triangle" w="med" len="med"/>
          </a:ln>
        </p:spPr>
      </p:cxnSp>
      <p:sp>
        <p:nvSpPr>
          <p:cNvPr id="1269" name="Google Shape;1269;p95"/>
          <p:cNvSpPr txBox="1"/>
          <p:nvPr/>
        </p:nvSpPr>
        <p:spPr>
          <a:xfrm>
            <a:off x="4883625" y="1211625"/>
            <a:ext cx="924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Driver Amp</a:t>
            </a:r>
            <a:endParaRPr sz="1100"/>
          </a:p>
        </p:txBody>
      </p:sp>
      <p:sp>
        <p:nvSpPr>
          <p:cNvPr id="1270" name="Google Shape;1270;p95"/>
          <p:cNvSpPr txBox="1"/>
          <p:nvPr/>
        </p:nvSpPr>
        <p:spPr>
          <a:xfrm>
            <a:off x="411950" y="960800"/>
            <a:ext cx="44169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b="1">
                <a:solidFill>
                  <a:schemeClr val="dk2"/>
                </a:solidFill>
              </a:rPr>
              <a:t>Indoor Box: Compact, easy to transport, provides enough space for circulation</a:t>
            </a:r>
            <a:endParaRPr b="1">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96"/>
          <p:cNvSpPr/>
          <p:nvPr/>
        </p:nvSpPr>
        <p:spPr>
          <a:xfrm>
            <a:off x="4953750" y="2065875"/>
            <a:ext cx="303000" cy="48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6" name="Google Shape;1276;p96"/>
          <p:cNvSpPr/>
          <p:nvPr/>
        </p:nvSpPr>
        <p:spPr>
          <a:xfrm>
            <a:off x="5451275" y="2071674"/>
            <a:ext cx="303000" cy="4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7" name="Google Shape;1277;p9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Top-Level Diagram (Outside Segment)</a:t>
            </a:r>
            <a:endParaRPr/>
          </a:p>
        </p:txBody>
      </p:sp>
      <p:sp>
        <p:nvSpPr>
          <p:cNvPr id="1278" name="Google Shape;1278;p96"/>
          <p:cNvSpPr/>
          <p:nvPr/>
        </p:nvSpPr>
        <p:spPr>
          <a:xfrm>
            <a:off x="1128525" y="1136900"/>
            <a:ext cx="4915200" cy="298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6"/>
          <p:cNvSpPr/>
          <p:nvPr/>
        </p:nvSpPr>
        <p:spPr>
          <a:xfrm>
            <a:off x="6243968" y="2059659"/>
            <a:ext cx="692400" cy="481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Cable</a:t>
            </a:r>
            <a:endParaRPr sz="1000"/>
          </a:p>
          <a:p>
            <a:pPr marL="0" lvl="0" indent="0" algn="ctr" rtl="0">
              <a:spcBef>
                <a:spcPts val="0"/>
              </a:spcBef>
              <a:spcAft>
                <a:spcPts val="0"/>
              </a:spcAft>
              <a:buNone/>
            </a:pPr>
            <a:r>
              <a:rPr lang="en" sz="600"/>
              <a:t>10 ft ~ 0.2dB</a:t>
            </a:r>
            <a:endParaRPr sz="600"/>
          </a:p>
          <a:p>
            <a:pPr marL="0" lvl="0" indent="0" algn="ctr" rtl="0">
              <a:spcBef>
                <a:spcPts val="0"/>
              </a:spcBef>
              <a:spcAft>
                <a:spcPts val="0"/>
              </a:spcAft>
              <a:buNone/>
            </a:pPr>
            <a:r>
              <a:rPr lang="en" sz="600"/>
              <a:t>2x N</a:t>
            </a:r>
            <a:endParaRPr sz="600"/>
          </a:p>
          <a:p>
            <a:pPr marL="0" lvl="0" indent="0" algn="ctr" rtl="0">
              <a:spcBef>
                <a:spcPts val="0"/>
              </a:spcBef>
              <a:spcAft>
                <a:spcPts val="0"/>
              </a:spcAft>
              <a:buNone/>
            </a:pPr>
            <a:r>
              <a:rPr lang="en" sz="600"/>
              <a:t>LMR600</a:t>
            </a:r>
            <a:endParaRPr sz="600"/>
          </a:p>
        </p:txBody>
      </p:sp>
      <p:sp>
        <p:nvSpPr>
          <p:cNvPr id="1280" name="Google Shape;1280;p96"/>
          <p:cNvSpPr/>
          <p:nvPr/>
        </p:nvSpPr>
        <p:spPr>
          <a:xfrm>
            <a:off x="7577665" y="2120843"/>
            <a:ext cx="692400" cy="359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Antenna</a:t>
            </a:r>
            <a:endParaRPr sz="1000"/>
          </a:p>
          <a:p>
            <a:pPr marL="0" lvl="0" indent="0" algn="ctr" rtl="0">
              <a:spcBef>
                <a:spcPts val="0"/>
              </a:spcBef>
              <a:spcAft>
                <a:spcPts val="0"/>
              </a:spcAft>
              <a:buNone/>
            </a:pPr>
            <a:r>
              <a:rPr lang="en" sz="500"/>
              <a:t>M² 436CP16</a:t>
            </a:r>
            <a:endParaRPr sz="500"/>
          </a:p>
          <a:p>
            <a:pPr marL="0" lvl="0" indent="0" algn="ctr" rtl="0">
              <a:spcBef>
                <a:spcPts val="0"/>
              </a:spcBef>
              <a:spcAft>
                <a:spcPts val="0"/>
              </a:spcAft>
              <a:buNone/>
            </a:pPr>
            <a:r>
              <a:rPr lang="en" sz="500"/>
              <a:t>13.3dBi gain</a:t>
            </a:r>
            <a:endParaRPr sz="500"/>
          </a:p>
        </p:txBody>
      </p:sp>
      <p:sp>
        <p:nvSpPr>
          <p:cNvPr id="1281" name="Google Shape;1281;p96"/>
          <p:cNvSpPr/>
          <p:nvPr/>
        </p:nvSpPr>
        <p:spPr>
          <a:xfrm>
            <a:off x="2524934" y="3224521"/>
            <a:ext cx="1212000" cy="64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LNA</a:t>
            </a:r>
            <a:endParaRPr sz="1000"/>
          </a:p>
          <a:p>
            <a:pPr marL="0" lvl="0" indent="0" algn="ctr" rtl="0">
              <a:spcBef>
                <a:spcPts val="0"/>
              </a:spcBef>
              <a:spcAft>
                <a:spcPts val="0"/>
              </a:spcAft>
              <a:buNone/>
            </a:pPr>
            <a:r>
              <a:rPr lang="en" sz="600"/>
              <a:t>0.4dB NF, </a:t>
            </a:r>
            <a:endParaRPr sz="600"/>
          </a:p>
          <a:p>
            <a:pPr marL="0" lvl="0" indent="0" algn="ctr" rtl="0">
              <a:spcBef>
                <a:spcPts val="0"/>
              </a:spcBef>
              <a:spcAft>
                <a:spcPts val="0"/>
              </a:spcAft>
              <a:buNone/>
            </a:pPr>
            <a:r>
              <a:rPr lang="en" sz="600"/>
              <a:t>G=18dB</a:t>
            </a:r>
            <a:endParaRPr sz="600"/>
          </a:p>
          <a:p>
            <a:pPr marL="0" lvl="0" indent="0" algn="ctr" rtl="0">
              <a:spcBef>
                <a:spcPts val="0"/>
              </a:spcBef>
              <a:spcAft>
                <a:spcPts val="0"/>
              </a:spcAft>
              <a:buNone/>
            </a:pPr>
            <a:r>
              <a:rPr lang="en" sz="600"/>
              <a:t>IP3 +39.7dBm</a:t>
            </a:r>
            <a:endParaRPr sz="600"/>
          </a:p>
          <a:p>
            <a:pPr marL="0" lvl="0" indent="0" algn="ctr" rtl="0">
              <a:spcBef>
                <a:spcPts val="0"/>
              </a:spcBef>
              <a:spcAft>
                <a:spcPts val="0"/>
              </a:spcAft>
              <a:buNone/>
            </a:pPr>
            <a:r>
              <a:rPr lang="en" sz="600"/>
              <a:t>Pin, max = 21dBm (mini-circuits)</a:t>
            </a:r>
            <a:endParaRPr sz="600"/>
          </a:p>
        </p:txBody>
      </p:sp>
      <p:sp>
        <p:nvSpPr>
          <p:cNvPr id="1282" name="Google Shape;1282;p96"/>
          <p:cNvSpPr/>
          <p:nvPr/>
        </p:nvSpPr>
        <p:spPr>
          <a:xfrm>
            <a:off x="4939852" y="2059747"/>
            <a:ext cx="883500" cy="481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Switch</a:t>
            </a:r>
            <a:endParaRPr sz="1000"/>
          </a:p>
          <a:p>
            <a:pPr marL="0" lvl="0" indent="0" algn="ctr" rtl="0">
              <a:spcBef>
                <a:spcPts val="0"/>
              </a:spcBef>
              <a:spcAft>
                <a:spcPts val="0"/>
              </a:spcAft>
              <a:buNone/>
            </a:pPr>
            <a:r>
              <a:rPr lang="en" sz="600"/>
              <a:t>IL=1dB(max)</a:t>
            </a:r>
            <a:endParaRPr sz="600"/>
          </a:p>
          <a:p>
            <a:pPr marL="0" lvl="0" indent="0" algn="ctr" rtl="0">
              <a:spcBef>
                <a:spcPts val="0"/>
              </a:spcBef>
              <a:spcAft>
                <a:spcPts val="0"/>
              </a:spcAft>
              <a:buNone/>
            </a:pPr>
            <a:r>
              <a:rPr lang="en" sz="600"/>
              <a:t>Pin = 46dBm(max)</a:t>
            </a:r>
            <a:endParaRPr sz="600"/>
          </a:p>
          <a:p>
            <a:pPr marL="0" lvl="0" indent="0" algn="ctr" rtl="0">
              <a:spcBef>
                <a:spcPts val="0"/>
              </a:spcBef>
              <a:spcAft>
                <a:spcPts val="0"/>
              </a:spcAft>
              <a:buNone/>
            </a:pPr>
            <a:r>
              <a:rPr lang="en" sz="600"/>
              <a:t>ISO = 31dB (min)</a:t>
            </a:r>
            <a:endParaRPr sz="600"/>
          </a:p>
        </p:txBody>
      </p:sp>
      <p:sp>
        <p:nvSpPr>
          <p:cNvPr id="1283" name="Google Shape;1283;p96"/>
          <p:cNvSpPr/>
          <p:nvPr/>
        </p:nvSpPr>
        <p:spPr>
          <a:xfrm>
            <a:off x="5035378" y="3365480"/>
            <a:ext cx="692400" cy="359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a:t>
            </a:r>
            <a:endParaRPr sz="1000"/>
          </a:p>
          <a:p>
            <a:pPr marL="0" lvl="0" indent="0" algn="ctr" rtl="0">
              <a:spcBef>
                <a:spcPts val="0"/>
              </a:spcBef>
              <a:spcAft>
                <a:spcPts val="0"/>
              </a:spcAft>
              <a:buNone/>
            </a:pPr>
            <a:r>
              <a:rPr lang="en" sz="600"/>
              <a:t>IL=0.15dB</a:t>
            </a:r>
            <a:endParaRPr sz="600"/>
          </a:p>
          <a:p>
            <a:pPr marL="0" lvl="0" indent="0" algn="ctr" rtl="0">
              <a:spcBef>
                <a:spcPts val="0"/>
              </a:spcBef>
              <a:spcAft>
                <a:spcPts val="0"/>
              </a:spcAft>
              <a:buNone/>
            </a:pPr>
            <a:r>
              <a:rPr lang="en" sz="600"/>
              <a:t>430-440MHz</a:t>
            </a:r>
            <a:endParaRPr sz="600"/>
          </a:p>
        </p:txBody>
      </p:sp>
      <p:sp>
        <p:nvSpPr>
          <p:cNvPr id="1284" name="Google Shape;1284;p96"/>
          <p:cNvSpPr/>
          <p:nvPr/>
        </p:nvSpPr>
        <p:spPr>
          <a:xfrm>
            <a:off x="2711277" y="2120859"/>
            <a:ext cx="692400" cy="359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a:t>
            </a:r>
            <a:endParaRPr sz="1000"/>
          </a:p>
          <a:p>
            <a:pPr marL="0" lvl="0" indent="0" algn="ctr" rtl="0">
              <a:spcBef>
                <a:spcPts val="0"/>
              </a:spcBef>
              <a:spcAft>
                <a:spcPts val="0"/>
              </a:spcAft>
              <a:buNone/>
            </a:pPr>
            <a:r>
              <a:rPr lang="en" sz="600"/>
              <a:t>IL=0.15dB</a:t>
            </a:r>
            <a:endParaRPr sz="600"/>
          </a:p>
          <a:p>
            <a:pPr marL="0" lvl="0" indent="0" algn="ctr" rtl="0">
              <a:spcBef>
                <a:spcPts val="0"/>
              </a:spcBef>
              <a:spcAft>
                <a:spcPts val="0"/>
              </a:spcAft>
              <a:buNone/>
            </a:pPr>
            <a:r>
              <a:rPr lang="en" sz="600"/>
              <a:t>430-440MHz</a:t>
            </a:r>
            <a:endParaRPr sz="600"/>
          </a:p>
        </p:txBody>
      </p:sp>
      <p:sp>
        <p:nvSpPr>
          <p:cNvPr id="1285" name="Google Shape;1285;p96"/>
          <p:cNvSpPr/>
          <p:nvPr/>
        </p:nvSpPr>
        <p:spPr>
          <a:xfrm>
            <a:off x="3964878" y="2059659"/>
            <a:ext cx="692400" cy="481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Cable</a:t>
            </a:r>
            <a:endParaRPr sz="1000"/>
          </a:p>
          <a:p>
            <a:pPr marL="0" lvl="0" indent="0" algn="ctr" rtl="0">
              <a:spcBef>
                <a:spcPts val="0"/>
              </a:spcBef>
              <a:spcAft>
                <a:spcPts val="0"/>
              </a:spcAft>
              <a:buNone/>
            </a:pPr>
            <a:r>
              <a:rPr lang="en" sz="600"/>
              <a:t>0.1m ~ 0.14dB</a:t>
            </a:r>
            <a:endParaRPr sz="600"/>
          </a:p>
          <a:p>
            <a:pPr marL="0" lvl="0" indent="0" algn="ctr" rtl="0">
              <a:spcBef>
                <a:spcPts val="0"/>
              </a:spcBef>
              <a:spcAft>
                <a:spcPts val="0"/>
              </a:spcAft>
              <a:buNone/>
            </a:pPr>
            <a:r>
              <a:rPr lang="en" sz="600"/>
              <a:t>2x SMA</a:t>
            </a:r>
            <a:endParaRPr sz="600"/>
          </a:p>
          <a:p>
            <a:pPr marL="0" lvl="0" indent="0" algn="ctr" rtl="0">
              <a:spcBef>
                <a:spcPts val="0"/>
              </a:spcBef>
              <a:spcAft>
                <a:spcPts val="0"/>
              </a:spcAft>
              <a:buNone/>
            </a:pPr>
            <a:r>
              <a:rPr lang="en" sz="600"/>
              <a:t>LMR100</a:t>
            </a:r>
            <a:endParaRPr sz="600"/>
          </a:p>
        </p:txBody>
      </p:sp>
      <p:sp>
        <p:nvSpPr>
          <p:cNvPr id="1286" name="Google Shape;1286;p96"/>
          <p:cNvSpPr/>
          <p:nvPr/>
        </p:nvSpPr>
        <p:spPr>
          <a:xfrm>
            <a:off x="5035378" y="2773736"/>
            <a:ext cx="692400" cy="359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Cable</a:t>
            </a:r>
            <a:endParaRPr sz="1000"/>
          </a:p>
          <a:p>
            <a:pPr marL="0" lvl="0" indent="0" algn="ctr" rtl="0">
              <a:spcBef>
                <a:spcPts val="0"/>
              </a:spcBef>
              <a:spcAft>
                <a:spcPts val="0"/>
              </a:spcAft>
              <a:buNone/>
            </a:pPr>
            <a:r>
              <a:rPr lang="en" sz="600"/>
              <a:t>0.1m ~ 0.14dB</a:t>
            </a:r>
            <a:endParaRPr sz="600"/>
          </a:p>
          <a:p>
            <a:pPr marL="0" lvl="0" indent="0" algn="ctr" rtl="0">
              <a:spcBef>
                <a:spcPts val="0"/>
              </a:spcBef>
              <a:spcAft>
                <a:spcPts val="0"/>
              </a:spcAft>
              <a:buNone/>
            </a:pPr>
            <a:r>
              <a:rPr lang="en" sz="600"/>
              <a:t>2x SMA</a:t>
            </a:r>
            <a:endParaRPr sz="600"/>
          </a:p>
        </p:txBody>
      </p:sp>
      <p:cxnSp>
        <p:nvCxnSpPr>
          <p:cNvPr id="1287" name="Google Shape;1287;p96"/>
          <p:cNvCxnSpPr>
            <a:stCxn id="1288" idx="3"/>
            <a:endCxn id="1284" idx="1"/>
          </p:cNvCxnSpPr>
          <p:nvPr/>
        </p:nvCxnSpPr>
        <p:spPr>
          <a:xfrm>
            <a:off x="1728813" y="2300838"/>
            <a:ext cx="982500" cy="600"/>
          </a:xfrm>
          <a:prstGeom prst="bentConnector3">
            <a:avLst>
              <a:gd name="adj1" fmla="val 49998"/>
            </a:avLst>
          </a:prstGeom>
          <a:noFill/>
          <a:ln w="9525" cap="flat" cmpd="sng">
            <a:solidFill>
              <a:srgbClr val="000000"/>
            </a:solidFill>
            <a:prstDash val="solid"/>
            <a:round/>
            <a:headEnd type="none" w="med" len="med"/>
            <a:tailEnd type="triangle" w="med" len="med"/>
          </a:ln>
        </p:spPr>
      </p:cxnSp>
      <p:cxnSp>
        <p:nvCxnSpPr>
          <p:cNvPr id="1289" name="Google Shape;1289;p96"/>
          <p:cNvCxnSpPr>
            <a:stCxn id="1284" idx="3"/>
            <a:endCxn id="1285" idx="1"/>
          </p:cNvCxnSpPr>
          <p:nvPr/>
        </p:nvCxnSpPr>
        <p:spPr>
          <a:xfrm>
            <a:off x="3403677" y="2300559"/>
            <a:ext cx="561300" cy="600"/>
          </a:xfrm>
          <a:prstGeom prst="bentConnector3">
            <a:avLst>
              <a:gd name="adj1" fmla="val 49998"/>
            </a:avLst>
          </a:prstGeom>
          <a:noFill/>
          <a:ln w="9525" cap="flat" cmpd="sng">
            <a:solidFill>
              <a:srgbClr val="000000"/>
            </a:solidFill>
            <a:prstDash val="solid"/>
            <a:round/>
            <a:headEnd type="none" w="med" len="med"/>
            <a:tailEnd type="triangle" w="med" len="med"/>
          </a:ln>
        </p:spPr>
      </p:cxnSp>
      <p:cxnSp>
        <p:nvCxnSpPr>
          <p:cNvPr id="1290" name="Google Shape;1290;p96"/>
          <p:cNvCxnSpPr>
            <a:stCxn id="1285" idx="3"/>
            <a:endCxn id="1282" idx="1"/>
          </p:cNvCxnSpPr>
          <p:nvPr/>
        </p:nvCxnSpPr>
        <p:spPr>
          <a:xfrm>
            <a:off x="4657278" y="2300409"/>
            <a:ext cx="282600" cy="600"/>
          </a:xfrm>
          <a:prstGeom prst="bentConnector3">
            <a:avLst>
              <a:gd name="adj1" fmla="val 50000"/>
            </a:avLst>
          </a:prstGeom>
          <a:noFill/>
          <a:ln w="9525" cap="flat" cmpd="sng">
            <a:solidFill>
              <a:srgbClr val="000000"/>
            </a:solidFill>
            <a:prstDash val="solid"/>
            <a:round/>
            <a:headEnd type="none" w="med" len="med"/>
            <a:tailEnd type="triangle" w="med" len="med"/>
          </a:ln>
        </p:spPr>
      </p:cxnSp>
      <p:cxnSp>
        <p:nvCxnSpPr>
          <p:cNvPr id="1291" name="Google Shape;1291;p96"/>
          <p:cNvCxnSpPr>
            <a:stCxn id="1281" idx="3"/>
            <a:endCxn id="1292" idx="1"/>
          </p:cNvCxnSpPr>
          <p:nvPr/>
        </p:nvCxnSpPr>
        <p:spPr>
          <a:xfrm>
            <a:off x="3736934" y="3545221"/>
            <a:ext cx="303000" cy="600"/>
          </a:xfrm>
          <a:prstGeom prst="bentConnector3">
            <a:avLst>
              <a:gd name="adj1" fmla="val 49996"/>
            </a:avLst>
          </a:prstGeom>
          <a:noFill/>
          <a:ln w="9525" cap="flat" cmpd="sng">
            <a:solidFill>
              <a:srgbClr val="000000"/>
            </a:solidFill>
            <a:prstDash val="solid"/>
            <a:round/>
            <a:headEnd type="triangle" w="med" len="med"/>
            <a:tailEnd type="none" w="med" len="med"/>
          </a:ln>
        </p:spPr>
      </p:cxnSp>
      <p:cxnSp>
        <p:nvCxnSpPr>
          <p:cNvPr id="1293" name="Google Shape;1293;p96"/>
          <p:cNvCxnSpPr>
            <a:stCxn id="1294" idx="3"/>
            <a:endCxn id="1281" idx="1"/>
          </p:cNvCxnSpPr>
          <p:nvPr/>
        </p:nvCxnSpPr>
        <p:spPr>
          <a:xfrm>
            <a:off x="2407524" y="3544925"/>
            <a:ext cx="117300" cy="600"/>
          </a:xfrm>
          <a:prstGeom prst="bentConnector3">
            <a:avLst>
              <a:gd name="adj1" fmla="val 50047"/>
            </a:avLst>
          </a:prstGeom>
          <a:noFill/>
          <a:ln w="9525" cap="flat" cmpd="sng">
            <a:solidFill>
              <a:srgbClr val="000000"/>
            </a:solidFill>
            <a:prstDash val="solid"/>
            <a:round/>
            <a:headEnd type="triangle" w="med" len="med"/>
            <a:tailEnd type="none" w="med" len="med"/>
          </a:ln>
        </p:spPr>
      </p:cxnSp>
      <p:cxnSp>
        <p:nvCxnSpPr>
          <p:cNvPr id="1295" name="Google Shape;1295;p96"/>
          <p:cNvCxnSpPr>
            <a:stCxn id="1292" idx="3"/>
            <a:endCxn id="1283" idx="1"/>
          </p:cNvCxnSpPr>
          <p:nvPr/>
        </p:nvCxnSpPr>
        <p:spPr>
          <a:xfrm>
            <a:off x="4732310" y="3544943"/>
            <a:ext cx="303000" cy="600"/>
          </a:xfrm>
          <a:prstGeom prst="bentConnector3">
            <a:avLst>
              <a:gd name="adj1" fmla="val 49994"/>
            </a:avLst>
          </a:prstGeom>
          <a:noFill/>
          <a:ln w="9525" cap="flat" cmpd="sng">
            <a:solidFill>
              <a:srgbClr val="000000"/>
            </a:solidFill>
            <a:prstDash val="solid"/>
            <a:round/>
            <a:headEnd type="triangle" w="med" len="med"/>
            <a:tailEnd type="none" w="med" len="med"/>
          </a:ln>
        </p:spPr>
      </p:cxnSp>
      <p:cxnSp>
        <p:nvCxnSpPr>
          <p:cNvPr id="1296" name="Google Shape;1296;p96"/>
          <p:cNvCxnSpPr>
            <a:stCxn id="1283" idx="0"/>
            <a:endCxn id="1286" idx="2"/>
          </p:cNvCxnSpPr>
          <p:nvPr/>
        </p:nvCxnSpPr>
        <p:spPr>
          <a:xfrm rot="-5400000">
            <a:off x="5265778" y="3249080"/>
            <a:ext cx="232200" cy="600"/>
          </a:xfrm>
          <a:prstGeom prst="bentConnector3">
            <a:avLst>
              <a:gd name="adj1" fmla="val 50017"/>
            </a:avLst>
          </a:prstGeom>
          <a:noFill/>
          <a:ln w="9525" cap="flat" cmpd="sng">
            <a:solidFill>
              <a:srgbClr val="000000"/>
            </a:solidFill>
            <a:prstDash val="solid"/>
            <a:round/>
            <a:headEnd type="stealth" w="med" len="med"/>
            <a:tailEnd type="none" w="med" len="med"/>
          </a:ln>
        </p:spPr>
      </p:cxnSp>
      <p:cxnSp>
        <p:nvCxnSpPr>
          <p:cNvPr id="1297" name="Google Shape;1297;p96"/>
          <p:cNvCxnSpPr>
            <a:stCxn id="1286" idx="0"/>
            <a:endCxn id="1282" idx="2"/>
          </p:cNvCxnSpPr>
          <p:nvPr/>
        </p:nvCxnSpPr>
        <p:spPr>
          <a:xfrm rot="-5400000">
            <a:off x="5265628" y="2657186"/>
            <a:ext cx="232500" cy="600"/>
          </a:xfrm>
          <a:prstGeom prst="bentConnector3">
            <a:avLst>
              <a:gd name="adj1" fmla="val 49981"/>
            </a:avLst>
          </a:prstGeom>
          <a:noFill/>
          <a:ln w="9525" cap="flat" cmpd="sng">
            <a:solidFill>
              <a:srgbClr val="000000"/>
            </a:solidFill>
            <a:prstDash val="solid"/>
            <a:round/>
            <a:headEnd type="stealth" w="med" len="med"/>
            <a:tailEnd type="none" w="med" len="med"/>
          </a:ln>
        </p:spPr>
      </p:cxnSp>
      <p:cxnSp>
        <p:nvCxnSpPr>
          <p:cNvPr id="1298" name="Google Shape;1298;p96"/>
          <p:cNvCxnSpPr>
            <a:stCxn id="1282" idx="3"/>
            <a:endCxn id="1279" idx="1"/>
          </p:cNvCxnSpPr>
          <p:nvPr/>
        </p:nvCxnSpPr>
        <p:spPr>
          <a:xfrm>
            <a:off x="5823352" y="2300497"/>
            <a:ext cx="420600" cy="600"/>
          </a:xfrm>
          <a:prstGeom prst="bentConnector3">
            <a:avLst>
              <a:gd name="adj1" fmla="val 50010"/>
            </a:avLst>
          </a:prstGeom>
          <a:noFill/>
          <a:ln w="9525" cap="flat" cmpd="sng">
            <a:solidFill>
              <a:srgbClr val="000000"/>
            </a:solidFill>
            <a:prstDash val="solid"/>
            <a:round/>
            <a:headEnd type="triangle" w="med" len="med"/>
            <a:tailEnd type="triangle" w="med" len="med"/>
          </a:ln>
        </p:spPr>
      </p:cxnSp>
      <p:cxnSp>
        <p:nvCxnSpPr>
          <p:cNvPr id="1299" name="Google Shape;1299;p96"/>
          <p:cNvCxnSpPr>
            <a:stCxn id="1279" idx="3"/>
            <a:endCxn id="1280" idx="1"/>
          </p:cNvCxnSpPr>
          <p:nvPr/>
        </p:nvCxnSpPr>
        <p:spPr>
          <a:xfrm>
            <a:off x="6936368" y="2300409"/>
            <a:ext cx="641400" cy="600"/>
          </a:xfrm>
          <a:prstGeom prst="bentConnector3">
            <a:avLst>
              <a:gd name="adj1" fmla="val 49992"/>
            </a:avLst>
          </a:prstGeom>
          <a:noFill/>
          <a:ln w="9525" cap="flat" cmpd="sng">
            <a:solidFill>
              <a:srgbClr val="000000"/>
            </a:solidFill>
            <a:prstDash val="solid"/>
            <a:round/>
            <a:headEnd type="triangle" w="med" len="med"/>
            <a:tailEnd type="triangle" w="med" len="med"/>
          </a:ln>
        </p:spPr>
      </p:cxnSp>
      <p:sp>
        <p:nvSpPr>
          <p:cNvPr id="1292" name="Google Shape;1292;p96"/>
          <p:cNvSpPr/>
          <p:nvPr/>
        </p:nvSpPr>
        <p:spPr>
          <a:xfrm>
            <a:off x="4039910" y="3304193"/>
            <a:ext cx="692400" cy="481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Cable</a:t>
            </a:r>
            <a:endParaRPr sz="1000"/>
          </a:p>
          <a:p>
            <a:pPr marL="0" lvl="0" indent="0" algn="ctr" rtl="0">
              <a:spcBef>
                <a:spcPts val="0"/>
              </a:spcBef>
              <a:spcAft>
                <a:spcPts val="0"/>
              </a:spcAft>
              <a:buNone/>
            </a:pPr>
            <a:r>
              <a:rPr lang="en" sz="600"/>
              <a:t>0.1m ~ 0.14dB</a:t>
            </a:r>
            <a:endParaRPr sz="600"/>
          </a:p>
          <a:p>
            <a:pPr marL="0" lvl="0" indent="0" algn="ctr" rtl="0">
              <a:spcBef>
                <a:spcPts val="0"/>
              </a:spcBef>
              <a:spcAft>
                <a:spcPts val="0"/>
              </a:spcAft>
              <a:buNone/>
            </a:pPr>
            <a:r>
              <a:rPr lang="en" sz="600"/>
              <a:t>2x SMA</a:t>
            </a:r>
            <a:endParaRPr sz="600"/>
          </a:p>
          <a:p>
            <a:pPr marL="0" lvl="0" indent="0" algn="ctr" rtl="0">
              <a:spcBef>
                <a:spcPts val="0"/>
              </a:spcBef>
              <a:spcAft>
                <a:spcPts val="0"/>
              </a:spcAft>
              <a:buNone/>
            </a:pPr>
            <a:r>
              <a:rPr lang="en" sz="600"/>
              <a:t>LMR100</a:t>
            </a:r>
            <a:endParaRPr sz="600"/>
          </a:p>
        </p:txBody>
      </p:sp>
      <p:sp>
        <p:nvSpPr>
          <p:cNvPr id="1300" name="Google Shape;1300;p96"/>
          <p:cNvSpPr txBox="1"/>
          <p:nvPr/>
        </p:nvSpPr>
        <p:spPr>
          <a:xfrm>
            <a:off x="3211825" y="2881638"/>
            <a:ext cx="94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5V, 95mA</a:t>
            </a:r>
            <a:endParaRPr sz="800"/>
          </a:p>
        </p:txBody>
      </p:sp>
      <p:sp>
        <p:nvSpPr>
          <p:cNvPr id="1301" name="Google Shape;1301;p96"/>
          <p:cNvSpPr txBox="1"/>
          <p:nvPr/>
        </p:nvSpPr>
        <p:spPr>
          <a:xfrm>
            <a:off x="4657275" y="1519475"/>
            <a:ext cx="1128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12-15V, 250mA</a:t>
            </a:r>
            <a:endParaRPr sz="800"/>
          </a:p>
        </p:txBody>
      </p:sp>
      <p:sp>
        <p:nvSpPr>
          <p:cNvPr id="1302" name="Google Shape;1302;p96"/>
          <p:cNvSpPr txBox="1"/>
          <p:nvPr/>
        </p:nvSpPr>
        <p:spPr>
          <a:xfrm>
            <a:off x="3244713" y="1257750"/>
            <a:ext cx="593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Switch control</a:t>
            </a:r>
            <a:endParaRPr sz="900"/>
          </a:p>
        </p:txBody>
      </p:sp>
      <p:sp>
        <p:nvSpPr>
          <p:cNvPr id="1303" name="Google Shape;1303;p96"/>
          <p:cNvSpPr/>
          <p:nvPr/>
        </p:nvSpPr>
        <p:spPr>
          <a:xfrm>
            <a:off x="1128513" y="1311563"/>
            <a:ext cx="600300" cy="33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F connector</a:t>
            </a:r>
            <a:endParaRPr sz="700"/>
          </a:p>
        </p:txBody>
      </p:sp>
      <p:cxnSp>
        <p:nvCxnSpPr>
          <p:cNvPr id="1304" name="Google Shape;1304;p96"/>
          <p:cNvCxnSpPr>
            <a:stCxn id="1302" idx="1"/>
            <a:endCxn id="1303" idx="3"/>
          </p:cNvCxnSpPr>
          <p:nvPr/>
        </p:nvCxnSpPr>
        <p:spPr>
          <a:xfrm rot="10800000">
            <a:off x="1728813" y="1478100"/>
            <a:ext cx="1515900" cy="10500"/>
          </a:xfrm>
          <a:prstGeom prst="straightConnector1">
            <a:avLst/>
          </a:prstGeom>
          <a:noFill/>
          <a:ln w="9525" cap="flat" cmpd="sng">
            <a:solidFill>
              <a:schemeClr val="dk2"/>
            </a:solidFill>
            <a:prstDash val="solid"/>
            <a:round/>
            <a:headEnd type="none" w="med" len="med"/>
            <a:tailEnd type="none" w="med" len="med"/>
          </a:ln>
        </p:spPr>
      </p:cxnSp>
      <p:cxnSp>
        <p:nvCxnSpPr>
          <p:cNvPr id="1305" name="Google Shape;1305;p96"/>
          <p:cNvCxnSpPr>
            <a:stCxn id="1303" idx="1"/>
            <a:endCxn id="1306" idx="3"/>
          </p:cNvCxnSpPr>
          <p:nvPr/>
        </p:nvCxnSpPr>
        <p:spPr>
          <a:xfrm flipH="1">
            <a:off x="880413" y="1478213"/>
            <a:ext cx="248100" cy="600"/>
          </a:xfrm>
          <a:prstGeom prst="bentConnector3">
            <a:avLst>
              <a:gd name="adj1" fmla="val 50028"/>
            </a:avLst>
          </a:prstGeom>
          <a:noFill/>
          <a:ln w="9525" cap="flat" cmpd="sng">
            <a:solidFill>
              <a:schemeClr val="dk2"/>
            </a:solidFill>
            <a:prstDash val="solid"/>
            <a:round/>
            <a:headEnd type="triangle" w="med" len="med"/>
            <a:tailEnd type="none" w="med" len="med"/>
          </a:ln>
        </p:spPr>
      </p:cxnSp>
      <p:sp>
        <p:nvSpPr>
          <p:cNvPr id="1306" name="Google Shape;1306;p96"/>
          <p:cNvSpPr txBox="1"/>
          <p:nvPr/>
        </p:nvSpPr>
        <p:spPr>
          <a:xfrm>
            <a:off x="231675" y="1278125"/>
            <a:ext cx="64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From Transceiver</a:t>
            </a:r>
            <a:endParaRPr sz="700"/>
          </a:p>
        </p:txBody>
      </p:sp>
      <p:sp>
        <p:nvSpPr>
          <p:cNvPr id="1288" name="Google Shape;1288;p96"/>
          <p:cNvSpPr/>
          <p:nvPr/>
        </p:nvSpPr>
        <p:spPr>
          <a:xfrm>
            <a:off x="1128513" y="2134188"/>
            <a:ext cx="600300" cy="33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a:t>
            </a:r>
            <a:endParaRPr sz="1200"/>
          </a:p>
        </p:txBody>
      </p:sp>
      <p:sp>
        <p:nvSpPr>
          <p:cNvPr id="1307" name="Google Shape;1307;p96"/>
          <p:cNvSpPr/>
          <p:nvPr/>
        </p:nvSpPr>
        <p:spPr>
          <a:xfrm>
            <a:off x="1128513" y="3378863"/>
            <a:ext cx="600300" cy="33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a:t>
            </a:r>
            <a:endParaRPr sz="1200"/>
          </a:p>
        </p:txBody>
      </p:sp>
      <p:sp>
        <p:nvSpPr>
          <p:cNvPr id="1308" name="Google Shape;1308;p96"/>
          <p:cNvSpPr txBox="1"/>
          <p:nvPr/>
        </p:nvSpPr>
        <p:spPr>
          <a:xfrm>
            <a:off x="279675" y="2154000"/>
            <a:ext cx="648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From PA</a:t>
            </a:r>
            <a:endParaRPr sz="700"/>
          </a:p>
        </p:txBody>
      </p:sp>
      <p:cxnSp>
        <p:nvCxnSpPr>
          <p:cNvPr id="1309" name="Google Shape;1309;p96"/>
          <p:cNvCxnSpPr>
            <a:stCxn id="1288" idx="1"/>
            <a:endCxn id="1308" idx="3"/>
          </p:cNvCxnSpPr>
          <p:nvPr/>
        </p:nvCxnSpPr>
        <p:spPr>
          <a:xfrm rot="10800000">
            <a:off x="928413" y="2300238"/>
            <a:ext cx="200100" cy="600"/>
          </a:xfrm>
          <a:prstGeom prst="bentConnector3">
            <a:avLst>
              <a:gd name="adj1" fmla="val 50034"/>
            </a:avLst>
          </a:prstGeom>
          <a:noFill/>
          <a:ln w="9525" cap="flat" cmpd="sng">
            <a:solidFill>
              <a:schemeClr val="dk2"/>
            </a:solidFill>
            <a:prstDash val="solid"/>
            <a:round/>
            <a:headEnd type="triangle" w="med" len="med"/>
            <a:tailEnd type="none" w="med" len="med"/>
          </a:ln>
        </p:spPr>
      </p:cxnSp>
      <p:sp>
        <p:nvSpPr>
          <p:cNvPr id="1310" name="Google Shape;1310;p96"/>
          <p:cNvSpPr txBox="1"/>
          <p:nvPr/>
        </p:nvSpPr>
        <p:spPr>
          <a:xfrm>
            <a:off x="231675" y="3344825"/>
            <a:ext cx="64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To Transceiver</a:t>
            </a:r>
            <a:endParaRPr sz="700"/>
          </a:p>
        </p:txBody>
      </p:sp>
      <p:cxnSp>
        <p:nvCxnSpPr>
          <p:cNvPr id="1311" name="Google Shape;1311;p96"/>
          <p:cNvCxnSpPr>
            <a:stCxn id="1310" idx="3"/>
            <a:endCxn id="1307" idx="1"/>
          </p:cNvCxnSpPr>
          <p:nvPr/>
        </p:nvCxnSpPr>
        <p:spPr>
          <a:xfrm>
            <a:off x="880275" y="3544925"/>
            <a:ext cx="248100" cy="600"/>
          </a:xfrm>
          <a:prstGeom prst="bentConnector3">
            <a:avLst>
              <a:gd name="adj1" fmla="val 50028"/>
            </a:avLst>
          </a:prstGeom>
          <a:noFill/>
          <a:ln w="9525" cap="flat" cmpd="sng">
            <a:solidFill>
              <a:schemeClr val="dk2"/>
            </a:solidFill>
            <a:prstDash val="solid"/>
            <a:round/>
            <a:headEnd type="triangle" w="med" len="med"/>
            <a:tailEnd type="none" w="med" len="med"/>
          </a:ln>
        </p:spPr>
      </p:cxnSp>
      <p:sp>
        <p:nvSpPr>
          <p:cNvPr id="1294" name="Google Shape;1294;p96"/>
          <p:cNvSpPr/>
          <p:nvPr/>
        </p:nvSpPr>
        <p:spPr>
          <a:xfrm>
            <a:off x="1846224" y="3378275"/>
            <a:ext cx="561300" cy="33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Bias Tee</a:t>
            </a:r>
            <a:endParaRPr sz="900"/>
          </a:p>
        </p:txBody>
      </p:sp>
      <p:cxnSp>
        <p:nvCxnSpPr>
          <p:cNvPr id="1312" name="Google Shape;1312;p96"/>
          <p:cNvCxnSpPr>
            <a:stCxn id="1294" idx="1"/>
            <a:endCxn id="1307" idx="3"/>
          </p:cNvCxnSpPr>
          <p:nvPr/>
        </p:nvCxnSpPr>
        <p:spPr>
          <a:xfrm flipH="1">
            <a:off x="1728924" y="3544925"/>
            <a:ext cx="117300" cy="600"/>
          </a:xfrm>
          <a:prstGeom prst="straightConnector1">
            <a:avLst/>
          </a:prstGeom>
          <a:noFill/>
          <a:ln w="9525" cap="flat" cmpd="sng">
            <a:solidFill>
              <a:srgbClr val="000000"/>
            </a:solidFill>
            <a:prstDash val="solid"/>
            <a:round/>
            <a:headEnd type="none" w="med" len="med"/>
            <a:tailEnd type="none" w="med" len="med"/>
          </a:ln>
        </p:spPr>
      </p:cxnSp>
      <p:sp>
        <p:nvSpPr>
          <p:cNvPr id="1313" name="Google Shape;1313;p96"/>
          <p:cNvSpPr/>
          <p:nvPr/>
        </p:nvSpPr>
        <p:spPr>
          <a:xfrm>
            <a:off x="2272949" y="2596338"/>
            <a:ext cx="561300" cy="33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13.8V to 5V</a:t>
            </a:r>
            <a:endParaRPr sz="900"/>
          </a:p>
        </p:txBody>
      </p:sp>
      <p:cxnSp>
        <p:nvCxnSpPr>
          <p:cNvPr id="1314" name="Google Shape;1314;p96"/>
          <p:cNvCxnSpPr>
            <a:stCxn id="1294" idx="0"/>
            <a:endCxn id="1313" idx="1"/>
          </p:cNvCxnSpPr>
          <p:nvPr/>
        </p:nvCxnSpPr>
        <p:spPr>
          <a:xfrm rot="-5400000">
            <a:off x="1892274" y="2997575"/>
            <a:ext cx="615300" cy="146100"/>
          </a:xfrm>
          <a:prstGeom prst="bentConnector2">
            <a:avLst/>
          </a:prstGeom>
          <a:noFill/>
          <a:ln w="9525" cap="flat" cmpd="sng">
            <a:solidFill>
              <a:schemeClr val="dk2"/>
            </a:solidFill>
            <a:prstDash val="solid"/>
            <a:round/>
            <a:headEnd type="none" w="med" len="med"/>
            <a:tailEnd type="none" w="med" len="med"/>
          </a:ln>
        </p:spPr>
      </p:cxnSp>
      <p:cxnSp>
        <p:nvCxnSpPr>
          <p:cNvPr id="1315" name="Google Shape;1315;p96"/>
          <p:cNvCxnSpPr>
            <a:stCxn id="1313" idx="3"/>
            <a:endCxn id="1281" idx="0"/>
          </p:cNvCxnSpPr>
          <p:nvPr/>
        </p:nvCxnSpPr>
        <p:spPr>
          <a:xfrm>
            <a:off x="2834249" y="2762988"/>
            <a:ext cx="296700" cy="461400"/>
          </a:xfrm>
          <a:prstGeom prst="bentConnector2">
            <a:avLst/>
          </a:prstGeom>
          <a:noFill/>
          <a:ln w="9525" cap="flat" cmpd="sng">
            <a:solidFill>
              <a:schemeClr val="dk2"/>
            </a:solidFill>
            <a:prstDash val="solid"/>
            <a:round/>
            <a:headEnd type="none" w="med" len="med"/>
            <a:tailEnd type="none" w="med" len="med"/>
          </a:ln>
        </p:spPr>
      </p:cxnSp>
      <p:cxnSp>
        <p:nvCxnSpPr>
          <p:cNvPr id="1316" name="Google Shape;1316;p96"/>
          <p:cNvCxnSpPr>
            <a:stCxn id="1313" idx="3"/>
            <a:endCxn id="1275" idx="0"/>
          </p:cNvCxnSpPr>
          <p:nvPr/>
        </p:nvCxnSpPr>
        <p:spPr>
          <a:xfrm rot="10800000" flipH="1">
            <a:off x="2834249" y="2065788"/>
            <a:ext cx="2271000" cy="697200"/>
          </a:xfrm>
          <a:prstGeom prst="bentConnector4">
            <a:avLst>
              <a:gd name="adj1" fmla="val 37295"/>
              <a:gd name="adj2" fmla="val 120548"/>
            </a:avLst>
          </a:prstGeom>
          <a:noFill/>
          <a:ln w="9525" cap="flat" cmpd="sng">
            <a:solidFill>
              <a:schemeClr val="dk2"/>
            </a:solidFill>
            <a:prstDash val="solid"/>
            <a:round/>
            <a:headEnd type="none" w="med" len="med"/>
            <a:tailEnd type="none" w="med" len="med"/>
          </a:ln>
        </p:spPr>
      </p:cxnSp>
      <p:cxnSp>
        <p:nvCxnSpPr>
          <p:cNvPr id="1317" name="Google Shape;1317;p96"/>
          <p:cNvCxnSpPr>
            <a:stCxn id="1294" idx="0"/>
            <a:endCxn id="1276" idx="0"/>
          </p:cNvCxnSpPr>
          <p:nvPr/>
        </p:nvCxnSpPr>
        <p:spPr>
          <a:xfrm rot="-5400000">
            <a:off x="3211524" y="987125"/>
            <a:ext cx="1306500" cy="3475800"/>
          </a:xfrm>
          <a:prstGeom prst="bentConnector3">
            <a:avLst>
              <a:gd name="adj1" fmla="val 123088"/>
            </a:avLst>
          </a:prstGeom>
          <a:noFill/>
          <a:ln w="9525" cap="flat" cmpd="sng">
            <a:solidFill>
              <a:schemeClr val="dk2"/>
            </a:solidFill>
            <a:prstDash val="solid"/>
            <a:round/>
            <a:headEnd type="none" w="med" len="med"/>
            <a:tailEnd type="none" w="med" len="med"/>
          </a:ln>
        </p:spPr>
      </p:cxnSp>
      <p:sp>
        <p:nvSpPr>
          <p:cNvPr id="1318" name="Google Shape;1318;p96"/>
          <p:cNvSpPr txBox="1"/>
          <p:nvPr/>
        </p:nvSpPr>
        <p:spPr>
          <a:xfrm>
            <a:off x="3923400" y="1709075"/>
            <a:ext cx="64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rPr>
              <a:t>5V, 40mA</a:t>
            </a:r>
            <a:endParaRPr/>
          </a:p>
        </p:txBody>
      </p:sp>
      <p:pic>
        <p:nvPicPr>
          <p:cNvPr id="1319" name="Google Shape;1319;p96"/>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320" name="Google Shape;1320;p96"/>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321" name="Google Shape;1321;p9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97"/>
          <p:cNvPicPr preferRelativeResize="0"/>
          <p:nvPr/>
        </p:nvPicPr>
        <p:blipFill rotWithShape="1">
          <a:blip r:embed="rId3">
            <a:alphaModFix/>
          </a:blip>
          <a:srcRect l="5112" t="7629" r="5031"/>
          <a:stretch/>
        </p:blipFill>
        <p:spPr>
          <a:xfrm rot="501777">
            <a:off x="3851018" y="1595862"/>
            <a:ext cx="3512714" cy="2654601"/>
          </a:xfrm>
          <a:prstGeom prst="rect">
            <a:avLst/>
          </a:prstGeom>
          <a:noFill/>
          <a:ln>
            <a:noFill/>
          </a:ln>
        </p:spPr>
      </p:pic>
      <p:sp>
        <p:nvSpPr>
          <p:cNvPr id="1327" name="Google Shape;1327;p9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Outdoor Ground Station Mechanical Design</a:t>
            </a:r>
            <a:endParaRPr/>
          </a:p>
        </p:txBody>
      </p:sp>
      <p:pic>
        <p:nvPicPr>
          <p:cNvPr id="1328" name="Google Shape;1328;p97"/>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329" name="Google Shape;1329;p97"/>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sp>
        <p:nvSpPr>
          <p:cNvPr id="1330" name="Google Shape;1330;p97"/>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331" name="Google Shape;1331;p97"/>
          <p:cNvSpPr txBox="1"/>
          <p:nvPr/>
        </p:nvSpPr>
        <p:spPr>
          <a:xfrm>
            <a:off x="244850" y="4150425"/>
            <a:ext cx="295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a:solidFill>
                  <a:schemeClr val="dk2"/>
                </a:solidFill>
              </a:rPr>
              <a:t>WH-22-03 Hinged Nema Enclosure</a:t>
            </a:r>
            <a:endParaRPr sz="1200" b="1">
              <a:solidFill>
                <a:schemeClr val="dk2"/>
              </a:solidFill>
            </a:endParaRPr>
          </a:p>
          <a:p>
            <a:pPr marL="0" lvl="0" indent="0" algn="l" rtl="0">
              <a:spcBef>
                <a:spcPts val="0"/>
              </a:spcBef>
              <a:spcAft>
                <a:spcPts val="0"/>
              </a:spcAft>
              <a:buClr>
                <a:schemeClr val="dk1"/>
              </a:buClr>
              <a:buSzPts val="1100"/>
              <a:buFont typeface="Arial"/>
              <a:buNone/>
            </a:pPr>
            <a:r>
              <a:rPr lang="en" sz="1200">
                <a:solidFill>
                  <a:schemeClr val="dk2"/>
                </a:solidFill>
              </a:rPr>
              <a:t>34.9 x 24.9 x 14.9 cm</a:t>
            </a:r>
            <a:endParaRPr sz="1200" b="1">
              <a:solidFill>
                <a:schemeClr val="dk2"/>
              </a:solidFill>
            </a:endParaRPr>
          </a:p>
        </p:txBody>
      </p:sp>
      <p:sp>
        <p:nvSpPr>
          <p:cNvPr id="1332" name="Google Shape;1332;p97"/>
          <p:cNvSpPr txBox="1"/>
          <p:nvPr/>
        </p:nvSpPr>
        <p:spPr>
          <a:xfrm>
            <a:off x="4136825" y="4301975"/>
            <a:ext cx="453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solidFill>
                <a:schemeClr val="dk2"/>
              </a:solidFill>
            </a:endParaRPr>
          </a:p>
        </p:txBody>
      </p:sp>
      <p:cxnSp>
        <p:nvCxnSpPr>
          <p:cNvPr id="1333" name="Google Shape;1333;p97"/>
          <p:cNvCxnSpPr/>
          <p:nvPr/>
        </p:nvCxnSpPr>
        <p:spPr>
          <a:xfrm>
            <a:off x="5547925" y="1722375"/>
            <a:ext cx="503100" cy="1046100"/>
          </a:xfrm>
          <a:prstGeom prst="straightConnector1">
            <a:avLst/>
          </a:prstGeom>
          <a:noFill/>
          <a:ln w="19050" cap="flat" cmpd="sng">
            <a:solidFill>
              <a:srgbClr val="FF0000"/>
            </a:solidFill>
            <a:prstDash val="solid"/>
            <a:round/>
            <a:headEnd type="none" w="med" len="med"/>
            <a:tailEnd type="triangle" w="med" len="med"/>
          </a:ln>
        </p:spPr>
      </p:cxnSp>
      <p:sp>
        <p:nvSpPr>
          <p:cNvPr id="1334" name="Google Shape;1334;p97"/>
          <p:cNvSpPr txBox="1"/>
          <p:nvPr/>
        </p:nvSpPr>
        <p:spPr>
          <a:xfrm>
            <a:off x="5264650" y="1469763"/>
            <a:ext cx="762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LNA</a:t>
            </a:r>
            <a:endParaRPr sz="1100"/>
          </a:p>
        </p:txBody>
      </p:sp>
      <p:cxnSp>
        <p:nvCxnSpPr>
          <p:cNvPr id="1335" name="Google Shape;1335;p97"/>
          <p:cNvCxnSpPr/>
          <p:nvPr/>
        </p:nvCxnSpPr>
        <p:spPr>
          <a:xfrm>
            <a:off x="3762625" y="2249300"/>
            <a:ext cx="2501100" cy="810000"/>
          </a:xfrm>
          <a:prstGeom prst="straightConnector1">
            <a:avLst/>
          </a:prstGeom>
          <a:noFill/>
          <a:ln w="19050" cap="flat" cmpd="sng">
            <a:solidFill>
              <a:srgbClr val="FF0000"/>
            </a:solidFill>
            <a:prstDash val="solid"/>
            <a:round/>
            <a:headEnd type="none" w="med" len="med"/>
            <a:tailEnd type="triangle" w="med" len="med"/>
          </a:ln>
        </p:spPr>
      </p:cxnSp>
      <p:sp>
        <p:nvSpPr>
          <p:cNvPr id="1336" name="Google Shape;1336;p97"/>
          <p:cNvSpPr txBox="1"/>
          <p:nvPr/>
        </p:nvSpPr>
        <p:spPr>
          <a:xfrm>
            <a:off x="3440200" y="1950375"/>
            <a:ext cx="924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Switch</a:t>
            </a:r>
            <a:endParaRPr sz="1100"/>
          </a:p>
        </p:txBody>
      </p:sp>
      <p:sp>
        <p:nvSpPr>
          <p:cNvPr id="1337" name="Google Shape;1337;p97"/>
          <p:cNvSpPr txBox="1"/>
          <p:nvPr/>
        </p:nvSpPr>
        <p:spPr>
          <a:xfrm>
            <a:off x="7249750" y="3724888"/>
            <a:ext cx="924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Filters</a:t>
            </a:r>
            <a:endParaRPr sz="1100"/>
          </a:p>
        </p:txBody>
      </p:sp>
      <p:pic>
        <p:nvPicPr>
          <p:cNvPr id="1338" name="Google Shape;1338;p97"/>
          <p:cNvPicPr preferRelativeResize="0"/>
          <p:nvPr/>
        </p:nvPicPr>
        <p:blipFill rotWithShape="1">
          <a:blip r:embed="rId5">
            <a:alphaModFix/>
          </a:blip>
          <a:srcRect l="2685"/>
          <a:stretch/>
        </p:blipFill>
        <p:spPr>
          <a:xfrm>
            <a:off x="211388" y="1823775"/>
            <a:ext cx="3024925" cy="2069075"/>
          </a:xfrm>
          <a:prstGeom prst="rect">
            <a:avLst/>
          </a:prstGeom>
          <a:noFill/>
          <a:ln>
            <a:noFill/>
          </a:ln>
        </p:spPr>
      </p:pic>
      <p:sp>
        <p:nvSpPr>
          <p:cNvPr id="1339" name="Google Shape;1339;p97"/>
          <p:cNvSpPr txBox="1"/>
          <p:nvPr/>
        </p:nvSpPr>
        <p:spPr>
          <a:xfrm>
            <a:off x="244850" y="881800"/>
            <a:ext cx="4530000" cy="6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b="1">
                <a:solidFill>
                  <a:schemeClr val="dk2"/>
                </a:solidFill>
              </a:rPr>
              <a:t>Outdoor Box: Waterproof, components are easily accessible </a:t>
            </a:r>
            <a:endParaRPr b="1">
              <a:solidFill>
                <a:schemeClr val="dk2"/>
              </a:solidFill>
            </a:endParaRPr>
          </a:p>
        </p:txBody>
      </p:sp>
      <p:cxnSp>
        <p:nvCxnSpPr>
          <p:cNvPr id="1340" name="Google Shape;1340;p97"/>
          <p:cNvCxnSpPr>
            <a:stCxn id="1337" idx="1"/>
          </p:cNvCxnSpPr>
          <p:nvPr/>
        </p:nvCxnSpPr>
        <p:spPr>
          <a:xfrm rot="10800000">
            <a:off x="6027550" y="3413188"/>
            <a:ext cx="1222200" cy="488700"/>
          </a:xfrm>
          <a:prstGeom prst="straightConnector1">
            <a:avLst/>
          </a:prstGeom>
          <a:noFill/>
          <a:ln w="19050" cap="flat" cmpd="sng">
            <a:solidFill>
              <a:srgbClr val="FF0000"/>
            </a:solidFill>
            <a:prstDash val="solid"/>
            <a:round/>
            <a:headEnd type="none" w="med" len="med"/>
            <a:tailEnd type="triangle" w="med" len="med"/>
          </a:ln>
        </p:spPr>
      </p:cxnSp>
      <p:cxnSp>
        <p:nvCxnSpPr>
          <p:cNvPr id="1341" name="Google Shape;1341;p97"/>
          <p:cNvCxnSpPr>
            <a:stCxn id="1337" idx="0"/>
          </p:cNvCxnSpPr>
          <p:nvPr/>
        </p:nvCxnSpPr>
        <p:spPr>
          <a:xfrm rot="10800000">
            <a:off x="6853450" y="2666188"/>
            <a:ext cx="858600" cy="1058700"/>
          </a:xfrm>
          <a:prstGeom prst="straightConnector1">
            <a:avLst/>
          </a:prstGeom>
          <a:noFill/>
          <a:ln w="19050" cap="flat" cmpd="sng">
            <a:solidFill>
              <a:srgbClr val="FF0000"/>
            </a:solidFill>
            <a:prstDash val="solid"/>
            <a:round/>
            <a:headEnd type="none" w="med" len="med"/>
            <a:tailEnd type="triangle" w="med" len="med"/>
          </a:ln>
        </p:spPr>
      </p:cxnSp>
      <p:sp>
        <p:nvSpPr>
          <p:cNvPr id="1342" name="Google Shape;1342;p97"/>
          <p:cNvSpPr txBox="1"/>
          <p:nvPr/>
        </p:nvSpPr>
        <p:spPr>
          <a:xfrm>
            <a:off x="5866203" y="1225850"/>
            <a:ext cx="1115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DC Converter</a:t>
            </a:r>
            <a:endParaRPr sz="1100"/>
          </a:p>
        </p:txBody>
      </p:sp>
      <p:cxnSp>
        <p:nvCxnSpPr>
          <p:cNvPr id="1343" name="Google Shape;1343;p97"/>
          <p:cNvCxnSpPr>
            <a:stCxn id="1342" idx="2"/>
          </p:cNvCxnSpPr>
          <p:nvPr/>
        </p:nvCxnSpPr>
        <p:spPr>
          <a:xfrm>
            <a:off x="6424053" y="1579850"/>
            <a:ext cx="146400" cy="1794000"/>
          </a:xfrm>
          <a:prstGeom prst="straightConnector1">
            <a:avLst/>
          </a:prstGeom>
          <a:noFill/>
          <a:ln w="19050" cap="flat" cmpd="sng">
            <a:solidFill>
              <a:srgbClr val="FF0000"/>
            </a:solidFill>
            <a:prstDash val="solid"/>
            <a:round/>
            <a:headEnd type="none" w="med" len="med"/>
            <a:tailEnd type="triangle" w="med" len="med"/>
          </a:ln>
        </p:spPr>
      </p:cxnSp>
      <p:sp>
        <p:nvSpPr>
          <p:cNvPr id="1344" name="Google Shape;1344;p97"/>
          <p:cNvSpPr txBox="1"/>
          <p:nvPr/>
        </p:nvSpPr>
        <p:spPr>
          <a:xfrm>
            <a:off x="4136825" y="4188088"/>
            <a:ext cx="4388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2"/>
                </a:solidFill>
              </a:rPr>
              <a:t>Outdoor Ground Station CAD Model</a:t>
            </a:r>
            <a:endParaRPr sz="1500" b="1">
              <a:solidFill>
                <a:schemeClr val="dk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8"/>
        <p:cNvGrpSpPr/>
        <p:nvPr/>
      </p:nvGrpSpPr>
      <p:grpSpPr>
        <a:xfrm>
          <a:off x="0" y="0"/>
          <a:ext cx="0" cy="0"/>
          <a:chOff x="0" y="0"/>
          <a:chExt cx="0" cy="0"/>
        </a:xfrm>
      </p:grpSpPr>
      <p:sp>
        <p:nvSpPr>
          <p:cNvPr id="1349" name="Google Shape;1349;p9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Activities Since PDR</a:t>
            </a:r>
            <a:endParaRPr/>
          </a:p>
        </p:txBody>
      </p:sp>
      <p:sp>
        <p:nvSpPr>
          <p:cNvPr id="1350" name="Google Shape;1350;p98"/>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Added more licensed operators: we have 5 Students and 3 Mentors with licenses.  Two more Students and 1 Mentor plan to take the exam in February</a:t>
            </a:r>
            <a:endParaRPr/>
          </a:p>
          <a:p>
            <a:pPr marL="457200" lvl="0" indent="-342900" algn="l" rtl="0">
              <a:spcBef>
                <a:spcPts val="0"/>
              </a:spcBef>
              <a:spcAft>
                <a:spcPts val="0"/>
              </a:spcAft>
              <a:buSzPts val="1800"/>
              <a:buChar char="●"/>
            </a:pPr>
            <a:r>
              <a:rPr lang="en"/>
              <a:t>Obtained Club Call sign: KC3VVW*</a:t>
            </a:r>
            <a:endParaRPr/>
          </a:p>
          <a:p>
            <a:pPr marL="457200" lvl="0" indent="-342900" algn="l" rtl="0">
              <a:spcBef>
                <a:spcPts val="0"/>
              </a:spcBef>
              <a:spcAft>
                <a:spcPts val="0"/>
              </a:spcAft>
              <a:buSzPts val="1800"/>
              <a:buChar char="●"/>
            </a:pPr>
            <a:r>
              <a:rPr lang="en"/>
              <a:t>Submitted AMSAT coordination request</a:t>
            </a:r>
            <a:endParaRPr sz="600"/>
          </a:p>
        </p:txBody>
      </p:sp>
      <p:pic>
        <p:nvPicPr>
          <p:cNvPr id="1351" name="Google Shape;1351;p98"/>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352" name="Google Shape;1352;p9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353" name="Google Shape;1353;p98"/>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73</a:t>
            </a:fld>
            <a:endParaRPr/>
          </a:p>
        </p:txBody>
      </p:sp>
      <p:sp>
        <p:nvSpPr>
          <p:cNvPr id="1354" name="Google Shape;1354;p98"/>
          <p:cNvSpPr txBox="1"/>
          <p:nvPr/>
        </p:nvSpPr>
        <p:spPr>
          <a:xfrm>
            <a:off x="311700" y="4465050"/>
            <a:ext cx="6763500" cy="35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900">
                <a:solidFill>
                  <a:schemeClr val="dk2"/>
                </a:solidFill>
              </a:rPr>
              <a:t>* United States Federal Communications Commission (2023). ULS License: Amateur License - KC3VVW - Silversat. </a:t>
            </a:r>
            <a:r>
              <a:rPr lang="en" sz="900" u="sng">
                <a:solidFill>
                  <a:schemeClr val="accent5"/>
                </a:solidFill>
                <a:hlinkClick r:id="rId4">
                  <a:extLst>
                    <a:ext uri="{A12FA001-AC4F-418D-AE19-62706E023703}">
                      <ahyp:hlinkClr xmlns:ahyp="http://schemas.microsoft.com/office/drawing/2018/hyperlinkcolor" val="tx"/>
                    </a:ext>
                  </a:extLst>
                </a:hlinkClick>
              </a:rPr>
              <a:t>https://wireless2.fcc.gov/UlsApp/UlsSearch/license.jsp?licKey=4748227</a:t>
            </a:r>
            <a:r>
              <a:rPr lang="en" sz="900">
                <a:solidFill>
                  <a:schemeClr val="dk2"/>
                </a:solidFill>
              </a:rPr>
              <a:t> Accessed 29 January 2024.</a:t>
            </a:r>
            <a:endParaRPr sz="2100">
              <a:solidFill>
                <a:schemeClr val="dk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9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Currently Working On? Going into Flight Model Build…</a:t>
            </a:r>
            <a:endParaRPr/>
          </a:p>
        </p:txBody>
      </p:sp>
      <p:sp>
        <p:nvSpPr>
          <p:cNvPr id="1360" name="Google Shape;1360;p99"/>
          <p:cNvSpPr txBox="1">
            <a:spLocks noGrp="1"/>
          </p:cNvSpPr>
          <p:nvPr>
            <p:ph type="body" idx="1"/>
          </p:nvPr>
        </p:nvSpPr>
        <p:spPr>
          <a:xfrm>
            <a:off x="311700" y="9765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Radio Board: Our ground transceiver</a:t>
            </a:r>
            <a:endParaRPr/>
          </a:p>
          <a:p>
            <a:pPr marL="457200" lvl="0" indent="-342900" algn="l" rtl="0">
              <a:spcBef>
                <a:spcPts val="0"/>
              </a:spcBef>
              <a:spcAft>
                <a:spcPts val="0"/>
              </a:spcAft>
              <a:buSzPts val="1800"/>
              <a:buChar char="●"/>
            </a:pPr>
            <a:r>
              <a:rPr lang="en"/>
              <a:t>Finalizing the Indoor and Outdoor Ground Station Mechanical Design</a:t>
            </a:r>
            <a:endParaRPr/>
          </a:p>
        </p:txBody>
      </p:sp>
      <p:pic>
        <p:nvPicPr>
          <p:cNvPr id="1361" name="Google Shape;1361;p99"/>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362" name="Google Shape;1362;p9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363" name="Google Shape;1363;p99"/>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0"/>
          <p:cNvSpPr txBox="1">
            <a:spLocks noGrp="1"/>
          </p:cNvSpPr>
          <p:nvPr>
            <p:ph type="title"/>
          </p:nvPr>
        </p:nvSpPr>
        <p:spPr>
          <a:xfrm>
            <a:off x="2355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Beacon Box</a:t>
            </a:r>
            <a:endParaRPr/>
          </a:p>
        </p:txBody>
      </p:sp>
      <p:sp>
        <p:nvSpPr>
          <p:cNvPr id="1369" name="Google Shape;1369;p100"/>
          <p:cNvSpPr txBox="1">
            <a:spLocks noGrp="1"/>
          </p:cNvSpPr>
          <p:nvPr>
            <p:ph type="body" idx="1"/>
          </p:nvPr>
        </p:nvSpPr>
        <p:spPr>
          <a:xfrm>
            <a:off x="235125" y="847675"/>
            <a:ext cx="4660800" cy="38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goal is to have an all-in-one,* easy use portable beacon receiver.</a:t>
            </a:r>
            <a:endParaRPr>
              <a:solidFill>
                <a:schemeClr val="dk1"/>
              </a:solidFill>
            </a:endParaRPr>
          </a:p>
          <a:p>
            <a:pPr marL="0" lvl="0" indent="0" algn="l" rtl="0">
              <a:spcBef>
                <a:spcPts val="1600"/>
              </a:spcBef>
              <a:spcAft>
                <a:spcPts val="0"/>
              </a:spcAft>
              <a:buNone/>
            </a:pPr>
            <a:r>
              <a:rPr lang="en">
                <a:solidFill>
                  <a:schemeClr val="dk1"/>
                </a:solidFill>
              </a:rPr>
              <a:t>The Beacon Box will be used to receive status updates from the Satellite.</a:t>
            </a:r>
            <a:endParaRPr>
              <a:solidFill>
                <a:schemeClr val="dk1"/>
              </a:solidFill>
            </a:endParaRPr>
          </a:p>
          <a:p>
            <a:pPr marL="0" lvl="0" indent="0" algn="l" rtl="0">
              <a:spcBef>
                <a:spcPts val="1600"/>
              </a:spcBef>
              <a:spcAft>
                <a:spcPts val="0"/>
              </a:spcAft>
              <a:buClr>
                <a:schemeClr val="dk1"/>
              </a:buClr>
              <a:buSzPts val="1100"/>
              <a:buFont typeface="Arial"/>
              <a:buNone/>
            </a:pPr>
            <a:r>
              <a:rPr lang="en">
                <a:solidFill>
                  <a:schemeClr val="dk1"/>
                </a:solidFill>
              </a:rPr>
              <a:t>With an max budget of $150 and made out of easily accessible parts, it’s the perfect educational project. It's a great demo tool that is both cheap and portable. Allowing people to hear a Satellite in space put up by Students just like them.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r" rtl="0">
              <a:spcBef>
                <a:spcPts val="0"/>
              </a:spcBef>
              <a:spcAft>
                <a:spcPts val="1600"/>
              </a:spcAft>
              <a:buNone/>
            </a:pPr>
            <a:r>
              <a:rPr lang="en">
                <a:solidFill>
                  <a:schemeClr val="dk1"/>
                </a:solidFill>
              </a:rPr>
              <a:t>*Antenna has to be added </a:t>
            </a:r>
            <a:endParaRPr>
              <a:solidFill>
                <a:schemeClr val="dk1"/>
              </a:solidFill>
            </a:endParaRPr>
          </a:p>
        </p:txBody>
      </p:sp>
      <p:graphicFrame>
        <p:nvGraphicFramePr>
          <p:cNvPr id="1370" name="Google Shape;1370;p100"/>
          <p:cNvGraphicFramePr/>
          <p:nvPr/>
        </p:nvGraphicFramePr>
        <p:xfrm>
          <a:off x="4819725" y="333000"/>
          <a:ext cx="4149850" cy="4753009"/>
        </p:xfrm>
        <a:graphic>
          <a:graphicData uri="http://schemas.openxmlformats.org/drawingml/2006/table">
            <a:tbl>
              <a:tblPr>
                <a:noFill/>
                <a:tableStyleId>{47EB25C4-3780-4783-9357-08C3E65BA409}</a:tableStyleId>
              </a:tblPr>
              <a:tblGrid>
                <a:gridCol w="4149850">
                  <a:extLst>
                    <a:ext uri="{9D8B030D-6E8A-4147-A177-3AD203B41FA5}">
                      <a16:colId xmlns:a16="http://schemas.microsoft.com/office/drawing/2014/main" val="20000"/>
                    </a:ext>
                  </a:extLst>
                </a:gridCol>
              </a:tblGrid>
              <a:tr h="2073275">
                <a:tc>
                  <a:txBody>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Requirements:</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External Antenna connect</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CW mode</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Min range of 420-440 MHz</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Output Demodulated audio</a:t>
                      </a:r>
                      <a:endParaRPr sz="1800">
                        <a:solidFill>
                          <a:schemeClr val="dk1"/>
                        </a:solidFill>
                      </a:endParaRPr>
                    </a:p>
                  </a:txBody>
                  <a:tcPr marL="91425" marR="91425" marT="91425" marB="91425"/>
                </a:tc>
                <a:extLst>
                  <a:ext uri="{0D108BD9-81ED-4DB2-BD59-A6C34878D82A}">
                    <a16:rowId xmlns:a16="http://schemas.microsoft.com/office/drawing/2014/main" val="10000"/>
                  </a:ext>
                </a:extLst>
              </a:tr>
              <a:tr h="2073275">
                <a:tc>
                  <a:txBody>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Goals:</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CW signal to plain text</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Receive frequency over USB or IP (used with gpredict)</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Easily repairable and plug in programmable</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Full documentation</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Portable</a:t>
                      </a:r>
                      <a:endParaRPr sz="1800">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1371" name="Google Shape;1371;p100"/>
          <p:cNvPicPr preferRelativeResize="0"/>
          <p:nvPr/>
        </p:nvPicPr>
        <p:blipFill>
          <a:blip r:embed="rId3">
            <a:alphaModFix/>
          </a:blip>
          <a:stretch>
            <a:fillRect/>
          </a:stretch>
        </p:blipFill>
        <p:spPr>
          <a:xfrm>
            <a:off x="7522374" y="4253348"/>
            <a:ext cx="1576674" cy="818347"/>
          </a:xfrm>
          <a:prstGeom prst="rect">
            <a:avLst/>
          </a:prstGeom>
          <a:noFill/>
          <a:ln>
            <a:noFill/>
          </a:ln>
        </p:spPr>
      </p:pic>
      <p:sp>
        <p:nvSpPr>
          <p:cNvPr id="1372" name="Google Shape;1372;p100"/>
          <p:cNvSpPr txBox="1">
            <a:spLocks noGrp="1"/>
          </p:cNvSpPr>
          <p:nvPr>
            <p:ph type="sldNum" idx="12"/>
          </p:nvPr>
        </p:nvSpPr>
        <p:spPr>
          <a:xfrm>
            <a:off x="7817512" y="4803125"/>
            <a:ext cx="986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Slide </a:t>
            </a: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101"/>
          <p:cNvSpPr txBox="1">
            <a:spLocks noGrp="1"/>
          </p:cNvSpPr>
          <p:nvPr>
            <p:ph type="title"/>
          </p:nvPr>
        </p:nvSpPr>
        <p:spPr>
          <a:xfrm>
            <a:off x="311700" y="271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Beacon Box</a:t>
            </a:r>
            <a:endParaRPr/>
          </a:p>
        </p:txBody>
      </p:sp>
      <p:sp>
        <p:nvSpPr>
          <p:cNvPr id="1378" name="Google Shape;1378;p101"/>
          <p:cNvSpPr txBox="1">
            <a:spLocks noGrp="1"/>
          </p:cNvSpPr>
          <p:nvPr>
            <p:ph type="body" idx="1"/>
          </p:nvPr>
        </p:nvSpPr>
        <p:spPr>
          <a:xfrm>
            <a:off x="311700" y="789125"/>
            <a:ext cx="7577700" cy="32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software will be created in Python using GNU Radio Companion and PyEphem it will be running on an SDR and Raspberry PI.</a:t>
            </a:r>
            <a:endParaRPr>
              <a:solidFill>
                <a:schemeClr val="dk1"/>
              </a:solidFill>
            </a:endParaRPr>
          </a:p>
          <a:p>
            <a:pPr marL="0" lvl="0" indent="0" algn="l" rtl="0">
              <a:spcBef>
                <a:spcPts val="1600"/>
              </a:spcBef>
              <a:spcAft>
                <a:spcPts val="0"/>
              </a:spcAft>
              <a:buClr>
                <a:schemeClr val="dk1"/>
              </a:buClr>
              <a:buSzPts val="1100"/>
              <a:buFont typeface="Arial"/>
              <a:buNone/>
            </a:pPr>
            <a:endParaRPr/>
          </a:p>
          <a:p>
            <a:pPr marL="0" lvl="0" indent="0" algn="l" rtl="0">
              <a:lnSpc>
                <a:spcPct val="100000"/>
              </a:lnSpc>
              <a:spcBef>
                <a:spcPts val="0"/>
              </a:spcBef>
              <a:spcAft>
                <a:spcPts val="0"/>
              </a:spcAft>
              <a:buNone/>
            </a:pPr>
            <a:endParaRPr sz="1100">
              <a:solidFill>
                <a:srgbClr val="000000"/>
              </a:solidFill>
            </a:endParaRPr>
          </a:p>
          <a:p>
            <a:pPr marL="0" lvl="0" indent="0" algn="l" rtl="0">
              <a:spcBef>
                <a:spcPts val="0"/>
              </a:spcBef>
              <a:spcAft>
                <a:spcPts val="1600"/>
              </a:spcAft>
              <a:buNone/>
            </a:pPr>
            <a:endParaRPr/>
          </a:p>
        </p:txBody>
      </p:sp>
      <p:pic>
        <p:nvPicPr>
          <p:cNvPr id="1379" name="Google Shape;1379;p101"/>
          <p:cNvPicPr preferRelativeResize="0"/>
          <p:nvPr/>
        </p:nvPicPr>
        <p:blipFill>
          <a:blip r:embed="rId3">
            <a:alphaModFix/>
          </a:blip>
          <a:stretch>
            <a:fillRect/>
          </a:stretch>
        </p:blipFill>
        <p:spPr>
          <a:xfrm>
            <a:off x="5243250" y="1645450"/>
            <a:ext cx="4580000" cy="3435000"/>
          </a:xfrm>
          <a:prstGeom prst="rect">
            <a:avLst/>
          </a:prstGeom>
          <a:noFill/>
          <a:ln>
            <a:noFill/>
          </a:ln>
        </p:spPr>
      </p:pic>
      <p:pic>
        <p:nvPicPr>
          <p:cNvPr id="1380" name="Google Shape;1380;p101"/>
          <p:cNvPicPr preferRelativeResize="0"/>
          <p:nvPr/>
        </p:nvPicPr>
        <p:blipFill>
          <a:blip r:embed="rId4">
            <a:alphaModFix/>
          </a:blip>
          <a:stretch>
            <a:fillRect/>
          </a:stretch>
        </p:blipFill>
        <p:spPr>
          <a:xfrm>
            <a:off x="7567324" y="4172748"/>
            <a:ext cx="1576674" cy="818347"/>
          </a:xfrm>
          <a:prstGeom prst="rect">
            <a:avLst/>
          </a:prstGeom>
          <a:noFill/>
          <a:ln>
            <a:noFill/>
          </a:ln>
        </p:spPr>
      </p:pic>
      <p:pic>
        <p:nvPicPr>
          <p:cNvPr id="1381" name="Google Shape;1381;p101"/>
          <p:cNvPicPr preferRelativeResize="0"/>
          <p:nvPr/>
        </p:nvPicPr>
        <p:blipFill>
          <a:blip r:embed="rId5">
            <a:alphaModFix/>
          </a:blip>
          <a:stretch>
            <a:fillRect/>
          </a:stretch>
        </p:blipFill>
        <p:spPr>
          <a:xfrm>
            <a:off x="0" y="1676312"/>
            <a:ext cx="5138974" cy="3854238"/>
          </a:xfrm>
          <a:prstGeom prst="rect">
            <a:avLst/>
          </a:prstGeom>
          <a:noFill/>
          <a:ln>
            <a:noFill/>
          </a:ln>
        </p:spPr>
      </p:pic>
      <p:sp>
        <p:nvSpPr>
          <p:cNvPr id="1382" name="Google Shape;1382;p101"/>
          <p:cNvSpPr txBox="1">
            <a:spLocks noGrp="1"/>
          </p:cNvSpPr>
          <p:nvPr>
            <p:ph type="sldNum" idx="12"/>
          </p:nvPr>
        </p:nvSpPr>
        <p:spPr>
          <a:xfrm>
            <a:off x="7808324" y="4791900"/>
            <a:ext cx="986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Slide </a:t>
            </a: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0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Mechanical</a:t>
            </a:r>
            <a:endParaRPr/>
          </a:p>
        </p:txBody>
      </p:sp>
      <p:pic>
        <p:nvPicPr>
          <p:cNvPr id="1388" name="Google Shape;1388;p102"/>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389" name="Google Shape;1389;p102"/>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390" name="Google Shape;1390;p102"/>
          <p:cNvSpPr txBox="1">
            <a:spLocks noGrp="1"/>
          </p:cNvSpPr>
          <p:nvPr>
            <p:ph type="sldNum" idx="12"/>
          </p:nvPr>
        </p:nvSpPr>
        <p:spPr>
          <a:xfrm>
            <a:off x="8232088" y="471587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pic>
        <p:nvPicPr>
          <p:cNvPr id="1395" name="Google Shape;1395;p103"/>
          <p:cNvPicPr preferRelativeResize="0"/>
          <p:nvPr/>
        </p:nvPicPr>
        <p:blipFill rotWithShape="1">
          <a:blip r:embed="rId3">
            <a:alphaModFix/>
          </a:blip>
          <a:srcRect l="17567" t="8312" r="16733" b="5279"/>
          <a:stretch/>
        </p:blipFill>
        <p:spPr>
          <a:xfrm>
            <a:off x="6871500" y="619125"/>
            <a:ext cx="2085976" cy="2266951"/>
          </a:xfrm>
          <a:prstGeom prst="rect">
            <a:avLst/>
          </a:prstGeom>
          <a:noFill/>
          <a:ln>
            <a:noFill/>
          </a:ln>
        </p:spPr>
      </p:pic>
      <p:sp>
        <p:nvSpPr>
          <p:cNvPr id="1396" name="Google Shape;1396;p10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CubeSat Model</a:t>
            </a:r>
            <a:endParaRPr/>
          </a:p>
        </p:txBody>
      </p:sp>
      <p:sp>
        <p:nvSpPr>
          <p:cNvPr id="1397" name="Google Shape;1397;p103"/>
          <p:cNvSpPr txBox="1">
            <a:spLocks noGrp="1"/>
          </p:cNvSpPr>
          <p:nvPr>
            <p:ph type="body" idx="1"/>
          </p:nvPr>
        </p:nvSpPr>
        <p:spPr>
          <a:xfrm>
            <a:off x="311700" y="787350"/>
            <a:ext cx="6559800" cy="3416400"/>
          </a:xfrm>
          <a:prstGeom prst="rect">
            <a:avLst/>
          </a:prstGeom>
        </p:spPr>
        <p:txBody>
          <a:bodyPr spcFirstLastPara="1" wrap="square" lIns="91425" tIns="91425" rIns="91425" bIns="91425" anchor="t" anchorCtr="0">
            <a:noAutofit/>
          </a:bodyPr>
          <a:lstStyle/>
          <a:p>
            <a:pPr marL="457200" lvl="0" indent="-311150" algn="l" rtl="0">
              <a:spcBef>
                <a:spcPts val="1000"/>
              </a:spcBef>
              <a:spcAft>
                <a:spcPts val="0"/>
              </a:spcAft>
              <a:buClr>
                <a:schemeClr val="dk1"/>
              </a:buClr>
              <a:buSzPts val="1300"/>
              <a:buChar char="●"/>
            </a:pPr>
            <a:r>
              <a:rPr lang="en" sz="1300">
                <a:solidFill>
                  <a:schemeClr val="dk1"/>
                </a:solidFill>
                <a:highlight>
                  <a:srgbClr val="FFFFFF"/>
                </a:highlight>
              </a:rPr>
              <a:t>The CubeSat is a </a:t>
            </a:r>
            <a:r>
              <a:rPr lang="en" sz="1300">
                <a:solidFill>
                  <a:schemeClr val="dk1"/>
                </a:solidFill>
              </a:rPr>
              <a:t>1U design that is 10 cm x 10 cm x 11 cm and 1.33 kg max </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T</a:t>
            </a:r>
            <a:r>
              <a:rPr lang="en" sz="1300">
                <a:solidFill>
                  <a:schemeClr val="dk1"/>
                </a:solidFill>
                <a:highlight>
                  <a:srgbClr val="FFFFFF"/>
                </a:highlight>
              </a:rPr>
              <a:t>he CubeSat design consists of the following components</a:t>
            </a:r>
            <a:endParaRPr sz="1300">
              <a:solidFill>
                <a:schemeClr val="dk1"/>
              </a:solidFill>
              <a:highlight>
                <a:srgbClr val="FFFFFF"/>
              </a:highlight>
            </a:endParaRPr>
          </a:p>
          <a:p>
            <a:pPr marL="914400" lvl="1" indent="-311150" algn="l" rtl="0">
              <a:spcBef>
                <a:spcPts val="0"/>
              </a:spcBef>
              <a:spcAft>
                <a:spcPts val="0"/>
              </a:spcAft>
              <a:buClr>
                <a:schemeClr val="dk1"/>
              </a:buClr>
              <a:buSzPts val="1300"/>
              <a:buChar char="○"/>
            </a:pPr>
            <a:r>
              <a:rPr lang="en" sz="1300">
                <a:solidFill>
                  <a:schemeClr val="dk1"/>
                </a:solidFill>
                <a:highlight>
                  <a:srgbClr val="FFFFFF"/>
                </a:highlight>
              </a:rPr>
              <a:t>Frame</a:t>
            </a:r>
            <a:endParaRPr sz="1300">
              <a:solidFill>
                <a:schemeClr val="dk1"/>
              </a:solidFill>
              <a:highlight>
                <a:srgbClr val="FFFFFF"/>
              </a:highlight>
            </a:endParaRPr>
          </a:p>
          <a:p>
            <a:pPr marL="914400" lvl="1" indent="-311150" algn="l" rtl="0">
              <a:spcBef>
                <a:spcPts val="0"/>
              </a:spcBef>
              <a:spcAft>
                <a:spcPts val="0"/>
              </a:spcAft>
              <a:buClr>
                <a:schemeClr val="dk1"/>
              </a:buClr>
              <a:buSzPts val="1300"/>
              <a:buChar char="○"/>
            </a:pPr>
            <a:r>
              <a:rPr lang="en" sz="1300">
                <a:solidFill>
                  <a:schemeClr val="dk1"/>
                </a:solidFill>
                <a:highlight>
                  <a:srgbClr val="FFFFFF"/>
                </a:highlight>
              </a:rPr>
              <a:t>Board Stack</a:t>
            </a:r>
            <a:endParaRPr sz="1300">
              <a:solidFill>
                <a:schemeClr val="dk1"/>
              </a:solidFill>
              <a:highlight>
                <a:srgbClr val="FFFFFF"/>
              </a:highlight>
            </a:endParaRPr>
          </a:p>
          <a:p>
            <a:pPr marL="914400" lvl="1" indent="-311150" algn="l" rtl="0">
              <a:spcBef>
                <a:spcPts val="0"/>
              </a:spcBef>
              <a:spcAft>
                <a:spcPts val="0"/>
              </a:spcAft>
              <a:buClr>
                <a:schemeClr val="dk1"/>
              </a:buClr>
              <a:buSzPts val="1300"/>
              <a:buChar char="○"/>
            </a:pPr>
            <a:r>
              <a:rPr lang="en" sz="1300">
                <a:solidFill>
                  <a:schemeClr val="dk1"/>
                </a:solidFill>
                <a:highlight>
                  <a:srgbClr val="FFFFFF"/>
                </a:highlight>
              </a:rPr>
              <a:t>Antenna</a:t>
            </a:r>
            <a:endParaRPr sz="1300">
              <a:solidFill>
                <a:schemeClr val="dk1"/>
              </a:solidFill>
              <a:highlight>
                <a:srgbClr val="FFFFFF"/>
              </a:highlight>
            </a:endParaRPr>
          </a:p>
          <a:p>
            <a:pPr marL="914400" lvl="1" indent="-311150" algn="l" rtl="0">
              <a:spcBef>
                <a:spcPts val="0"/>
              </a:spcBef>
              <a:spcAft>
                <a:spcPts val="0"/>
              </a:spcAft>
              <a:buClr>
                <a:schemeClr val="dk1"/>
              </a:buClr>
              <a:buSzPts val="1300"/>
              <a:buChar char="○"/>
            </a:pPr>
            <a:r>
              <a:rPr lang="en" sz="1300">
                <a:solidFill>
                  <a:schemeClr val="dk1"/>
                </a:solidFill>
                <a:highlight>
                  <a:srgbClr val="FFFFFF"/>
                </a:highlight>
              </a:rPr>
              <a:t>Solar Cells</a:t>
            </a:r>
            <a:endParaRPr sz="1300">
              <a:solidFill>
                <a:schemeClr val="dk1"/>
              </a:solidFill>
              <a:highlight>
                <a:srgbClr val="FFFFFF"/>
              </a:highlight>
            </a:endParaRPr>
          </a:p>
          <a:p>
            <a:pPr marL="457200" lvl="0" indent="-311150" algn="l" rtl="0">
              <a:spcBef>
                <a:spcPts val="0"/>
              </a:spcBef>
              <a:spcAft>
                <a:spcPts val="0"/>
              </a:spcAft>
              <a:buClr>
                <a:schemeClr val="dk1"/>
              </a:buClr>
              <a:buSzPts val="1300"/>
              <a:buChar char="●"/>
            </a:pPr>
            <a:r>
              <a:rPr lang="en" sz="1300">
                <a:solidFill>
                  <a:schemeClr val="dk1"/>
                </a:solidFill>
                <a:highlight>
                  <a:srgbClr val="FFFFFF"/>
                </a:highlight>
              </a:rPr>
              <a:t>The CubeSat design will meet the mechanical requirements outlined in the following specifications</a:t>
            </a:r>
            <a:endParaRPr sz="1300">
              <a:solidFill>
                <a:schemeClr val="dk1"/>
              </a:solidFill>
              <a:highlight>
                <a:srgbClr val="FFFFFF"/>
              </a:highlight>
            </a:endParaRPr>
          </a:p>
          <a:p>
            <a:pPr marL="914400" lvl="1" indent="-311150" algn="l" rtl="0">
              <a:spcBef>
                <a:spcPts val="0"/>
              </a:spcBef>
              <a:spcAft>
                <a:spcPts val="0"/>
              </a:spcAft>
              <a:buClr>
                <a:schemeClr val="dk1"/>
              </a:buClr>
              <a:buSzPts val="1300"/>
              <a:buChar char="○"/>
            </a:pPr>
            <a:r>
              <a:rPr lang="en" sz="1300">
                <a:solidFill>
                  <a:schemeClr val="dk1"/>
                </a:solidFill>
                <a:highlight>
                  <a:srgbClr val="FFFFFF"/>
                </a:highlight>
              </a:rPr>
              <a:t>CubeSat Design Specification (CDS Rev 13)</a:t>
            </a:r>
            <a:endParaRPr sz="1300">
              <a:solidFill>
                <a:schemeClr val="dk1"/>
              </a:solidFill>
              <a:highlight>
                <a:srgbClr val="FFFFFF"/>
              </a:highlight>
            </a:endParaRPr>
          </a:p>
          <a:p>
            <a:pPr marL="914400" lvl="1" indent="-311150" algn="l" rtl="0">
              <a:spcBef>
                <a:spcPts val="0"/>
              </a:spcBef>
              <a:spcAft>
                <a:spcPts val="0"/>
              </a:spcAft>
              <a:buClr>
                <a:schemeClr val="dk1"/>
              </a:buClr>
              <a:buSzPts val="1300"/>
              <a:buChar char="○"/>
            </a:pPr>
            <a:r>
              <a:rPr lang="en" sz="1300">
                <a:solidFill>
                  <a:schemeClr val="dk1"/>
                </a:solidFill>
                <a:highlight>
                  <a:srgbClr val="FFFFFF"/>
                </a:highlight>
              </a:rPr>
              <a:t>Launch Services Program Requirements Document (LSP-REQ-317.01 B)</a:t>
            </a:r>
            <a:endParaRPr sz="1300">
              <a:solidFill>
                <a:schemeClr val="dk1"/>
              </a:solidFill>
              <a:highlight>
                <a:srgbClr val="FFFFFF"/>
              </a:highlight>
            </a:endParaRPr>
          </a:p>
          <a:p>
            <a:pPr marL="914400" lvl="1" indent="-311150" algn="l" rtl="0">
              <a:spcBef>
                <a:spcPts val="0"/>
              </a:spcBef>
              <a:spcAft>
                <a:spcPts val="0"/>
              </a:spcAft>
              <a:buClr>
                <a:schemeClr val="dk1"/>
              </a:buClr>
              <a:buSzPts val="1300"/>
              <a:buChar char="○"/>
            </a:pPr>
            <a:r>
              <a:rPr lang="en" sz="1300">
                <a:solidFill>
                  <a:schemeClr val="dk1"/>
                </a:solidFill>
                <a:highlight>
                  <a:srgbClr val="FFFFFF"/>
                </a:highlight>
              </a:rPr>
              <a:t>Nanoracks CubeSat Deployer Interface Control Document (NR-NRCSD-S0003)</a:t>
            </a:r>
            <a:endParaRPr sz="1300">
              <a:solidFill>
                <a:schemeClr val="dk1"/>
              </a:solidFill>
              <a:highlight>
                <a:srgbClr val="FFFFFF"/>
              </a:highlight>
            </a:endParaRPr>
          </a:p>
          <a:p>
            <a:pPr marL="914400" lvl="1" indent="-311150" algn="l" rtl="0">
              <a:spcBef>
                <a:spcPts val="0"/>
              </a:spcBef>
              <a:spcAft>
                <a:spcPts val="0"/>
              </a:spcAft>
              <a:buClr>
                <a:schemeClr val="dk1"/>
              </a:buClr>
              <a:buSzPts val="1300"/>
              <a:buChar char="○"/>
            </a:pPr>
            <a:r>
              <a:rPr lang="en" sz="1300">
                <a:solidFill>
                  <a:schemeClr val="dk1"/>
                </a:solidFill>
                <a:highlight>
                  <a:srgbClr val="FFFFFF"/>
                </a:highlight>
              </a:rPr>
              <a:t>Launch Vehicle Requirements Document (TBD)</a:t>
            </a:r>
            <a:endParaRPr sz="1300">
              <a:solidFill>
                <a:schemeClr val="dk1"/>
              </a:solidFill>
              <a:highlight>
                <a:srgbClr val="FFFFFF"/>
              </a:highlight>
            </a:endParaRPr>
          </a:p>
        </p:txBody>
      </p:sp>
      <p:pic>
        <p:nvPicPr>
          <p:cNvPr id="1398" name="Google Shape;1398;p103"/>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399" name="Google Shape;1399;p103"/>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400" name="Google Shape;1400;p103"/>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pic>
        <p:nvPicPr>
          <p:cNvPr id="1405" name="Google Shape;1405;p104"/>
          <p:cNvPicPr preferRelativeResize="0"/>
          <p:nvPr/>
        </p:nvPicPr>
        <p:blipFill rotWithShape="1">
          <a:blip r:embed="rId3">
            <a:alphaModFix/>
          </a:blip>
          <a:srcRect l="22911" t="6235" r="13656"/>
          <a:stretch/>
        </p:blipFill>
        <p:spPr>
          <a:xfrm>
            <a:off x="5264213" y="1372880"/>
            <a:ext cx="2651912" cy="3065895"/>
          </a:xfrm>
          <a:prstGeom prst="rect">
            <a:avLst/>
          </a:prstGeom>
          <a:noFill/>
          <a:ln>
            <a:noFill/>
          </a:ln>
        </p:spPr>
      </p:pic>
      <p:pic>
        <p:nvPicPr>
          <p:cNvPr id="1406" name="Google Shape;1406;p104"/>
          <p:cNvPicPr preferRelativeResize="0"/>
          <p:nvPr/>
        </p:nvPicPr>
        <p:blipFill rotWithShape="1">
          <a:blip r:embed="rId4">
            <a:alphaModFix/>
          </a:blip>
          <a:srcRect l="17567" t="8312" r="16733" b="5279"/>
          <a:stretch/>
        </p:blipFill>
        <p:spPr>
          <a:xfrm>
            <a:off x="1487951" y="1300988"/>
            <a:ext cx="2733690" cy="2970874"/>
          </a:xfrm>
          <a:prstGeom prst="rect">
            <a:avLst/>
          </a:prstGeom>
          <a:noFill/>
          <a:ln>
            <a:noFill/>
          </a:ln>
        </p:spPr>
      </p:pic>
      <p:sp>
        <p:nvSpPr>
          <p:cNvPr id="1407" name="Google Shape;1407;p10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CubeSat Model</a:t>
            </a:r>
            <a:endParaRPr/>
          </a:p>
        </p:txBody>
      </p:sp>
      <p:sp>
        <p:nvSpPr>
          <p:cNvPr id="1408" name="Google Shape;1408;p104"/>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79</a:t>
            </a:fld>
            <a:endParaRPr/>
          </a:p>
        </p:txBody>
      </p:sp>
      <p:sp>
        <p:nvSpPr>
          <p:cNvPr id="1409" name="Google Shape;1409;p104"/>
          <p:cNvSpPr txBox="1"/>
          <p:nvPr/>
        </p:nvSpPr>
        <p:spPr>
          <a:xfrm>
            <a:off x="310875" y="1942950"/>
            <a:ext cx="91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cxnSp>
        <p:nvCxnSpPr>
          <p:cNvPr id="1410" name="Google Shape;1410;p104"/>
          <p:cNvCxnSpPr>
            <a:stCxn id="1411" idx="1"/>
          </p:cNvCxnSpPr>
          <p:nvPr/>
        </p:nvCxnSpPr>
        <p:spPr>
          <a:xfrm flipH="1">
            <a:off x="6981900" y="1644900"/>
            <a:ext cx="992400" cy="69600"/>
          </a:xfrm>
          <a:prstGeom prst="straightConnector1">
            <a:avLst/>
          </a:prstGeom>
          <a:noFill/>
          <a:ln w="19050" cap="flat" cmpd="sng">
            <a:solidFill>
              <a:srgbClr val="FF0000"/>
            </a:solidFill>
            <a:prstDash val="solid"/>
            <a:round/>
            <a:headEnd type="none" w="med" len="med"/>
            <a:tailEnd type="triangle" w="med" len="med"/>
          </a:ln>
        </p:spPr>
      </p:cxnSp>
      <p:sp>
        <p:nvSpPr>
          <p:cNvPr id="1411" name="Google Shape;1411;p104"/>
          <p:cNvSpPr txBox="1"/>
          <p:nvPr/>
        </p:nvSpPr>
        <p:spPr>
          <a:xfrm>
            <a:off x="7974300" y="1467900"/>
            <a:ext cx="624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Frame</a:t>
            </a:r>
            <a:endParaRPr sz="1100"/>
          </a:p>
        </p:txBody>
      </p:sp>
      <p:cxnSp>
        <p:nvCxnSpPr>
          <p:cNvPr id="1412" name="Google Shape;1412;p104"/>
          <p:cNvCxnSpPr>
            <a:stCxn id="1413" idx="3"/>
          </p:cNvCxnSpPr>
          <p:nvPr/>
        </p:nvCxnSpPr>
        <p:spPr>
          <a:xfrm rot="10800000" flipH="1">
            <a:off x="1170225" y="3448175"/>
            <a:ext cx="858600" cy="375000"/>
          </a:xfrm>
          <a:prstGeom prst="straightConnector1">
            <a:avLst/>
          </a:prstGeom>
          <a:noFill/>
          <a:ln w="19050" cap="flat" cmpd="sng">
            <a:solidFill>
              <a:srgbClr val="FF0000"/>
            </a:solidFill>
            <a:prstDash val="solid"/>
            <a:round/>
            <a:headEnd type="none" w="med" len="med"/>
            <a:tailEnd type="triangle" w="med" len="med"/>
          </a:ln>
        </p:spPr>
      </p:cxnSp>
      <p:sp>
        <p:nvSpPr>
          <p:cNvPr id="1413" name="Google Shape;1413;p104"/>
          <p:cNvSpPr txBox="1"/>
          <p:nvPr/>
        </p:nvSpPr>
        <p:spPr>
          <a:xfrm>
            <a:off x="386025" y="3561575"/>
            <a:ext cx="78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X/Y Solar Cell (4X)</a:t>
            </a:r>
            <a:endParaRPr sz="1100"/>
          </a:p>
        </p:txBody>
      </p:sp>
      <p:cxnSp>
        <p:nvCxnSpPr>
          <p:cNvPr id="1414" name="Google Shape;1414;p104"/>
          <p:cNvCxnSpPr>
            <a:stCxn id="1415" idx="1"/>
          </p:cNvCxnSpPr>
          <p:nvPr/>
        </p:nvCxnSpPr>
        <p:spPr>
          <a:xfrm flipH="1">
            <a:off x="2857597" y="1194200"/>
            <a:ext cx="650700" cy="577500"/>
          </a:xfrm>
          <a:prstGeom prst="straightConnector1">
            <a:avLst/>
          </a:prstGeom>
          <a:noFill/>
          <a:ln w="19050" cap="flat" cmpd="sng">
            <a:solidFill>
              <a:srgbClr val="FF0000"/>
            </a:solidFill>
            <a:prstDash val="solid"/>
            <a:round/>
            <a:headEnd type="none" w="med" len="med"/>
            <a:tailEnd type="triangle" w="med" len="med"/>
          </a:ln>
        </p:spPr>
      </p:cxnSp>
      <p:sp>
        <p:nvSpPr>
          <p:cNvPr id="1415" name="Google Shape;1415;p104"/>
          <p:cNvSpPr txBox="1"/>
          <p:nvPr/>
        </p:nvSpPr>
        <p:spPr>
          <a:xfrm>
            <a:off x="3508297" y="1017200"/>
            <a:ext cx="993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-Z Solar Cell</a:t>
            </a:r>
            <a:endParaRPr sz="1100"/>
          </a:p>
        </p:txBody>
      </p:sp>
      <p:cxnSp>
        <p:nvCxnSpPr>
          <p:cNvPr id="1416" name="Google Shape;1416;p104"/>
          <p:cNvCxnSpPr>
            <a:stCxn id="1417" idx="3"/>
          </p:cNvCxnSpPr>
          <p:nvPr/>
        </p:nvCxnSpPr>
        <p:spPr>
          <a:xfrm rot="10800000" flipH="1">
            <a:off x="1118325" y="2171850"/>
            <a:ext cx="958200" cy="280200"/>
          </a:xfrm>
          <a:prstGeom prst="straightConnector1">
            <a:avLst/>
          </a:prstGeom>
          <a:noFill/>
          <a:ln w="19050" cap="flat" cmpd="sng">
            <a:solidFill>
              <a:srgbClr val="FF0000"/>
            </a:solidFill>
            <a:prstDash val="solid"/>
            <a:round/>
            <a:headEnd type="none" w="med" len="med"/>
            <a:tailEnd type="triangle" w="med" len="med"/>
          </a:ln>
        </p:spPr>
      </p:cxnSp>
      <p:sp>
        <p:nvSpPr>
          <p:cNvPr id="1417" name="Google Shape;1417;p104"/>
          <p:cNvSpPr txBox="1"/>
          <p:nvPr/>
        </p:nvSpPr>
        <p:spPr>
          <a:xfrm>
            <a:off x="386025" y="2275050"/>
            <a:ext cx="732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Antenna</a:t>
            </a:r>
            <a:endParaRPr sz="1100"/>
          </a:p>
        </p:txBody>
      </p:sp>
      <p:pic>
        <p:nvPicPr>
          <p:cNvPr id="1418" name="Google Shape;1418;p104"/>
          <p:cNvPicPr preferRelativeResize="0"/>
          <p:nvPr/>
        </p:nvPicPr>
        <p:blipFill>
          <a:blip r:embed="rId5">
            <a:alphaModFix/>
          </a:blip>
          <a:stretch>
            <a:fillRect/>
          </a:stretch>
        </p:blipFill>
        <p:spPr>
          <a:xfrm>
            <a:off x="7438749" y="4137423"/>
            <a:ext cx="1576674" cy="818347"/>
          </a:xfrm>
          <a:prstGeom prst="rect">
            <a:avLst/>
          </a:prstGeom>
          <a:noFill/>
          <a:ln>
            <a:noFill/>
          </a:ln>
        </p:spPr>
      </p:pic>
      <p:cxnSp>
        <p:nvCxnSpPr>
          <p:cNvPr id="1419" name="Google Shape;1419;p104"/>
          <p:cNvCxnSpPr>
            <a:stCxn id="1420" idx="3"/>
          </p:cNvCxnSpPr>
          <p:nvPr/>
        </p:nvCxnSpPr>
        <p:spPr>
          <a:xfrm rot="10800000" flipH="1">
            <a:off x="5182426" y="3581375"/>
            <a:ext cx="837300" cy="680400"/>
          </a:xfrm>
          <a:prstGeom prst="straightConnector1">
            <a:avLst/>
          </a:prstGeom>
          <a:noFill/>
          <a:ln w="19050" cap="flat" cmpd="sng">
            <a:solidFill>
              <a:srgbClr val="FF0000"/>
            </a:solidFill>
            <a:prstDash val="solid"/>
            <a:round/>
            <a:headEnd type="none" w="med" len="med"/>
            <a:tailEnd type="triangle" w="med" len="med"/>
          </a:ln>
        </p:spPr>
      </p:cxnSp>
      <p:sp>
        <p:nvSpPr>
          <p:cNvPr id="1420" name="Google Shape;1420;p104"/>
          <p:cNvSpPr txBox="1"/>
          <p:nvPr/>
        </p:nvSpPr>
        <p:spPr>
          <a:xfrm>
            <a:off x="3798526" y="4084775"/>
            <a:ext cx="1383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+Z Closeout Panel</a:t>
            </a:r>
            <a:endParaRPr sz="1100"/>
          </a:p>
        </p:txBody>
      </p:sp>
      <p:cxnSp>
        <p:nvCxnSpPr>
          <p:cNvPr id="1421" name="Google Shape;1421;p104"/>
          <p:cNvCxnSpPr/>
          <p:nvPr/>
        </p:nvCxnSpPr>
        <p:spPr>
          <a:xfrm rot="10800000">
            <a:off x="7248475" y="2952813"/>
            <a:ext cx="599100" cy="199500"/>
          </a:xfrm>
          <a:prstGeom prst="straightConnector1">
            <a:avLst/>
          </a:prstGeom>
          <a:noFill/>
          <a:ln w="19050" cap="flat" cmpd="sng">
            <a:solidFill>
              <a:srgbClr val="FF0000"/>
            </a:solidFill>
            <a:prstDash val="solid"/>
            <a:round/>
            <a:headEnd type="none" w="med" len="med"/>
            <a:tailEnd type="triangle" w="med" len="med"/>
          </a:ln>
        </p:spPr>
      </p:cxnSp>
      <p:sp>
        <p:nvSpPr>
          <p:cNvPr id="1422" name="Google Shape;1422;p104"/>
          <p:cNvSpPr txBox="1"/>
          <p:nvPr/>
        </p:nvSpPr>
        <p:spPr>
          <a:xfrm>
            <a:off x="7847575" y="2966675"/>
            <a:ext cx="993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Board Stack</a:t>
            </a:r>
            <a:endParaRPr sz="1100"/>
          </a:p>
        </p:txBody>
      </p:sp>
      <p:cxnSp>
        <p:nvCxnSpPr>
          <p:cNvPr id="1423" name="Google Shape;1423;p104"/>
          <p:cNvCxnSpPr>
            <a:stCxn id="1424" idx="0"/>
          </p:cNvCxnSpPr>
          <p:nvPr/>
        </p:nvCxnSpPr>
        <p:spPr>
          <a:xfrm rot="10800000" flipH="1">
            <a:off x="5781450" y="3649225"/>
            <a:ext cx="675600" cy="839100"/>
          </a:xfrm>
          <a:prstGeom prst="straightConnector1">
            <a:avLst/>
          </a:prstGeom>
          <a:noFill/>
          <a:ln w="19050" cap="flat" cmpd="sng">
            <a:solidFill>
              <a:srgbClr val="FF0000"/>
            </a:solidFill>
            <a:prstDash val="solid"/>
            <a:round/>
            <a:headEnd type="none" w="med" len="med"/>
            <a:tailEnd type="triangle" w="med" len="med"/>
          </a:ln>
        </p:spPr>
      </p:cxnSp>
      <p:sp>
        <p:nvSpPr>
          <p:cNvPr id="1424" name="Google Shape;1424;p104"/>
          <p:cNvSpPr txBox="1"/>
          <p:nvPr/>
        </p:nvSpPr>
        <p:spPr>
          <a:xfrm>
            <a:off x="4767900" y="4488325"/>
            <a:ext cx="2027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Camera</a:t>
            </a:r>
            <a:endParaRPr sz="1100"/>
          </a:p>
          <a:p>
            <a:pPr marL="0" lvl="0" indent="0" algn="ctr" rtl="0">
              <a:spcBef>
                <a:spcPts val="0"/>
              </a:spcBef>
              <a:spcAft>
                <a:spcPts val="0"/>
              </a:spcAft>
              <a:buNone/>
            </a:pPr>
            <a:r>
              <a:rPr lang="en" sz="900"/>
              <a:t>(mounted to Payload Board)</a:t>
            </a:r>
            <a:endParaRPr sz="900"/>
          </a:p>
        </p:txBody>
      </p:sp>
      <p:cxnSp>
        <p:nvCxnSpPr>
          <p:cNvPr id="1425" name="Google Shape;1425;p104"/>
          <p:cNvCxnSpPr/>
          <p:nvPr/>
        </p:nvCxnSpPr>
        <p:spPr>
          <a:xfrm>
            <a:off x="2804338" y="4383313"/>
            <a:ext cx="3300" cy="610200"/>
          </a:xfrm>
          <a:prstGeom prst="straightConnector1">
            <a:avLst/>
          </a:prstGeom>
          <a:noFill/>
          <a:ln w="28575" cap="flat" cmpd="sng">
            <a:solidFill>
              <a:schemeClr val="dk1"/>
            </a:solidFill>
            <a:prstDash val="solid"/>
            <a:round/>
            <a:headEnd type="none" w="med" len="med"/>
            <a:tailEnd type="triangle" w="med" len="med"/>
          </a:ln>
        </p:spPr>
      </p:cxnSp>
      <p:sp>
        <p:nvSpPr>
          <p:cNvPr id="1426" name="Google Shape;1426;p104"/>
          <p:cNvSpPr txBox="1"/>
          <p:nvPr/>
        </p:nvSpPr>
        <p:spPr>
          <a:xfrm>
            <a:off x="2357450" y="4488325"/>
            <a:ext cx="49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+Z</a:t>
            </a:r>
            <a:endParaRPr/>
          </a:p>
        </p:txBody>
      </p:sp>
      <p:sp>
        <p:nvSpPr>
          <p:cNvPr id="1427" name="Google Shape;1427;p104"/>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428" name="Google Shape;1428;p104"/>
          <p:cNvSpPr txBox="1"/>
          <p:nvPr/>
        </p:nvSpPr>
        <p:spPr>
          <a:xfrm>
            <a:off x="105075" y="2966675"/>
            <a:ext cx="1117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Roller Kill Switches (3X)</a:t>
            </a:r>
            <a:endParaRPr sz="1100"/>
          </a:p>
        </p:txBody>
      </p:sp>
      <p:cxnSp>
        <p:nvCxnSpPr>
          <p:cNvPr id="1429" name="Google Shape;1429;p104"/>
          <p:cNvCxnSpPr/>
          <p:nvPr/>
        </p:nvCxnSpPr>
        <p:spPr>
          <a:xfrm rot="10800000" flipH="1">
            <a:off x="1137825" y="3238625"/>
            <a:ext cx="453000" cy="54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PDR Action Items</a:t>
            </a:r>
            <a:endParaRPr/>
          </a:p>
        </p:txBody>
      </p:sp>
      <p:graphicFrame>
        <p:nvGraphicFramePr>
          <p:cNvPr id="168" name="Google Shape;168;p33"/>
          <p:cNvGraphicFramePr/>
          <p:nvPr/>
        </p:nvGraphicFramePr>
        <p:xfrm>
          <a:off x="124925" y="961700"/>
          <a:ext cx="8761550" cy="3943841"/>
        </p:xfrm>
        <a:graphic>
          <a:graphicData uri="http://schemas.openxmlformats.org/drawingml/2006/table">
            <a:tbl>
              <a:tblPr>
                <a:noFill/>
                <a:tableStyleId>{1EEFD9A3-6C14-47D3-B03C-E3E192FD08EE}</a:tableStyleId>
              </a:tblPr>
              <a:tblGrid>
                <a:gridCol w="3745300">
                  <a:extLst>
                    <a:ext uri="{9D8B030D-6E8A-4147-A177-3AD203B41FA5}">
                      <a16:colId xmlns:a16="http://schemas.microsoft.com/office/drawing/2014/main" val="20000"/>
                    </a:ext>
                  </a:extLst>
                </a:gridCol>
                <a:gridCol w="797575">
                  <a:extLst>
                    <a:ext uri="{9D8B030D-6E8A-4147-A177-3AD203B41FA5}">
                      <a16:colId xmlns:a16="http://schemas.microsoft.com/office/drawing/2014/main" val="20001"/>
                    </a:ext>
                  </a:extLst>
                </a:gridCol>
                <a:gridCol w="4218675">
                  <a:extLst>
                    <a:ext uri="{9D8B030D-6E8A-4147-A177-3AD203B41FA5}">
                      <a16:colId xmlns:a16="http://schemas.microsoft.com/office/drawing/2014/main" val="20002"/>
                    </a:ext>
                  </a:extLst>
                </a:gridCol>
              </a:tblGrid>
              <a:tr h="257650">
                <a:tc>
                  <a:txBody>
                    <a:bodyPr/>
                    <a:lstStyle/>
                    <a:p>
                      <a:pPr marL="0" lvl="0" indent="0" algn="l" rtl="0">
                        <a:lnSpc>
                          <a:spcPct val="115000"/>
                        </a:lnSpc>
                        <a:spcBef>
                          <a:spcPts val="0"/>
                        </a:spcBef>
                        <a:spcAft>
                          <a:spcPts val="0"/>
                        </a:spcAft>
                        <a:buNone/>
                      </a:pPr>
                      <a:r>
                        <a:rPr lang="en" sz="1200" b="1"/>
                        <a:t>Action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t>Status</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t>Notes</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72075">
                <a:tc>
                  <a:txBody>
                    <a:bodyPr/>
                    <a:lstStyle/>
                    <a:p>
                      <a:pPr marL="0" lvl="0" indent="0" algn="l" rtl="0">
                        <a:lnSpc>
                          <a:spcPct val="115000"/>
                        </a:lnSpc>
                        <a:spcBef>
                          <a:spcPts val="0"/>
                        </a:spcBef>
                        <a:spcAft>
                          <a:spcPts val="0"/>
                        </a:spcAft>
                        <a:buNone/>
                      </a:pPr>
                      <a:r>
                        <a:rPr lang="en" sz="1100"/>
                        <a:t>Come up with ideas of how we could use our extra mass margin.</a:t>
                      </a:r>
                      <a:endParaRPr sz="11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Closed</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Team conducted trade study, decided to pursue a backup battery. Ultimately did not incorporate due to heater power.</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49600">
                <a:tc>
                  <a:txBody>
                    <a:bodyPr/>
                    <a:lstStyle/>
                    <a:p>
                      <a:pPr marL="0" lvl="0" indent="0" algn="l" rtl="0">
                        <a:lnSpc>
                          <a:spcPct val="115000"/>
                        </a:lnSpc>
                        <a:spcBef>
                          <a:spcPts val="0"/>
                        </a:spcBef>
                        <a:spcAft>
                          <a:spcPts val="0"/>
                        </a:spcAft>
                        <a:buNone/>
                      </a:pPr>
                      <a:r>
                        <a:rPr lang="en" sz="1100"/>
                        <a:t>Find out what other CubeSat missions have used the uCAM camera from 4D Systems. Ask them how well the camera performed, if they had any issues, and what did they do about direct sun illumination.</a:t>
                      </a:r>
                      <a:endParaRPr sz="11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Closed</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Identified five other missions that have used this camera. No additional information on how they avoided direct sunlight.  Payload Team met with Dr. Dan Moses for input, and conducted independent assessment of possible Sun damage.</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72075">
                <a:tc>
                  <a:txBody>
                    <a:bodyPr/>
                    <a:lstStyle/>
                    <a:p>
                      <a:pPr marL="0" lvl="0" indent="0" algn="l" rtl="0">
                        <a:lnSpc>
                          <a:spcPct val="115000"/>
                        </a:lnSpc>
                        <a:spcBef>
                          <a:spcPts val="0"/>
                        </a:spcBef>
                        <a:spcAft>
                          <a:spcPts val="0"/>
                        </a:spcAft>
                        <a:buNone/>
                      </a:pPr>
                      <a:r>
                        <a:rPr lang="en" sz="1100"/>
                        <a:t>Put together ideas for load shedding. What could our CubeSat do if it needed to turn off loads to save power? Does the EPS already have this function? Decide what if any design changes to make from these ideas.</a:t>
                      </a:r>
                      <a:endParaRPr sz="11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Open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EPS will shut off bus supplies if Batteries fall below threshold. 5V and 3.3V can be powered down separately.</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49600">
                <a:tc>
                  <a:txBody>
                    <a:bodyPr/>
                    <a:lstStyle/>
                    <a:p>
                      <a:pPr marL="0" lvl="0" indent="0" algn="l" rtl="0">
                        <a:lnSpc>
                          <a:spcPct val="115000"/>
                        </a:lnSpc>
                        <a:spcBef>
                          <a:spcPts val="0"/>
                        </a:spcBef>
                        <a:spcAft>
                          <a:spcPts val="0"/>
                        </a:spcAft>
                        <a:buNone/>
                      </a:pPr>
                      <a:r>
                        <a:rPr lang="en" sz="1100"/>
                        <a:t>Try to determine soon what the ground station will be and test it with the AX5043.</a:t>
                      </a:r>
                      <a:endParaRPr sz="11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rPr>
                        <a:t>Closed</a:t>
                      </a:r>
                      <a:endParaRPr sz="16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Ground Station Radio is a copy of the CubeSat Radio with external PA, LNA, and switch. Prototype testing conducted with an AX5043 Prototype Board as the Ground Station.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710150">
                <a:tc>
                  <a:txBody>
                    <a:bodyPr/>
                    <a:lstStyle/>
                    <a:p>
                      <a:pPr marL="0" lvl="0" indent="0" algn="l" rtl="0">
                        <a:lnSpc>
                          <a:spcPct val="115000"/>
                        </a:lnSpc>
                        <a:spcBef>
                          <a:spcPts val="0"/>
                        </a:spcBef>
                        <a:spcAft>
                          <a:spcPts val="0"/>
                        </a:spcAft>
                        <a:buNone/>
                      </a:pPr>
                      <a:r>
                        <a:rPr lang="en" sz="1100"/>
                        <a:t>Contact Dave Kubalak concerning ideas for 3-D printing the camera’s lens housing, and about possible lens that are better suited for flight.</a:t>
                      </a:r>
                      <a:endParaRPr sz="11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200"/>
                        <a:t>Closed</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t>Payload Team contacted Dr. Kubalak after PDR.  </a:t>
                      </a:r>
                      <a:endParaRPr sz="16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pic>
        <p:nvPicPr>
          <p:cNvPr id="169" name="Google Shape;169;p33"/>
          <p:cNvPicPr preferRelativeResize="0"/>
          <p:nvPr/>
        </p:nvPicPr>
        <p:blipFill>
          <a:blip r:embed="rId3">
            <a:alphaModFix/>
          </a:blip>
          <a:stretch>
            <a:fillRect/>
          </a:stretch>
        </p:blipFill>
        <p:spPr>
          <a:xfrm>
            <a:off x="7340299" y="46973"/>
            <a:ext cx="1576674" cy="818347"/>
          </a:xfrm>
          <a:prstGeom prst="rect">
            <a:avLst/>
          </a:prstGeom>
          <a:noFill/>
          <a:ln>
            <a:noFill/>
          </a:ln>
        </p:spPr>
      </p:pic>
      <p:sp>
        <p:nvSpPr>
          <p:cNvPr id="170" name="Google Shape;170;p33"/>
          <p:cNvSpPr txBox="1"/>
          <p:nvPr/>
        </p:nvSpPr>
        <p:spPr>
          <a:xfrm>
            <a:off x="8098775" y="47889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71" name="Google Shape;171;p33"/>
          <p:cNvSpPr txBox="1">
            <a:spLocks noGrp="1"/>
          </p:cNvSpPr>
          <p:nvPr>
            <p:ph type="sldNum" idx="12"/>
          </p:nvPr>
        </p:nvSpPr>
        <p:spPr>
          <a:xfrm>
            <a:off x="8243501" y="47920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pic>
        <p:nvPicPr>
          <p:cNvPr id="1434" name="Google Shape;1434;p105"/>
          <p:cNvPicPr preferRelativeResize="0"/>
          <p:nvPr/>
        </p:nvPicPr>
        <p:blipFill rotWithShape="1">
          <a:blip r:embed="rId3">
            <a:alphaModFix/>
          </a:blip>
          <a:srcRect l="9219" t="1409" r="3137"/>
          <a:stretch/>
        </p:blipFill>
        <p:spPr>
          <a:xfrm>
            <a:off x="4882175" y="895350"/>
            <a:ext cx="3535425" cy="3745775"/>
          </a:xfrm>
          <a:prstGeom prst="rect">
            <a:avLst/>
          </a:prstGeom>
          <a:noFill/>
          <a:ln>
            <a:noFill/>
          </a:ln>
        </p:spPr>
      </p:pic>
      <p:sp>
        <p:nvSpPr>
          <p:cNvPr id="1435" name="Google Shape;1435;p105"/>
          <p:cNvSpPr txBox="1">
            <a:spLocks noGrp="1"/>
          </p:cNvSpPr>
          <p:nvPr>
            <p:ph type="title"/>
          </p:nvPr>
        </p:nvSpPr>
        <p:spPr>
          <a:xfrm>
            <a:off x="311700" y="292625"/>
            <a:ext cx="387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CubeSat Frame</a:t>
            </a:r>
            <a:endParaRPr/>
          </a:p>
        </p:txBody>
      </p:sp>
      <p:sp>
        <p:nvSpPr>
          <p:cNvPr id="1436" name="Google Shape;1436;p105"/>
          <p:cNvSpPr txBox="1">
            <a:spLocks noGrp="1"/>
          </p:cNvSpPr>
          <p:nvPr>
            <p:ph type="body" idx="1"/>
          </p:nvPr>
        </p:nvSpPr>
        <p:spPr>
          <a:xfrm>
            <a:off x="311700" y="1013263"/>
            <a:ext cx="4541400" cy="34164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Clr>
                <a:schemeClr val="dk1"/>
              </a:buClr>
              <a:buSzPts val="1800"/>
              <a:buChar char="●"/>
            </a:pPr>
            <a:r>
              <a:rPr lang="en">
                <a:solidFill>
                  <a:schemeClr val="dk1"/>
                </a:solidFill>
                <a:highlight>
                  <a:srgbClr val="FFFFFF"/>
                </a:highlight>
              </a:rPr>
              <a:t>Purchased from EnduroSat</a:t>
            </a:r>
            <a:endParaRPr>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en">
                <a:solidFill>
                  <a:schemeClr val="dk1"/>
                </a:solidFill>
                <a:highlight>
                  <a:srgbClr val="FFFFFF"/>
                </a:highlight>
              </a:rPr>
              <a:t>Open frame, multi-piece construction design</a:t>
            </a:r>
            <a:endParaRPr>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en">
                <a:solidFill>
                  <a:schemeClr val="dk1"/>
                </a:solidFill>
                <a:highlight>
                  <a:srgbClr val="FFFFFF"/>
                </a:highlight>
              </a:rPr>
              <a:t>Has flight heritage</a:t>
            </a:r>
            <a:endParaRPr>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en">
                <a:solidFill>
                  <a:schemeClr val="dk1"/>
                </a:solidFill>
                <a:highlight>
                  <a:srgbClr val="FFFFFF"/>
                </a:highlight>
              </a:rPr>
              <a:t>Material: Aluminum</a:t>
            </a:r>
            <a:endParaRPr>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en">
                <a:solidFill>
                  <a:schemeClr val="dk1"/>
                </a:solidFill>
                <a:highlight>
                  <a:srgbClr val="FFFFFF"/>
                </a:highlight>
              </a:rPr>
              <a:t>Finish: Hard anodized surface</a:t>
            </a:r>
            <a:endParaRPr>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en">
                <a:solidFill>
                  <a:schemeClr val="dk1"/>
                </a:solidFill>
                <a:highlight>
                  <a:srgbClr val="FFFFFF"/>
                </a:highlight>
              </a:rPr>
              <a:t>Mass: 120g</a:t>
            </a:r>
            <a:endParaRPr>
              <a:solidFill>
                <a:schemeClr val="dk1"/>
              </a:solidFill>
              <a:highlight>
                <a:srgbClr val="FFFFFF"/>
              </a:highlight>
            </a:endParaRPr>
          </a:p>
        </p:txBody>
      </p:sp>
      <p:cxnSp>
        <p:nvCxnSpPr>
          <p:cNvPr id="1437" name="Google Shape;1437;p105"/>
          <p:cNvCxnSpPr>
            <a:stCxn id="1438" idx="2"/>
          </p:cNvCxnSpPr>
          <p:nvPr/>
        </p:nvCxnSpPr>
        <p:spPr>
          <a:xfrm>
            <a:off x="5069550" y="1332000"/>
            <a:ext cx="388200" cy="1230300"/>
          </a:xfrm>
          <a:prstGeom prst="straightConnector1">
            <a:avLst/>
          </a:prstGeom>
          <a:noFill/>
          <a:ln w="19050" cap="flat" cmpd="sng">
            <a:solidFill>
              <a:srgbClr val="FF0000"/>
            </a:solidFill>
            <a:prstDash val="solid"/>
            <a:round/>
            <a:headEnd type="none" w="med" len="med"/>
            <a:tailEnd type="triangle" w="med" len="med"/>
          </a:ln>
        </p:spPr>
      </p:cxnSp>
      <p:sp>
        <p:nvSpPr>
          <p:cNvPr id="1438" name="Google Shape;1438;p105"/>
          <p:cNvSpPr txBox="1"/>
          <p:nvPr/>
        </p:nvSpPr>
        <p:spPr>
          <a:xfrm>
            <a:off x="4191000" y="978000"/>
            <a:ext cx="175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Threaded Brass Rod (4x)</a:t>
            </a:r>
            <a:endParaRPr sz="1100"/>
          </a:p>
        </p:txBody>
      </p:sp>
      <p:cxnSp>
        <p:nvCxnSpPr>
          <p:cNvPr id="1439" name="Google Shape;1439;p105"/>
          <p:cNvCxnSpPr>
            <a:stCxn id="1440" idx="2"/>
          </p:cNvCxnSpPr>
          <p:nvPr/>
        </p:nvCxnSpPr>
        <p:spPr>
          <a:xfrm flipH="1">
            <a:off x="6506300" y="599850"/>
            <a:ext cx="103500" cy="303900"/>
          </a:xfrm>
          <a:prstGeom prst="straightConnector1">
            <a:avLst/>
          </a:prstGeom>
          <a:noFill/>
          <a:ln w="19050" cap="flat" cmpd="sng">
            <a:solidFill>
              <a:srgbClr val="FF0000"/>
            </a:solidFill>
            <a:prstDash val="solid"/>
            <a:round/>
            <a:headEnd type="none" w="med" len="med"/>
            <a:tailEnd type="triangle" w="med" len="med"/>
          </a:ln>
        </p:spPr>
      </p:cxnSp>
      <p:sp>
        <p:nvSpPr>
          <p:cNvPr id="1440" name="Google Shape;1440;p105"/>
          <p:cNvSpPr txBox="1"/>
          <p:nvPr/>
        </p:nvSpPr>
        <p:spPr>
          <a:xfrm>
            <a:off x="5788850" y="245850"/>
            <a:ext cx="164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Separation Spring (2x)</a:t>
            </a:r>
            <a:endParaRPr sz="1100"/>
          </a:p>
        </p:txBody>
      </p:sp>
      <p:cxnSp>
        <p:nvCxnSpPr>
          <p:cNvPr id="1441" name="Google Shape;1441;p105"/>
          <p:cNvCxnSpPr>
            <a:stCxn id="1442" idx="3"/>
          </p:cNvCxnSpPr>
          <p:nvPr/>
        </p:nvCxnSpPr>
        <p:spPr>
          <a:xfrm rot="10800000" flipH="1">
            <a:off x="5304000" y="4057675"/>
            <a:ext cx="668100" cy="347400"/>
          </a:xfrm>
          <a:prstGeom prst="straightConnector1">
            <a:avLst/>
          </a:prstGeom>
          <a:noFill/>
          <a:ln w="19050" cap="flat" cmpd="sng">
            <a:solidFill>
              <a:srgbClr val="FF0000"/>
            </a:solidFill>
            <a:prstDash val="solid"/>
            <a:round/>
            <a:headEnd type="none" w="med" len="med"/>
            <a:tailEnd type="triangle" w="med" len="med"/>
          </a:ln>
        </p:spPr>
      </p:cxnSp>
      <p:sp>
        <p:nvSpPr>
          <p:cNvPr id="1442" name="Google Shape;1442;p105"/>
          <p:cNvSpPr txBox="1"/>
          <p:nvPr/>
        </p:nvSpPr>
        <p:spPr>
          <a:xfrm>
            <a:off x="4572000" y="4228075"/>
            <a:ext cx="732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+Z Plate</a:t>
            </a:r>
            <a:endParaRPr sz="1100"/>
          </a:p>
        </p:txBody>
      </p:sp>
      <p:cxnSp>
        <p:nvCxnSpPr>
          <p:cNvPr id="1443" name="Google Shape;1443;p105"/>
          <p:cNvCxnSpPr>
            <a:stCxn id="1444" idx="2"/>
          </p:cNvCxnSpPr>
          <p:nvPr/>
        </p:nvCxnSpPr>
        <p:spPr>
          <a:xfrm flipH="1">
            <a:off x="7048550" y="967050"/>
            <a:ext cx="382200" cy="375900"/>
          </a:xfrm>
          <a:prstGeom prst="straightConnector1">
            <a:avLst/>
          </a:prstGeom>
          <a:noFill/>
          <a:ln w="19050" cap="flat" cmpd="sng">
            <a:solidFill>
              <a:srgbClr val="FF0000"/>
            </a:solidFill>
            <a:prstDash val="solid"/>
            <a:round/>
            <a:headEnd type="none" w="med" len="med"/>
            <a:tailEnd type="triangle" w="med" len="med"/>
          </a:ln>
        </p:spPr>
      </p:cxnSp>
      <p:sp>
        <p:nvSpPr>
          <p:cNvPr id="1444" name="Google Shape;1444;p105"/>
          <p:cNvSpPr txBox="1"/>
          <p:nvPr/>
        </p:nvSpPr>
        <p:spPr>
          <a:xfrm>
            <a:off x="7020650" y="613050"/>
            <a:ext cx="820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-Z Plate</a:t>
            </a:r>
            <a:endParaRPr sz="1100"/>
          </a:p>
        </p:txBody>
      </p:sp>
      <p:cxnSp>
        <p:nvCxnSpPr>
          <p:cNvPr id="1445" name="Google Shape;1445;p105"/>
          <p:cNvCxnSpPr>
            <a:stCxn id="1446" idx="3"/>
          </p:cNvCxnSpPr>
          <p:nvPr/>
        </p:nvCxnSpPr>
        <p:spPr>
          <a:xfrm rot="10800000" flipH="1">
            <a:off x="4853100" y="3000488"/>
            <a:ext cx="376200" cy="540600"/>
          </a:xfrm>
          <a:prstGeom prst="straightConnector1">
            <a:avLst/>
          </a:prstGeom>
          <a:noFill/>
          <a:ln w="19050" cap="flat" cmpd="sng">
            <a:solidFill>
              <a:srgbClr val="FF0000"/>
            </a:solidFill>
            <a:prstDash val="solid"/>
            <a:round/>
            <a:headEnd type="none" w="med" len="med"/>
            <a:tailEnd type="triangle" w="med" len="med"/>
          </a:ln>
        </p:spPr>
      </p:cxnSp>
      <p:sp>
        <p:nvSpPr>
          <p:cNvPr id="1446" name="Google Shape;1446;p105"/>
          <p:cNvSpPr txBox="1"/>
          <p:nvPr/>
        </p:nvSpPr>
        <p:spPr>
          <a:xfrm>
            <a:off x="3701400" y="3364088"/>
            <a:ext cx="1151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Side Rails (4x)</a:t>
            </a:r>
            <a:endParaRPr sz="1100"/>
          </a:p>
        </p:txBody>
      </p:sp>
      <p:pic>
        <p:nvPicPr>
          <p:cNvPr id="1447" name="Google Shape;1447;p105"/>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448" name="Google Shape;1448;p105"/>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449" name="Google Shape;1449;p105"/>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pic>
        <p:nvPicPr>
          <p:cNvPr id="1454" name="Google Shape;1454;p106"/>
          <p:cNvPicPr preferRelativeResize="0"/>
          <p:nvPr/>
        </p:nvPicPr>
        <p:blipFill rotWithShape="1">
          <a:blip r:embed="rId3">
            <a:alphaModFix/>
          </a:blip>
          <a:srcRect l="21212" t="10623" r="23083" b="10505"/>
          <a:stretch/>
        </p:blipFill>
        <p:spPr>
          <a:xfrm>
            <a:off x="877900" y="1130383"/>
            <a:ext cx="3694101" cy="3164592"/>
          </a:xfrm>
          <a:prstGeom prst="rect">
            <a:avLst/>
          </a:prstGeom>
          <a:noFill/>
          <a:ln>
            <a:noFill/>
          </a:ln>
        </p:spPr>
      </p:pic>
      <p:sp>
        <p:nvSpPr>
          <p:cNvPr id="1455" name="Google Shape;1455;p10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Board Stack</a:t>
            </a:r>
            <a:endParaRPr/>
          </a:p>
        </p:txBody>
      </p:sp>
      <p:cxnSp>
        <p:nvCxnSpPr>
          <p:cNvPr id="1456" name="Google Shape;1456;p106"/>
          <p:cNvCxnSpPr>
            <a:stCxn id="1457" idx="1"/>
          </p:cNvCxnSpPr>
          <p:nvPr/>
        </p:nvCxnSpPr>
        <p:spPr>
          <a:xfrm flipH="1">
            <a:off x="3868475" y="2218363"/>
            <a:ext cx="1259100" cy="354000"/>
          </a:xfrm>
          <a:prstGeom prst="straightConnector1">
            <a:avLst/>
          </a:prstGeom>
          <a:noFill/>
          <a:ln w="19050" cap="flat" cmpd="sng">
            <a:solidFill>
              <a:srgbClr val="FF0000"/>
            </a:solidFill>
            <a:prstDash val="solid"/>
            <a:round/>
            <a:headEnd type="none" w="med" len="med"/>
            <a:tailEnd type="triangle" w="med" len="med"/>
          </a:ln>
        </p:spPr>
      </p:cxnSp>
      <p:cxnSp>
        <p:nvCxnSpPr>
          <p:cNvPr id="1458" name="Google Shape;1458;p106"/>
          <p:cNvCxnSpPr>
            <a:stCxn id="1459" idx="1"/>
          </p:cNvCxnSpPr>
          <p:nvPr/>
        </p:nvCxnSpPr>
        <p:spPr>
          <a:xfrm flipH="1">
            <a:off x="3916150" y="1217800"/>
            <a:ext cx="513300" cy="483900"/>
          </a:xfrm>
          <a:prstGeom prst="straightConnector1">
            <a:avLst/>
          </a:prstGeom>
          <a:noFill/>
          <a:ln w="19050" cap="flat" cmpd="sng">
            <a:solidFill>
              <a:srgbClr val="FF0000"/>
            </a:solidFill>
            <a:prstDash val="solid"/>
            <a:round/>
            <a:headEnd type="none" w="med" len="med"/>
            <a:tailEnd type="triangle" w="med" len="med"/>
          </a:ln>
        </p:spPr>
      </p:cxnSp>
      <p:cxnSp>
        <p:nvCxnSpPr>
          <p:cNvPr id="1460" name="Google Shape;1460;p106"/>
          <p:cNvCxnSpPr>
            <a:stCxn id="1461" idx="1"/>
          </p:cNvCxnSpPr>
          <p:nvPr/>
        </p:nvCxnSpPr>
        <p:spPr>
          <a:xfrm flipH="1">
            <a:off x="3916000" y="3260888"/>
            <a:ext cx="813300" cy="95100"/>
          </a:xfrm>
          <a:prstGeom prst="straightConnector1">
            <a:avLst/>
          </a:prstGeom>
          <a:noFill/>
          <a:ln w="19050" cap="flat" cmpd="sng">
            <a:solidFill>
              <a:srgbClr val="FF0000"/>
            </a:solidFill>
            <a:prstDash val="solid"/>
            <a:round/>
            <a:headEnd type="none" w="med" len="med"/>
            <a:tailEnd type="triangle" w="med" len="med"/>
          </a:ln>
        </p:spPr>
      </p:cxnSp>
      <p:cxnSp>
        <p:nvCxnSpPr>
          <p:cNvPr id="1462" name="Google Shape;1462;p106"/>
          <p:cNvCxnSpPr>
            <a:stCxn id="1463" idx="1"/>
          </p:cNvCxnSpPr>
          <p:nvPr/>
        </p:nvCxnSpPr>
        <p:spPr>
          <a:xfrm rot="10800000">
            <a:off x="3803775" y="3846163"/>
            <a:ext cx="729000" cy="187200"/>
          </a:xfrm>
          <a:prstGeom prst="straightConnector1">
            <a:avLst/>
          </a:prstGeom>
          <a:noFill/>
          <a:ln w="19050" cap="flat" cmpd="sng">
            <a:solidFill>
              <a:srgbClr val="FF0000"/>
            </a:solidFill>
            <a:prstDash val="solid"/>
            <a:round/>
            <a:headEnd type="none" w="med" len="med"/>
            <a:tailEnd type="triangle" w="med" len="med"/>
          </a:ln>
        </p:spPr>
      </p:cxnSp>
      <p:pic>
        <p:nvPicPr>
          <p:cNvPr id="1464" name="Google Shape;1464;p106"/>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465" name="Google Shape;1465;p106"/>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466" name="Google Shape;1466;p10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81</a:t>
            </a:fld>
            <a:endParaRPr/>
          </a:p>
        </p:txBody>
      </p:sp>
      <p:sp>
        <p:nvSpPr>
          <p:cNvPr id="1457" name="Google Shape;1457;p106"/>
          <p:cNvSpPr txBox="1"/>
          <p:nvPr/>
        </p:nvSpPr>
        <p:spPr>
          <a:xfrm>
            <a:off x="5127575" y="1956763"/>
            <a:ext cx="2779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Electrical Power System (EPS1)</a:t>
            </a:r>
            <a:endParaRPr sz="1100"/>
          </a:p>
          <a:p>
            <a:pPr marL="0" lvl="0" indent="0" algn="l" rtl="0">
              <a:spcBef>
                <a:spcPts val="0"/>
              </a:spcBef>
              <a:spcAft>
                <a:spcPts val="0"/>
              </a:spcAft>
              <a:buNone/>
            </a:pPr>
            <a:r>
              <a:rPr lang="en" sz="1100"/>
              <a:t>(Provides power to the CubeSat)</a:t>
            </a:r>
            <a:endParaRPr sz="1100"/>
          </a:p>
        </p:txBody>
      </p:sp>
      <p:sp>
        <p:nvSpPr>
          <p:cNvPr id="1459" name="Google Shape;1459;p106"/>
          <p:cNvSpPr txBox="1"/>
          <p:nvPr/>
        </p:nvSpPr>
        <p:spPr>
          <a:xfrm>
            <a:off x="4429450" y="1040800"/>
            <a:ext cx="1695600" cy="354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600"/>
              </a:spcAft>
              <a:buNone/>
            </a:pPr>
            <a:r>
              <a:rPr lang="en" sz="1100">
                <a:solidFill>
                  <a:schemeClr val="dk1"/>
                </a:solidFill>
                <a:highlight>
                  <a:schemeClr val="lt1"/>
                </a:highlight>
              </a:rPr>
              <a:t>Radio Board</a:t>
            </a:r>
            <a:endParaRPr sz="1100"/>
          </a:p>
        </p:txBody>
      </p:sp>
      <p:sp>
        <p:nvSpPr>
          <p:cNvPr id="1461" name="Google Shape;1461;p106"/>
          <p:cNvSpPr txBox="1"/>
          <p:nvPr/>
        </p:nvSpPr>
        <p:spPr>
          <a:xfrm>
            <a:off x="4729300" y="2999288"/>
            <a:ext cx="2960400" cy="523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00">
                <a:solidFill>
                  <a:schemeClr val="dk1"/>
                </a:solidFill>
                <a:highlight>
                  <a:schemeClr val="lt1"/>
                </a:highlight>
              </a:rPr>
              <a:t>Payload Board </a:t>
            </a:r>
            <a:endParaRPr sz="1100">
              <a:solidFill>
                <a:schemeClr val="dk1"/>
              </a:solidFill>
              <a:highlight>
                <a:schemeClr val="lt1"/>
              </a:highlight>
            </a:endParaRPr>
          </a:p>
          <a:p>
            <a:pPr marL="0" lvl="0" indent="0" algn="l" rtl="0">
              <a:lnSpc>
                <a:spcPct val="100000"/>
              </a:lnSpc>
              <a:spcBef>
                <a:spcPts val="0"/>
              </a:spcBef>
              <a:spcAft>
                <a:spcPts val="0"/>
              </a:spcAft>
              <a:buNone/>
            </a:pPr>
            <a:r>
              <a:rPr lang="en" sz="1100">
                <a:solidFill>
                  <a:schemeClr val="dk1"/>
                </a:solidFill>
                <a:highlight>
                  <a:schemeClr val="lt1"/>
                </a:highlight>
              </a:rPr>
              <a:t>(Has the camera and Raspberry pi)</a:t>
            </a:r>
            <a:endParaRPr sz="1100"/>
          </a:p>
        </p:txBody>
      </p:sp>
      <p:sp>
        <p:nvSpPr>
          <p:cNvPr id="1463" name="Google Shape;1463;p106"/>
          <p:cNvSpPr txBox="1"/>
          <p:nvPr/>
        </p:nvSpPr>
        <p:spPr>
          <a:xfrm>
            <a:off x="4532775" y="3771763"/>
            <a:ext cx="2690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Avionics Board</a:t>
            </a:r>
            <a:endParaRPr sz="1100"/>
          </a:p>
          <a:p>
            <a:pPr marL="0" lvl="0" indent="0" algn="l" rtl="0">
              <a:spcBef>
                <a:spcPts val="0"/>
              </a:spcBef>
              <a:spcAft>
                <a:spcPts val="0"/>
              </a:spcAft>
              <a:buNone/>
            </a:pPr>
            <a:r>
              <a:rPr lang="en" sz="1100"/>
              <a:t>(</a:t>
            </a:r>
            <a:r>
              <a:rPr lang="en" sz="1100">
                <a:solidFill>
                  <a:schemeClr val="dk1"/>
                </a:solidFill>
                <a:highlight>
                  <a:schemeClr val="lt1"/>
                </a:highlight>
              </a:rPr>
              <a:t>Board has a hole for the camera</a:t>
            </a:r>
            <a:r>
              <a:rPr lang="en" sz="1100"/>
              <a:t>)</a:t>
            </a:r>
            <a:endParaRPr sz="1100"/>
          </a:p>
        </p:txBody>
      </p:sp>
      <p:cxnSp>
        <p:nvCxnSpPr>
          <p:cNvPr id="1467" name="Google Shape;1467;p106"/>
          <p:cNvCxnSpPr/>
          <p:nvPr/>
        </p:nvCxnSpPr>
        <p:spPr>
          <a:xfrm flipH="1">
            <a:off x="2036950" y="1179700"/>
            <a:ext cx="1022400" cy="125700"/>
          </a:xfrm>
          <a:prstGeom prst="straightConnector1">
            <a:avLst/>
          </a:prstGeom>
          <a:noFill/>
          <a:ln w="19050" cap="flat" cmpd="sng">
            <a:solidFill>
              <a:srgbClr val="FF0000"/>
            </a:solidFill>
            <a:prstDash val="solid"/>
            <a:round/>
            <a:headEnd type="none" w="med" len="med"/>
            <a:tailEnd type="triangle" w="med" len="med"/>
          </a:ln>
        </p:spPr>
      </p:cxnSp>
      <p:sp>
        <p:nvSpPr>
          <p:cNvPr id="1468" name="Google Shape;1468;p106"/>
          <p:cNvSpPr txBox="1"/>
          <p:nvPr/>
        </p:nvSpPr>
        <p:spPr>
          <a:xfrm>
            <a:off x="2735750" y="865313"/>
            <a:ext cx="3903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Aluminum Standoff (16x)</a:t>
            </a:r>
            <a:endParaRPr sz="11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0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Currently Working On? Going into Flight Model Build…</a:t>
            </a:r>
            <a:endParaRPr/>
          </a:p>
        </p:txBody>
      </p:sp>
      <p:sp>
        <p:nvSpPr>
          <p:cNvPr id="1474" name="Google Shape;1474;p107"/>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Setting up the Prototype and fixing problems that may arise</a:t>
            </a:r>
            <a:endParaRPr/>
          </a:p>
          <a:p>
            <a:pPr marL="457200" lvl="0" indent="-342900" algn="l" rtl="0">
              <a:spcBef>
                <a:spcPts val="0"/>
              </a:spcBef>
              <a:spcAft>
                <a:spcPts val="0"/>
              </a:spcAft>
              <a:buSzPts val="1800"/>
              <a:buChar char="●"/>
            </a:pPr>
            <a:r>
              <a:rPr lang="en"/>
              <a:t>Finalizing and purchasing the +Z closeout panel</a:t>
            </a:r>
            <a:endParaRPr/>
          </a:p>
        </p:txBody>
      </p:sp>
      <p:pic>
        <p:nvPicPr>
          <p:cNvPr id="1475" name="Google Shape;1475;p107"/>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476" name="Google Shape;1476;p107"/>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477" name="Google Shape;1477;p107"/>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0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Prototype 2 Results </a:t>
            </a:r>
            <a:endParaRPr/>
          </a:p>
        </p:txBody>
      </p:sp>
      <p:pic>
        <p:nvPicPr>
          <p:cNvPr id="1483" name="Google Shape;1483;p108"/>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484" name="Google Shape;1484;p108"/>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83</a:t>
            </a:fld>
            <a:endParaRPr/>
          </a:p>
        </p:txBody>
      </p:sp>
      <p:sp>
        <p:nvSpPr>
          <p:cNvPr id="1485" name="Google Shape;1485;p10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0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 2 Process (Fit Check)</a:t>
            </a:r>
            <a:endParaRPr/>
          </a:p>
        </p:txBody>
      </p:sp>
      <p:sp>
        <p:nvSpPr>
          <p:cNvPr id="1491" name="Google Shape;1491;p109"/>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Assembled the CubeSat to ensure each component could fit and the standoffs were correct</a:t>
            </a:r>
            <a:endParaRPr/>
          </a:p>
        </p:txBody>
      </p:sp>
      <p:pic>
        <p:nvPicPr>
          <p:cNvPr id="1492" name="Google Shape;1492;p109"/>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493" name="Google Shape;1493;p10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494" name="Google Shape;1494;p109"/>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84</a:t>
            </a:fld>
            <a:endParaRPr/>
          </a:p>
        </p:txBody>
      </p:sp>
      <p:pic>
        <p:nvPicPr>
          <p:cNvPr id="1495" name="Google Shape;1495;p109"/>
          <p:cNvPicPr preferRelativeResize="0"/>
          <p:nvPr/>
        </p:nvPicPr>
        <p:blipFill>
          <a:blip r:embed="rId4">
            <a:alphaModFix/>
          </a:blip>
          <a:stretch>
            <a:fillRect/>
          </a:stretch>
        </p:blipFill>
        <p:spPr>
          <a:xfrm>
            <a:off x="421325" y="2571750"/>
            <a:ext cx="2648125" cy="2106774"/>
          </a:xfrm>
          <a:prstGeom prst="rect">
            <a:avLst/>
          </a:prstGeom>
          <a:noFill/>
          <a:ln>
            <a:noFill/>
          </a:ln>
        </p:spPr>
      </p:pic>
      <p:pic>
        <p:nvPicPr>
          <p:cNvPr id="1496" name="Google Shape;1496;p109"/>
          <p:cNvPicPr preferRelativeResize="0"/>
          <p:nvPr/>
        </p:nvPicPr>
        <p:blipFill>
          <a:blip r:embed="rId5">
            <a:alphaModFix/>
          </a:blip>
          <a:stretch>
            <a:fillRect/>
          </a:stretch>
        </p:blipFill>
        <p:spPr>
          <a:xfrm>
            <a:off x="4124725" y="1904025"/>
            <a:ext cx="3244098" cy="28087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110"/>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 2 Process (FlatSat)</a:t>
            </a:r>
            <a:endParaRPr/>
          </a:p>
        </p:txBody>
      </p:sp>
      <p:sp>
        <p:nvSpPr>
          <p:cNvPr id="1502" name="Google Shape;1502;p110"/>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Designed and wired the FlatSat Board in KiCAD and Creo so that other Teams could test</a:t>
            </a:r>
            <a:endParaRPr/>
          </a:p>
        </p:txBody>
      </p:sp>
      <p:pic>
        <p:nvPicPr>
          <p:cNvPr id="1503" name="Google Shape;1503;p110"/>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504" name="Google Shape;1504;p110"/>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505" name="Google Shape;1505;p110"/>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85</a:t>
            </a:fld>
            <a:endParaRPr/>
          </a:p>
        </p:txBody>
      </p:sp>
      <p:pic>
        <p:nvPicPr>
          <p:cNvPr id="1506" name="Google Shape;1506;p110"/>
          <p:cNvPicPr preferRelativeResize="0"/>
          <p:nvPr/>
        </p:nvPicPr>
        <p:blipFill>
          <a:blip r:embed="rId4">
            <a:alphaModFix/>
          </a:blip>
          <a:stretch>
            <a:fillRect/>
          </a:stretch>
        </p:blipFill>
        <p:spPr>
          <a:xfrm rot="5400000">
            <a:off x="5569850" y="339624"/>
            <a:ext cx="2047125" cy="4818825"/>
          </a:xfrm>
          <a:prstGeom prst="rect">
            <a:avLst/>
          </a:prstGeom>
          <a:noFill/>
          <a:ln>
            <a:noFill/>
          </a:ln>
        </p:spPr>
      </p:pic>
      <p:pic>
        <p:nvPicPr>
          <p:cNvPr id="1507" name="Google Shape;1507;p110"/>
          <p:cNvPicPr preferRelativeResize="0"/>
          <p:nvPr/>
        </p:nvPicPr>
        <p:blipFill>
          <a:blip r:embed="rId5">
            <a:alphaModFix/>
          </a:blip>
          <a:stretch>
            <a:fillRect/>
          </a:stretch>
        </p:blipFill>
        <p:spPr>
          <a:xfrm>
            <a:off x="94375" y="1893050"/>
            <a:ext cx="3979501" cy="1711975"/>
          </a:xfrm>
          <a:prstGeom prst="rect">
            <a:avLst/>
          </a:prstGeom>
          <a:noFill/>
          <a:ln>
            <a:noFill/>
          </a:ln>
        </p:spPr>
      </p:pic>
      <p:sp>
        <p:nvSpPr>
          <p:cNvPr id="1508" name="Google Shape;1508;p110"/>
          <p:cNvSpPr txBox="1"/>
          <p:nvPr/>
        </p:nvSpPr>
        <p:spPr>
          <a:xfrm>
            <a:off x="467900" y="3094100"/>
            <a:ext cx="25959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Creo CAD Model</a:t>
            </a:r>
            <a:endParaRPr sz="1800"/>
          </a:p>
        </p:txBody>
      </p:sp>
      <p:sp>
        <p:nvSpPr>
          <p:cNvPr id="1509" name="Google Shape;1509;p110"/>
          <p:cNvSpPr txBox="1"/>
          <p:nvPr/>
        </p:nvSpPr>
        <p:spPr>
          <a:xfrm>
            <a:off x="5667025" y="3336400"/>
            <a:ext cx="22215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KiCad PCB Layout</a:t>
            </a:r>
            <a:endParaRPr sz="1800">
              <a:solidFill>
                <a:schemeClr val="lt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11"/>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Learned from Prototype 2</a:t>
            </a:r>
            <a:endParaRPr/>
          </a:p>
        </p:txBody>
      </p:sp>
      <p:sp>
        <p:nvSpPr>
          <p:cNvPr id="1515" name="Google Shape;1515;p111"/>
          <p:cNvSpPr txBox="1">
            <a:spLocks noGrp="1"/>
          </p:cNvSpPr>
          <p:nvPr>
            <p:ph type="body" idx="1"/>
          </p:nvPr>
        </p:nvSpPr>
        <p:spPr>
          <a:xfrm>
            <a:off x="311700" y="7992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release switch for the CubeSat was rubbing against the side of the frame, making it so the switch couldn’t spring back</a:t>
            </a:r>
            <a:endParaRPr/>
          </a:p>
          <a:p>
            <a:pPr marL="457200" lvl="0" indent="-342900" algn="l" rtl="0">
              <a:spcBef>
                <a:spcPts val="0"/>
              </a:spcBef>
              <a:spcAft>
                <a:spcPts val="0"/>
              </a:spcAft>
              <a:buSzPts val="1800"/>
              <a:buChar char="●"/>
            </a:pPr>
            <a:r>
              <a:rPr lang="en"/>
              <a:t>The standoffs weren’t right the right size and couldn’t be screwed on, so we switched to non-threaded standoffs</a:t>
            </a:r>
            <a:endParaRPr/>
          </a:p>
        </p:txBody>
      </p:sp>
      <p:pic>
        <p:nvPicPr>
          <p:cNvPr id="1516" name="Google Shape;1516;p111"/>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517" name="Google Shape;1517;p111"/>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518" name="Google Shape;1518;p111"/>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11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FlatSat Testing</a:t>
            </a:r>
            <a:endParaRPr/>
          </a:p>
        </p:txBody>
      </p:sp>
      <p:sp>
        <p:nvSpPr>
          <p:cNvPr id="1524" name="Google Shape;1524;p112"/>
          <p:cNvSpPr txBox="1">
            <a:spLocks noGrp="1"/>
          </p:cNvSpPr>
          <p:nvPr>
            <p:ph type="body" idx="1"/>
          </p:nvPr>
        </p:nvSpPr>
        <p:spPr>
          <a:xfrm>
            <a:off x="25125" y="2667925"/>
            <a:ext cx="9118800" cy="2373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Long PCB board with connected headers for Radio, Battery, Payload, and Avionics side by side.</a:t>
            </a:r>
            <a:endParaRPr/>
          </a:p>
          <a:p>
            <a:pPr marL="457200" lvl="0" indent="-342900" algn="l" rtl="0">
              <a:spcBef>
                <a:spcPts val="0"/>
              </a:spcBef>
              <a:spcAft>
                <a:spcPts val="0"/>
              </a:spcAft>
              <a:buSzPts val="1800"/>
              <a:buChar char="●"/>
            </a:pPr>
            <a:r>
              <a:rPr lang="en"/>
              <a:t>Also prototype Ground Station components with Radio Board, Raspberry Pi, and laptop for sending commands</a:t>
            </a:r>
            <a:endParaRPr/>
          </a:p>
          <a:p>
            <a:pPr marL="457200" lvl="0" indent="-342900" algn="l" rtl="0">
              <a:spcBef>
                <a:spcPts val="0"/>
              </a:spcBef>
              <a:spcAft>
                <a:spcPts val="0"/>
              </a:spcAft>
              <a:buSzPts val="1800"/>
              <a:buChar char="●"/>
            </a:pPr>
            <a:r>
              <a:rPr lang="en"/>
              <a:t>Radios connected with a cable</a:t>
            </a:r>
            <a:endParaRPr/>
          </a:p>
          <a:p>
            <a:pPr marL="457200" lvl="0" indent="-342900" algn="l" rtl="0">
              <a:spcBef>
                <a:spcPts val="0"/>
              </a:spcBef>
              <a:spcAft>
                <a:spcPts val="0"/>
              </a:spcAft>
              <a:buSzPts val="1800"/>
              <a:buChar char="●"/>
            </a:pPr>
            <a:r>
              <a:rPr lang="en"/>
              <a:t>External Radio for listening to beacon (morse code) and                      communication between Satellite and ground</a:t>
            </a:r>
            <a:endParaRPr/>
          </a:p>
        </p:txBody>
      </p:sp>
      <p:pic>
        <p:nvPicPr>
          <p:cNvPr id="1525" name="Google Shape;1525;p112"/>
          <p:cNvPicPr preferRelativeResize="0"/>
          <p:nvPr/>
        </p:nvPicPr>
        <p:blipFill>
          <a:blip r:embed="rId3">
            <a:alphaModFix/>
          </a:blip>
          <a:stretch>
            <a:fillRect/>
          </a:stretch>
        </p:blipFill>
        <p:spPr>
          <a:xfrm>
            <a:off x="2857275" y="2044"/>
            <a:ext cx="6286725" cy="2719756"/>
          </a:xfrm>
          <a:prstGeom prst="rect">
            <a:avLst/>
          </a:prstGeom>
          <a:noFill/>
          <a:ln>
            <a:noFill/>
          </a:ln>
        </p:spPr>
      </p:pic>
      <p:pic>
        <p:nvPicPr>
          <p:cNvPr id="1526" name="Google Shape;1526;p112"/>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527" name="Google Shape;1527;p112"/>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528" name="Google Shape;1528;p112"/>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1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FlatSat Testing - Day in the Life</a:t>
            </a:r>
            <a:endParaRPr/>
          </a:p>
        </p:txBody>
      </p:sp>
      <p:sp>
        <p:nvSpPr>
          <p:cNvPr id="1534" name="Google Shape;1534;p1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Day in the Life is the things we will do most days</a:t>
            </a:r>
            <a:br>
              <a:rPr lang="en" sz="1700"/>
            </a:br>
            <a:r>
              <a:rPr lang="en" sz="1700"/>
              <a:t>when we are in space </a:t>
            </a:r>
            <a:endParaRPr sz="1700"/>
          </a:p>
          <a:p>
            <a:pPr marL="457200" lvl="0" indent="-336550" algn="l" rtl="0">
              <a:spcBef>
                <a:spcPts val="0"/>
              </a:spcBef>
              <a:spcAft>
                <a:spcPts val="0"/>
              </a:spcAft>
              <a:buSzPts val="1700"/>
              <a:buChar char="●"/>
            </a:pPr>
            <a:r>
              <a:rPr lang="en" sz="1700"/>
              <a:t>The big commands the Satellite will do are…</a:t>
            </a:r>
            <a:endParaRPr sz="1700"/>
          </a:p>
          <a:p>
            <a:pPr marL="914400" lvl="1" indent="-311150" algn="l" rtl="0">
              <a:spcBef>
                <a:spcPts val="0"/>
              </a:spcBef>
              <a:spcAft>
                <a:spcPts val="0"/>
              </a:spcAft>
              <a:buSzPts val="1300"/>
              <a:buChar char="○"/>
            </a:pPr>
            <a:r>
              <a:rPr lang="en" sz="1300"/>
              <a:t>Set the Avionics real-time clock (once)</a:t>
            </a:r>
            <a:endParaRPr sz="1300"/>
          </a:p>
          <a:p>
            <a:pPr marL="914400" lvl="1" indent="-311150" algn="l" rtl="0">
              <a:spcBef>
                <a:spcPts val="0"/>
              </a:spcBef>
              <a:spcAft>
                <a:spcPts val="0"/>
              </a:spcAft>
              <a:buSzPts val="1300"/>
              <a:buChar char="○"/>
            </a:pPr>
            <a:r>
              <a:rPr lang="en" sz="1300"/>
              <a:t>Turn on Payload for communication (Tweet)</a:t>
            </a:r>
            <a:endParaRPr sz="1300"/>
          </a:p>
          <a:p>
            <a:pPr marL="914400" lvl="1" indent="-311150" algn="l" rtl="0">
              <a:spcBef>
                <a:spcPts val="0"/>
              </a:spcBef>
              <a:spcAft>
                <a:spcPts val="0"/>
              </a:spcAft>
              <a:buSzPts val="1300"/>
              <a:buChar char="○"/>
            </a:pPr>
            <a:r>
              <a:rPr lang="en" sz="1300"/>
              <a:t>Register a specific time for Payload to take a photo (Payload turns on at the correct time and takes a photo)</a:t>
            </a:r>
            <a:endParaRPr sz="1300"/>
          </a:p>
          <a:p>
            <a:pPr marL="914400" lvl="1" indent="-311150" algn="l" rtl="0">
              <a:spcBef>
                <a:spcPts val="0"/>
              </a:spcBef>
              <a:spcAft>
                <a:spcPts val="0"/>
              </a:spcAft>
              <a:buSzPts val="1300"/>
              <a:buChar char="○"/>
            </a:pPr>
            <a:r>
              <a:rPr lang="en" sz="1300"/>
              <a:t>Turn on Payload for communication (Tweet w/ photo)</a:t>
            </a:r>
            <a:endParaRPr sz="1300"/>
          </a:p>
          <a:p>
            <a:pPr marL="457200" lvl="0" indent="-336550" algn="l" rtl="0">
              <a:spcBef>
                <a:spcPts val="0"/>
              </a:spcBef>
              <a:spcAft>
                <a:spcPts val="0"/>
              </a:spcAft>
              <a:buSzPts val="1700"/>
              <a:buChar char="●"/>
            </a:pPr>
            <a:r>
              <a:rPr lang="en" sz="1700"/>
              <a:t>We tested the FlatSat to find out how long it took to tweet text, tweet different sizes of images, and take a picture</a:t>
            </a:r>
            <a:endParaRPr sz="1700"/>
          </a:p>
          <a:p>
            <a:pPr marL="457200" lvl="0" indent="-336550" algn="l" rtl="0">
              <a:spcBef>
                <a:spcPts val="0"/>
              </a:spcBef>
              <a:spcAft>
                <a:spcPts val="0"/>
              </a:spcAft>
              <a:buSzPts val="1700"/>
              <a:buChar char="●"/>
            </a:pPr>
            <a:r>
              <a:rPr lang="en" sz="1700"/>
              <a:t>There are four pieces of data sent between the Satellite, the Ground Station, and Twitter; Auxup, Logsdown, Tweetdown, and Tweetup </a:t>
            </a:r>
            <a:endParaRPr sz="1300"/>
          </a:p>
        </p:txBody>
      </p:sp>
      <p:pic>
        <p:nvPicPr>
          <p:cNvPr id="1535" name="Google Shape;1535;p113"/>
          <p:cNvPicPr preferRelativeResize="0"/>
          <p:nvPr/>
        </p:nvPicPr>
        <p:blipFill>
          <a:blip r:embed="rId3">
            <a:alphaModFix/>
          </a:blip>
          <a:stretch>
            <a:fillRect/>
          </a:stretch>
        </p:blipFill>
        <p:spPr>
          <a:xfrm flipH="1">
            <a:off x="5714990" y="0"/>
            <a:ext cx="3429010" cy="2571750"/>
          </a:xfrm>
          <a:prstGeom prst="rect">
            <a:avLst/>
          </a:prstGeom>
          <a:noFill/>
          <a:ln>
            <a:noFill/>
          </a:ln>
        </p:spPr>
      </p:pic>
      <p:pic>
        <p:nvPicPr>
          <p:cNvPr id="1536" name="Google Shape;1536;p113"/>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537" name="Google Shape;1537;p113"/>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538" name="Google Shape;1538;p113"/>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1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FlatSat - Tweet Amount </a:t>
            </a:r>
            <a:endParaRPr/>
          </a:p>
        </p:txBody>
      </p:sp>
      <p:pic>
        <p:nvPicPr>
          <p:cNvPr id="1544" name="Google Shape;1544;p114"/>
          <p:cNvPicPr preferRelativeResize="0"/>
          <p:nvPr/>
        </p:nvPicPr>
        <p:blipFill>
          <a:blip r:embed="rId3">
            <a:alphaModFix/>
          </a:blip>
          <a:stretch>
            <a:fillRect/>
          </a:stretch>
        </p:blipFill>
        <p:spPr>
          <a:xfrm>
            <a:off x="1112318" y="865331"/>
            <a:ext cx="6919364" cy="4278175"/>
          </a:xfrm>
          <a:prstGeom prst="rect">
            <a:avLst/>
          </a:prstGeom>
          <a:noFill/>
          <a:ln>
            <a:noFill/>
          </a:ln>
        </p:spPr>
      </p:pic>
      <p:sp>
        <p:nvSpPr>
          <p:cNvPr id="1545" name="Google Shape;1545;p114"/>
          <p:cNvSpPr txBox="1"/>
          <p:nvPr/>
        </p:nvSpPr>
        <p:spPr>
          <a:xfrm rot="-5400000">
            <a:off x="190075" y="2336950"/>
            <a:ext cx="1252200" cy="1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Bytes</a:t>
            </a:r>
            <a:endParaRPr sz="1800">
              <a:solidFill>
                <a:schemeClr val="dk2"/>
              </a:solidFill>
            </a:endParaRPr>
          </a:p>
        </p:txBody>
      </p:sp>
      <p:pic>
        <p:nvPicPr>
          <p:cNvPr id="1546" name="Google Shape;1546;p114"/>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547" name="Google Shape;1547;p114"/>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548" name="Google Shape;1548;p114"/>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 of Operations </a:t>
            </a:r>
            <a:endParaRPr/>
          </a:p>
        </p:txBody>
      </p:sp>
      <p:sp>
        <p:nvSpPr>
          <p:cNvPr id="177" name="Google Shape;17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a:solidFill>
                  <a:srgbClr val="000000"/>
                </a:solidFill>
              </a:rPr>
              <a:t>Photo: Take pictures of the Earth from Space</a:t>
            </a:r>
            <a:endParaRPr>
              <a:solidFill>
                <a:srgbClr val="000000"/>
              </a:solidFill>
            </a:endParaRPr>
          </a:p>
          <a:p>
            <a:pPr marL="0" lvl="0" indent="0" algn="l" rtl="0">
              <a:lnSpc>
                <a:spcPct val="150000"/>
              </a:lnSpc>
              <a:spcBef>
                <a:spcPts val="0"/>
              </a:spcBef>
              <a:spcAft>
                <a:spcPts val="0"/>
              </a:spcAft>
              <a:buNone/>
            </a:pPr>
            <a:r>
              <a:rPr lang="en">
                <a:solidFill>
                  <a:srgbClr val="000000"/>
                </a:solidFill>
              </a:rPr>
              <a:t>Comms: Communication with Ground Station, automated tweet of photo, status</a:t>
            </a:r>
            <a:endParaRPr>
              <a:solidFill>
                <a:srgbClr val="000000"/>
              </a:solidFill>
            </a:endParaRPr>
          </a:p>
          <a:p>
            <a:pPr marL="0" lvl="0" indent="0" algn="l" rtl="0">
              <a:lnSpc>
                <a:spcPct val="150000"/>
              </a:lnSpc>
              <a:spcBef>
                <a:spcPts val="0"/>
              </a:spcBef>
              <a:spcAft>
                <a:spcPts val="0"/>
              </a:spcAft>
              <a:buNone/>
            </a:pPr>
            <a:r>
              <a:rPr lang="en">
                <a:solidFill>
                  <a:srgbClr val="000000"/>
                </a:solidFill>
              </a:rPr>
              <a:t>Sleep: Idle, conserve power, wake for photo or communication, beacon</a:t>
            </a:r>
            <a:endParaRPr>
              <a:solidFill>
                <a:srgbClr val="000000"/>
              </a:solidFill>
            </a:endParaRPr>
          </a:p>
        </p:txBody>
      </p:sp>
      <p:grpSp>
        <p:nvGrpSpPr>
          <p:cNvPr id="178" name="Google Shape;178;p34"/>
          <p:cNvGrpSpPr/>
          <p:nvPr/>
        </p:nvGrpSpPr>
        <p:grpSpPr>
          <a:xfrm>
            <a:off x="210799" y="1167773"/>
            <a:ext cx="5554966" cy="1953962"/>
            <a:chOff x="1129350" y="664775"/>
            <a:chExt cx="6926392" cy="2555534"/>
          </a:xfrm>
        </p:grpSpPr>
        <p:grpSp>
          <p:nvGrpSpPr>
            <p:cNvPr id="179" name="Google Shape;179;p34"/>
            <p:cNvGrpSpPr/>
            <p:nvPr/>
          </p:nvGrpSpPr>
          <p:grpSpPr>
            <a:xfrm>
              <a:off x="1129350" y="1443550"/>
              <a:ext cx="6926392" cy="980412"/>
              <a:chOff x="1235500" y="1443551"/>
              <a:chExt cx="6926392" cy="980412"/>
            </a:xfrm>
          </p:grpSpPr>
          <p:sp>
            <p:nvSpPr>
              <p:cNvPr id="180" name="Google Shape;180;p34"/>
              <p:cNvSpPr/>
              <p:nvPr/>
            </p:nvSpPr>
            <p:spPr>
              <a:xfrm>
                <a:off x="1235500" y="1443563"/>
                <a:ext cx="1611600" cy="9804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Photo</a:t>
                </a:r>
                <a:endParaRPr sz="2400"/>
              </a:p>
            </p:txBody>
          </p:sp>
          <p:sp>
            <p:nvSpPr>
              <p:cNvPr id="181" name="Google Shape;181;p34"/>
              <p:cNvSpPr/>
              <p:nvPr/>
            </p:nvSpPr>
            <p:spPr>
              <a:xfrm>
                <a:off x="3872350" y="1443563"/>
                <a:ext cx="1611600" cy="980400"/>
              </a:xfrm>
              <a:prstGeom prst="roundRect">
                <a:avLst>
                  <a:gd name="adj" fmla="val 16667"/>
                </a:avLst>
              </a:prstGeom>
              <a:solidFill>
                <a:srgbClr val="6AB94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Sleep</a:t>
                </a:r>
                <a:endParaRPr sz="2400"/>
              </a:p>
            </p:txBody>
          </p:sp>
          <p:sp>
            <p:nvSpPr>
              <p:cNvPr id="182" name="Google Shape;182;p34"/>
              <p:cNvSpPr/>
              <p:nvPr/>
            </p:nvSpPr>
            <p:spPr>
              <a:xfrm>
                <a:off x="6509192" y="1443550"/>
                <a:ext cx="1652700" cy="980400"/>
              </a:xfrm>
              <a:prstGeom prst="roundRect">
                <a:avLst>
                  <a:gd name="adj" fmla="val 16667"/>
                </a:avLst>
              </a:prstGeom>
              <a:solidFill>
                <a:srgbClr val="E55A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Comms</a:t>
                </a:r>
                <a:endParaRPr sz="2400"/>
              </a:p>
            </p:txBody>
          </p:sp>
        </p:grpSp>
        <p:sp>
          <p:nvSpPr>
            <p:cNvPr id="183" name="Google Shape;183;p34"/>
            <p:cNvSpPr/>
            <p:nvPr/>
          </p:nvSpPr>
          <p:spPr>
            <a:xfrm>
              <a:off x="4503545" y="664777"/>
              <a:ext cx="2929500" cy="778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4"/>
            <p:cNvSpPr/>
            <p:nvPr/>
          </p:nvSpPr>
          <p:spPr>
            <a:xfrm>
              <a:off x="1710200" y="664775"/>
              <a:ext cx="2726100" cy="778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4"/>
            <p:cNvSpPr/>
            <p:nvPr/>
          </p:nvSpPr>
          <p:spPr>
            <a:xfrm rot="10800000">
              <a:off x="4436255" y="2441497"/>
              <a:ext cx="2929500" cy="778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4"/>
            <p:cNvSpPr/>
            <p:nvPr/>
          </p:nvSpPr>
          <p:spPr>
            <a:xfrm rot="10800000">
              <a:off x="1710200" y="2441509"/>
              <a:ext cx="2726100" cy="778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7" name="Google Shape;187;p34"/>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88" name="Google Shape;188;p34"/>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grpSp>
        <p:nvGrpSpPr>
          <p:cNvPr id="189" name="Google Shape;189;p34"/>
          <p:cNvGrpSpPr/>
          <p:nvPr/>
        </p:nvGrpSpPr>
        <p:grpSpPr>
          <a:xfrm>
            <a:off x="5790150" y="244325"/>
            <a:ext cx="3353850" cy="3102615"/>
            <a:chOff x="5790150" y="396725"/>
            <a:chExt cx="3353850" cy="3102615"/>
          </a:xfrm>
        </p:grpSpPr>
        <p:pic>
          <p:nvPicPr>
            <p:cNvPr id="190" name="Google Shape;190;p34"/>
            <p:cNvPicPr preferRelativeResize="0"/>
            <p:nvPr/>
          </p:nvPicPr>
          <p:blipFill rotWithShape="1">
            <a:blip r:embed="rId4">
              <a:alphaModFix/>
            </a:blip>
            <a:srcRect l="13951" t="19351" r="13611" b="20346"/>
            <a:stretch/>
          </p:blipFill>
          <p:spPr>
            <a:xfrm>
              <a:off x="5885550" y="580425"/>
              <a:ext cx="3258450" cy="2815100"/>
            </a:xfrm>
            <a:prstGeom prst="rect">
              <a:avLst/>
            </a:prstGeom>
            <a:noFill/>
            <a:ln>
              <a:noFill/>
            </a:ln>
          </p:spPr>
        </p:pic>
        <p:sp>
          <p:nvSpPr>
            <p:cNvPr id="191" name="Google Shape;191;p34"/>
            <p:cNvSpPr/>
            <p:nvPr/>
          </p:nvSpPr>
          <p:spPr>
            <a:xfrm>
              <a:off x="5790150" y="396725"/>
              <a:ext cx="820800" cy="28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4"/>
            <p:cNvSpPr/>
            <p:nvPr/>
          </p:nvSpPr>
          <p:spPr>
            <a:xfrm rot="-893970">
              <a:off x="6841370" y="478748"/>
              <a:ext cx="381528" cy="187527"/>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4"/>
            <p:cNvSpPr/>
            <p:nvPr/>
          </p:nvSpPr>
          <p:spPr>
            <a:xfrm>
              <a:off x="7300857" y="479313"/>
              <a:ext cx="195900" cy="125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894244">
              <a:off x="7623185" y="3250760"/>
              <a:ext cx="283435" cy="2157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34"/>
          <p:cNvSpPr txBox="1"/>
          <p:nvPr/>
        </p:nvSpPr>
        <p:spPr>
          <a:xfrm>
            <a:off x="6558675" y="3150925"/>
            <a:ext cx="18168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Total: 90 minutes</a:t>
            </a:r>
            <a:endParaRPr/>
          </a:p>
          <a:p>
            <a:pPr marL="0" lvl="0" indent="0" algn="ctr" rtl="0">
              <a:spcBef>
                <a:spcPts val="0"/>
              </a:spcBef>
              <a:spcAft>
                <a:spcPts val="0"/>
              </a:spcAft>
              <a:buNone/>
            </a:pPr>
            <a:r>
              <a:rPr lang="en"/>
              <a:t>(1 Orbit)</a:t>
            </a:r>
            <a:endParaRPr/>
          </a:p>
        </p:txBody>
      </p:sp>
      <p:sp>
        <p:nvSpPr>
          <p:cNvPr id="196" name="Google Shape;196;p34"/>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11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FlatSat - Tweet Times</a:t>
            </a:r>
            <a:endParaRPr/>
          </a:p>
        </p:txBody>
      </p:sp>
      <p:pic>
        <p:nvPicPr>
          <p:cNvPr id="1554" name="Google Shape;1554;p115"/>
          <p:cNvPicPr preferRelativeResize="0"/>
          <p:nvPr/>
        </p:nvPicPr>
        <p:blipFill>
          <a:blip r:embed="rId3">
            <a:alphaModFix/>
          </a:blip>
          <a:stretch>
            <a:fillRect/>
          </a:stretch>
        </p:blipFill>
        <p:spPr>
          <a:xfrm>
            <a:off x="1112600" y="865325"/>
            <a:ext cx="6918786" cy="4278175"/>
          </a:xfrm>
          <a:prstGeom prst="rect">
            <a:avLst/>
          </a:prstGeom>
          <a:noFill/>
          <a:ln>
            <a:noFill/>
          </a:ln>
        </p:spPr>
      </p:pic>
      <p:pic>
        <p:nvPicPr>
          <p:cNvPr id="1555" name="Google Shape;1555;p115"/>
          <p:cNvPicPr preferRelativeResize="0"/>
          <p:nvPr/>
        </p:nvPicPr>
        <p:blipFill>
          <a:blip r:embed="rId4">
            <a:alphaModFix/>
          </a:blip>
          <a:stretch>
            <a:fillRect/>
          </a:stretch>
        </p:blipFill>
        <p:spPr>
          <a:xfrm>
            <a:off x="7446724" y="4114023"/>
            <a:ext cx="1576674" cy="818347"/>
          </a:xfrm>
          <a:prstGeom prst="rect">
            <a:avLst/>
          </a:prstGeom>
          <a:noFill/>
          <a:ln>
            <a:noFill/>
          </a:ln>
        </p:spPr>
      </p:pic>
      <p:sp>
        <p:nvSpPr>
          <p:cNvPr id="1556" name="Google Shape;1556;p115"/>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557" name="Google Shape;1557;p115"/>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116"/>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CCCCCC"/>
              </a:buClr>
              <a:buSzPts val="1800"/>
              <a:buChar char="●"/>
            </a:pPr>
            <a:r>
              <a:rPr lang="en">
                <a:solidFill>
                  <a:srgbClr val="CCCCCC"/>
                </a:solidFill>
              </a:rPr>
              <a:t>Overview &amp; Mission Concept</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Systems Engineering</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Critical Designs (Major Components)</a:t>
            </a:r>
            <a:endParaRPr>
              <a:solidFill>
                <a:srgbClr val="CCCCCC"/>
              </a:solidFill>
            </a:endParaRPr>
          </a:p>
          <a:p>
            <a:pPr marL="914400" lvl="1" indent="-317500" algn="l" rtl="0">
              <a:lnSpc>
                <a:spcPct val="150000"/>
              </a:lnSpc>
              <a:spcBef>
                <a:spcPts val="0"/>
              </a:spcBef>
              <a:spcAft>
                <a:spcPts val="0"/>
              </a:spcAft>
              <a:buClr>
                <a:srgbClr val="CCCCCC"/>
              </a:buClr>
              <a:buSzPts val="1400"/>
              <a:buChar char="○"/>
            </a:pPr>
            <a:r>
              <a:rPr lang="en">
                <a:solidFill>
                  <a:srgbClr val="CCCCCC"/>
                </a:solidFill>
              </a:rPr>
              <a:t>Power, Avionics, Radio, Ground, Payload, Mechanical</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Prototype 2 Results</a:t>
            </a:r>
            <a:endParaRPr>
              <a:solidFill>
                <a:srgbClr val="CCCCCC"/>
              </a:solidFill>
            </a:endParaRPr>
          </a:p>
          <a:p>
            <a:pPr marL="457200" lvl="0" indent="-342900" algn="l" rtl="0">
              <a:lnSpc>
                <a:spcPct val="150000"/>
              </a:lnSpc>
              <a:spcBef>
                <a:spcPts val="0"/>
              </a:spcBef>
              <a:spcAft>
                <a:spcPts val="0"/>
              </a:spcAft>
              <a:buSzPts val="1800"/>
              <a:buChar char="●"/>
            </a:pPr>
            <a:r>
              <a:rPr lang="en"/>
              <a:t>FM Integration and Test</a:t>
            </a:r>
            <a:endParaRPr/>
          </a:p>
          <a:p>
            <a:pPr marL="457200" lvl="0" indent="-342900" algn="l" rtl="0">
              <a:lnSpc>
                <a:spcPct val="150000"/>
              </a:lnSpc>
              <a:spcBef>
                <a:spcPts val="0"/>
              </a:spcBef>
              <a:spcAft>
                <a:spcPts val="0"/>
              </a:spcAft>
              <a:buSzPts val="1800"/>
              <a:buChar char="●"/>
            </a:pPr>
            <a:r>
              <a:rPr lang="en"/>
              <a:t>Programmatics </a:t>
            </a:r>
            <a:endParaRPr/>
          </a:p>
          <a:p>
            <a:pPr marL="457200" lvl="0" indent="-342900" algn="l" rtl="0">
              <a:lnSpc>
                <a:spcPct val="150000"/>
              </a:lnSpc>
              <a:spcBef>
                <a:spcPts val="0"/>
              </a:spcBef>
              <a:spcAft>
                <a:spcPts val="0"/>
              </a:spcAft>
              <a:buSzPts val="1800"/>
              <a:buChar char="●"/>
            </a:pPr>
            <a:r>
              <a:rPr lang="en"/>
              <a:t>Conclusion/Outbrief</a:t>
            </a:r>
            <a:endParaRPr/>
          </a:p>
          <a:p>
            <a:pPr marL="0" lvl="0" indent="0" algn="l" rtl="0">
              <a:lnSpc>
                <a:spcPct val="150000"/>
              </a:lnSpc>
              <a:spcBef>
                <a:spcPts val="1600"/>
              </a:spcBef>
              <a:spcAft>
                <a:spcPts val="1600"/>
              </a:spcAft>
              <a:buNone/>
            </a:pPr>
            <a:endParaRPr/>
          </a:p>
        </p:txBody>
      </p:sp>
      <p:sp>
        <p:nvSpPr>
          <p:cNvPr id="1563" name="Google Shape;1563;p11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564" name="Google Shape;1564;p116"/>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565" name="Google Shape;1565;p116"/>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91</a:t>
            </a:fld>
            <a:endParaRPr/>
          </a:p>
        </p:txBody>
      </p:sp>
      <p:pic>
        <p:nvPicPr>
          <p:cNvPr id="1566" name="Google Shape;1566;p116"/>
          <p:cNvPicPr preferRelativeResize="0"/>
          <p:nvPr/>
        </p:nvPicPr>
        <p:blipFill>
          <a:blip r:embed="rId3">
            <a:alphaModFix/>
          </a:blip>
          <a:stretch>
            <a:fillRect/>
          </a:stretch>
        </p:blipFill>
        <p:spPr>
          <a:xfrm>
            <a:off x="7567324" y="-2"/>
            <a:ext cx="1576674" cy="818348"/>
          </a:xfrm>
          <a:prstGeom prst="rect">
            <a:avLst/>
          </a:prstGeom>
          <a:noFill/>
          <a:ln>
            <a:noFill/>
          </a:ln>
        </p:spPr>
      </p:pic>
      <p:pic>
        <p:nvPicPr>
          <p:cNvPr id="1567" name="Google Shape;1567;p116"/>
          <p:cNvPicPr preferRelativeResize="0"/>
          <p:nvPr/>
        </p:nvPicPr>
        <p:blipFill rotWithShape="1">
          <a:blip r:embed="rId4">
            <a:alphaModFix/>
          </a:blip>
          <a:srcRect/>
          <a:stretch/>
        </p:blipFill>
        <p:spPr>
          <a:xfrm>
            <a:off x="5947675" y="818348"/>
            <a:ext cx="2307226" cy="1730425"/>
          </a:xfrm>
          <a:prstGeom prst="rect">
            <a:avLst/>
          </a:prstGeom>
          <a:noFill/>
          <a:ln>
            <a:noFill/>
          </a:ln>
        </p:spPr>
      </p:pic>
      <p:pic>
        <p:nvPicPr>
          <p:cNvPr id="1568" name="Google Shape;1568;p116"/>
          <p:cNvPicPr preferRelativeResize="0"/>
          <p:nvPr/>
        </p:nvPicPr>
        <p:blipFill rotWithShape="1">
          <a:blip r:embed="rId5">
            <a:alphaModFix/>
          </a:blip>
          <a:srcRect/>
          <a:stretch/>
        </p:blipFill>
        <p:spPr>
          <a:xfrm>
            <a:off x="5947676" y="2838444"/>
            <a:ext cx="2307226" cy="173042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117"/>
          <p:cNvSpPr txBox="1">
            <a:spLocks noGrp="1"/>
          </p:cNvSpPr>
          <p:nvPr>
            <p:ph type="ctrTitle"/>
          </p:nvPr>
        </p:nvSpPr>
        <p:spPr>
          <a:xfrm>
            <a:off x="311700" y="216425"/>
            <a:ext cx="5518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Flight Model Build Plan</a:t>
            </a:r>
            <a:endParaRPr sz="2800"/>
          </a:p>
        </p:txBody>
      </p:sp>
      <p:pic>
        <p:nvPicPr>
          <p:cNvPr id="1574" name="Google Shape;1574;p117"/>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575" name="Google Shape;1575;p117"/>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576" name="Google Shape;1576;p117"/>
          <p:cNvSpPr txBox="1">
            <a:spLocks noGrp="1"/>
          </p:cNvSpPr>
          <p:nvPr>
            <p:ph type="sldNum" idx="12"/>
          </p:nvPr>
        </p:nvSpPr>
        <p:spPr>
          <a:xfrm>
            <a:off x="8265779" y="471587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92</a:t>
            </a:fld>
            <a:endParaRPr/>
          </a:p>
        </p:txBody>
      </p:sp>
      <p:sp>
        <p:nvSpPr>
          <p:cNvPr id="1577" name="Google Shape;1577;p117"/>
          <p:cNvSpPr/>
          <p:nvPr/>
        </p:nvSpPr>
        <p:spPr>
          <a:xfrm>
            <a:off x="131700" y="816825"/>
            <a:ext cx="816900" cy="5907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Fab Bare Avionics Board</a:t>
            </a:r>
            <a:endParaRPr sz="1100"/>
          </a:p>
        </p:txBody>
      </p:sp>
      <p:sp>
        <p:nvSpPr>
          <p:cNvPr id="1578" name="Google Shape;1578;p117"/>
          <p:cNvSpPr/>
          <p:nvPr/>
        </p:nvSpPr>
        <p:spPr>
          <a:xfrm>
            <a:off x="131701" y="1550125"/>
            <a:ext cx="816900" cy="6009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Fab Bare Radio Board</a:t>
            </a:r>
            <a:endParaRPr sz="1100"/>
          </a:p>
        </p:txBody>
      </p:sp>
      <p:sp>
        <p:nvSpPr>
          <p:cNvPr id="1579" name="Google Shape;1579;p117"/>
          <p:cNvSpPr/>
          <p:nvPr/>
        </p:nvSpPr>
        <p:spPr>
          <a:xfrm>
            <a:off x="131701" y="2293625"/>
            <a:ext cx="816900" cy="6009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Fab Bare Payload Board</a:t>
            </a:r>
            <a:endParaRPr sz="1100"/>
          </a:p>
        </p:txBody>
      </p:sp>
      <p:sp>
        <p:nvSpPr>
          <p:cNvPr id="1580" name="Google Shape;1580;p117"/>
          <p:cNvSpPr/>
          <p:nvPr/>
        </p:nvSpPr>
        <p:spPr>
          <a:xfrm>
            <a:off x="1192000" y="816825"/>
            <a:ext cx="1795800" cy="5907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Populate Avionics Board</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Guidance and Control Board</a:t>
            </a:r>
            <a:endParaRPr sz="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Microcontroller Circuit Card</a:t>
            </a:r>
            <a:endParaRPr sz="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Real-Time Clock Connectors</a:t>
            </a:r>
            <a:endParaRPr sz="1300"/>
          </a:p>
        </p:txBody>
      </p:sp>
      <p:sp>
        <p:nvSpPr>
          <p:cNvPr id="1581" name="Google Shape;1581;p117"/>
          <p:cNvSpPr/>
          <p:nvPr/>
        </p:nvSpPr>
        <p:spPr>
          <a:xfrm>
            <a:off x="1192000" y="1555225"/>
            <a:ext cx="1795800" cy="5907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Populate Radio Board</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rPr>
              <a:t>Receiver</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Beacon</a:t>
            </a:r>
            <a:endParaRPr sz="800">
              <a:solidFill>
                <a:schemeClr val="dk1"/>
              </a:solidFill>
            </a:endParaRPr>
          </a:p>
          <a:p>
            <a:pPr marL="0" lvl="0" indent="0" algn="l" rtl="0">
              <a:lnSpc>
                <a:spcPct val="115000"/>
              </a:lnSpc>
              <a:spcBef>
                <a:spcPts val="0"/>
              </a:spcBef>
              <a:spcAft>
                <a:spcPts val="0"/>
              </a:spcAft>
              <a:buNone/>
            </a:pPr>
            <a:endParaRPr sz="1100">
              <a:solidFill>
                <a:schemeClr val="dk1"/>
              </a:solidFill>
            </a:endParaRPr>
          </a:p>
        </p:txBody>
      </p:sp>
      <p:sp>
        <p:nvSpPr>
          <p:cNvPr id="1582" name="Google Shape;1582;p117"/>
          <p:cNvSpPr/>
          <p:nvPr/>
        </p:nvSpPr>
        <p:spPr>
          <a:xfrm>
            <a:off x="1192100" y="2293625"/>
            <a:ext cx="1795800" cy="5907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Populate Payload Board</a:t>
            </a:r>
            <a:endParaRPr sz="1100">
              <a:solidFill>
                <a:schemeClr val="dk1"/>
              </a:solidFill>
            </a:endParaRPr>
          </a:p>
          <a:p>
            <a:pPr marL="0" lvl="0" indent="0" algn="l" rtl="0">
              <a:lnSpc>
                <a:spcPct val="115000"/>
              </a:lnSpc>
              <a:spcBef>
                <a:spcPts val="0"/>
              </a:spcBef>
              <a:spcAft>
                <a:spcPts val="0"/>
              </a:spcAft>
              <a:buNone/>
            </a:pPr>
            <a:r>
              <a:rPr lang="en" sz="800">
                <a:solidFill>
                  <a:schemeClr val="dk1"/>
                </a:solidFill>
              </a:rPr>
              <a:t>Raspberry Pi Zero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Camera</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Connectors</a:t>
            </a:r>
            <a:endParaRPr sz="12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p:txBody>
      </p:sp>
      <p:cxnSp>
        <p:nvCxnSpPr>
          <p:cNvPr id="1583" name="Google Shape;1583;p117"/>
          <p:cNvCxnSpPr>
            <a:stCxn id="1577" idx="3"/>
            <a:endCxn id="1580" idx="1"/>
          </p:cNvCxnSpPr>
          <p:nvPr/>
        </p:nvCxnSpPr>
        <p:spPr>
          <a:xfrm>
            <a:off x="948600" y="1112175"/>
            <a:ext cx="243300" cy="0"/>
          </a:xfrm>
          <a:prstGeom prst="straightConnector1">
            <a:avLst/>
          </a:prstGeom>
          <a:noFill/>
          <a:ln w="28575" cap="flat" cmpd="sng">
            <a:solidFill>
              <a:schemeClr val="dk2"/>
            </a:solidFill>
            <a:prstDash val="solid"/>
            <a:round/>
            <a:headEnd type="none" w="med" len="med"/>
            <a:tailEnd type="none" w="med" len="med"/>
          </a:ln>
        </p:spPr>
      </p:cxnSp>
      <p:cxnSp>
        <p:nvCxnSpPr>
          <p:cNvPr id="1584" name="Google Shape;1584;p117"/>
          <p:cNvCxnSpPr>
            <a:stCxn id="1581" idx="1"/>
            <a:endCxn id="1578" idx="3"/>
          </p:cNvCxnSpPr>
          <p:nvPr/>
        </p:nvCxnSpPr>
        <p:spPr>
          <a:xfrm rot="10800000">
            <a:off x="948700" y="1850575"/>
            <a:ext cx="243300" cy="0"/>
          </a:xfrm>
          <a:prstGeom prst="straightConnector1">
            <a:avLst/>
          </a:prstGeom>
          <a:noFill/>
          <a:ln w="28575" cap="flat" cmpd="sng">
            <a:solidFill>
              <a:schemeClr val="dk2"/>
            </a:solidFill>
            <a:prstDash val="solid"/>
            <a:round/>
            <a:headEnd type="none" w="med" len="med"/>
            <a:tailEnd type="none" w="med" len="med"/>
          </a:ln>
        </p:spPr>
      </p:cxnSp>
      <p:cxnSp>
        <p:nvCxnSpPr>
          <p:cNvPr id="1585" name="Google Shape;1585;p117"/>
          <p:cNvCxnSpPr>
            <a:stCxn id="1582" idx="1"/>
            <a:endCxn id="1579" idx="3"/>
          </p:cNvCxnSpPr>
          <p:nvPr/>
        </p:nvCxnSpPr>
        <p:spPr>
          <a:xfrm flipH="1">
            <a:off x="948500" y="2588975"/>
            <a:ext cx="243600" cy="5100"/>
          </a:xfrm>
          <a:prstGeom prst="straightConnector1">
            <a:avLst/>
          </a:prstGeom>
          <a:noFill/>
          <a:ln w="28575" cap="flat" cmpd="sng">
            <a:solidFill>
              <a:schemeClr val="dk2"/>
            </a:solidFill>
            <a:prstDash val="solid"/>
            <a:round/>
            <a:headEnd type="none" w="med" len="med"/>
            <a:tailEnd type="none" w="med" len="med"/>
          </a:ln>
        </p:spPr>
      </p:cxnSp>
      <p:sp>
        <p:nvSpPr>
          <p:cNvPr id="1586" name="Google Shape;1586;p117"/>
          <p:cNvSpPr/>
          <p:nvPr/>
        </p:nvSpPr>
        <p:spPr>
          <a:xfrm>
            <a:off x="1192000" y="3913363"/>
            <a:ext cx="1795800" cy="328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Fab +Z closeout panel</a:t>
            </a:r>
            <a:endParaRPr sz="1000"/>
          </a:p>
        </p:txBody>
      </p:sp>
      <p:sp>
        <p:nvSpPr>
          <p:cNvPr id="1587" name="Google Shape;1587;p117"/>
          <p:cNvSpPr/>
          <p:nvPr/>
        </p:nvSpPr>
        <p:spPr>
          <a:xfrm>
            <a:off x="1192000" y="3472700"/>
            <a:ext cx="1795800" cy="328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Purchase frame</a:t>
            </a:r>
            <a:endParaRPr sz="1000"/>
          </a:p>
        </p:txBody>
      </p:sp>
      <p:sp>
        <p:nvSpPr>
          <p:cNvPr id="1588" name="Google Shape;1588;p117"/>
          <p:cNvSpPr/>
          <p:nvPr/>
        </p:nvSpPr>
        <p:spPr>
          <a:xfrm>
            <a:off x="1192100" y="3032025"/>
            <a:ext cx="1795800" cy="328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Purchase EPS1 Module</a:t>
            </a:r>
            <a:endParaRPr sz="1000"/>
          </a:p>
        </p:txBody>
      </p:sp>
      <p:sp>
        <p:nvSpPr>
          <p:cNvPr id="1589" name="Google Shape;1589;p117"/>
          <p:cNvSpPr/>
          <p:nvPr/>
        </p:nvSpPr>
        <p:spPr>
          <a:xfrm>
            <a:off x="3304725" y="2184875"/>
            <a:ext cx="1100100" cy="8184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FlatSat Test</a:t>
            </a:r>
            <a:endParaRPr/>
          </a:p>
        </p:txBody>
      </p:sp>
      <p:cxnSp>
        <p:nvCxnSpPr>
          <p:cNvPr id="1590" name="Google Shape;1590;p117"/>
          <p:cNvCxnSpPr>
            <a:stCxn id="1589" idx="2"/>
            <a:endCxn id="1582" idx="3"/>
          </p:cNvCxnSpPr>
          <p:nvPr/>
        </p:nvCxnSpPr>
        <p:spPr>
          <a:xfrm rot="10800000">
            <a:off x="2987925" y="2588975"/>
            <a:ext cx="316800" cy="5100"/>
          </a:xfrm>
          <a:prstGeom prst="straightConnector1">
            <a:avLst/>
          </a:prstGeom>
          <a:noFill/>
          <a:ln w="28575" cap="flat" cmpd="sng">
            <a:solidFill>
              <a:schemeClr val="dk2"/>
            </a:solidFill>
            <a:prstDash val="solid"/>
            <a:round/>
            <a:headEnd type="none" w="med" len="med"/>
            <a:tailEnd type="none" w="med" len="med"/>
          </a:ln>
        </p:spPr>
      </p:cxnSp>
      <p:cxnSp>
        <p:nvCxnSpPr>
          <p:cNvPr id="1591" name="Google Shape;1591;p117"/>
          <p:cNvCxnSpPr>
            <a:stCxn id="1580" idx="3"/>
            <a:endCxn id="1582" idx="3"/>
          </p:cNvCxnSpPr>
          <p:nvPr/>
        </p:nvCxnSpPr>
        <p:spPr>
          <a:xfrm>
            <a:off x="2987800" y="1112175"/>
            <a:ext cx="600" cy="1476900"/>
          </a:xfrm>
          <a:prstGeom prst="bentConnector3">
            <a:avLst>
              <a:gd name="adj1" fmla="val 39704167"/>
            </a:avLst>
          </a:prstGeom>
          <a:noFill/>
          <a:ln w="28575" cap="flat" cmpd="sng">
            <a:solidFill>
              <a:schemeClr val="dk2"/>
            </a:solidFill>
            <a:prstDash val="solid"/>
            <a:round/>
            <a:headEnd type="none" w="med" len="med"/>
            <a:tailEnd type="none" w="med" len="med"/>
          </a:ln>
        </p:spPr>
      </p:cxnSp>
      <p:cxnSp>
        <p:nvCxnSpPr>
          <p:cNvPr id="1592" name="Google Shape;1592;p117"/>
          <p:cNvCxnSpPr>
            <a:stCxn id="1581" idx="3"/>
            <a:endCxn id="1582" idx="3"/>
          </p:cNvCxnSpPr>
          <p:nvPr/>
        </p:nvCxnSpPr>
        <p:spPr>
          <a:xfrm>
            <a:off x="2987800" y="1850575"/>
            <a:ext cx="600" cy="738300"/>
          </a:xfrm>
          <a:prstGeom prst="bentConnector3">
            <a:avLst>
              <a:gd name="adj1" fmla="val 39704167"/>
            </a:avLst>
          </a:prstGeom>
          <a:noFill/>
          <a:ln w="28575" cap="flat" cmpd="sng">
            <a:solidFill>
              <a:schemeClr val="dk2"/>
            </a:solidFill>
            <a:prstDash val="solid"/>
            <a:round/>
            <a:headEnd type="none" w="med" len="med"/>
            <a:tailEnd type="none" w="med" len="med"/>
          </a:ln>
        </p:spPr>
      </p:cxnSp>
      <p:sp>
        <p:nvSpPr>
          <p:cNvPr id="1593" name="Google Shape;1593;p117"/>
          <p:cNvSpPr/>
          <p:nvPr/>
        </p:nvSpPr>
        <p:spPr>
          <a:xfrm>
            <a:off x="4505400" y="2298725"/>
            <a:ext cx="717300" cy="5907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Assemble board stack onto base plate</a:t>
            </a:r>
            <a:endParaRPr sz="800"/>
          </a:p>
        </p:txBody>
      </p:sp>
      <p:cxnSp>
        <p:nvCxnSpPr>
          <p:cNvPr id="1594" name="Google Shape;1594;p117"/>
          <p:cNvCxnSpPr>
            <a:stCxn id="1593" idx="1"/>
            <a:endCxn id="1589" idx="6"/>
          </p:cNvCxnSpPr>
          <p:nvPr/>
        </p:nvCxnSpPr>
        <p:spPr>
          <a:xfrm rot="10800000">
            <a:off x="4404900" y="2594075"/>
            <a:ext cx="100500" cy="0"/>
          </a:xfrm>
          <a:prstGeom prst="straightConnector1">
            <a:avLst/>
          </a:prstGeom>
          <a:noFill/>
          <a:ln w="28575" cap="flat" cmpd="sng">
            <a:solidFill>
              <a:schemeClr val="dk2"/>
            </a:solidFill>
            <a:prstDash val="solid"/>
            <a:round/>
            <a:headEnd type="none" w="med" len="med"/>
            <a:tailEnd type="none" w="med" len="med"/>
          </a:ln>
        </p:spPr>
      </p:cxnSp>
      <p:sp>
        <p:nvSpPr>
          <p:cNvPr id="1595" name="Google Shape;1595;p117"/>
          <p:cNvSpPr/>
          <p:nvPr/>
        </p:nvSpPr>
        <p:spPr>
          <a:xfrm>
            <a:off x="5420250" y="2298725"/>
            <a:ext cx="717300" cy="5907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Install top plate and rails</a:t>
            </a:r>
            <a:endParaRPr sz="800"/>
          </a:p>
        </p:txBody>
      </p:sp>
      <p:cxnSp>
        <p:nvCxnSpPr>
          <p:cNvPr id="1596" name="Google Shape;1596;p117"/>
          <p:cNvCxnSpPr>
            <a:stCxn id="1588" idx="3"/>
            <a:endCxn id="1589" idx="2"/>
          </p:cNvCxnSpPr>
          <p:nvPr/>
        </p:nvCxnSpPr>
        <p:spPr>
          <a:xfrm rot="10800000" flipH="1">
            <a:off x="2987900" y="2594025"/>
            <a:ext cx="316800" cy="602100"/>
          </a:xfrm>
          <a:prstGeom prst="bentConnector3">
            <a:avLst>
              <a:gd name="adj1" fmla="val 74006"/>
            </a:avLst>
          </a:prstGeom>
          <a:noFill/>
          <a:ln w="28575" cap="flat" cmpd="sng">
            <a:solidFill>
              <a:schemeClr val="dk2"/>
            </a:solidFill>
            <a:prstDash val="solid"/>
            <a:round/>
            <a:headEnd type="none" w="med" len="med"/>
            <a:tailEnd type="none" w="med" len="med"/>
          </a:ln>
        </p:spPr>
      </p:cxnSp>
      <p:sp>
        <p:nvSpPr>
          <p:cNvPr id="1597" name="Google Shape;1597;p117"/>
          <p:cNvSpPr/>
          <p:nvPr/>
        </p:nvSpPr>
        <p:spPr>
          <a:xfrm>
            <a:off x="6329401" y="2298725"/>
            <a:ext cx="954900" cy="5907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dk1"/>
                </a:solidFill>
              </a:rPr>
              <a:t>Install solar panels, Antenna, and +Z closeout panel</a:t>
            </a:r>
            <a:endParaRPr sz="200"/>
          </a:p>
        </p:txBody>
      </p:sp>
      <p:sp>
        <p:nvSpPr>
          <p:cNvPr id="1598" name="Google Shape;1598;p117"/>
          <p:cNvSpPr/>
          <p:nvPr/>
        </p:nvSpPr>
        <p:spPr>
          <a:xfrm>
            <a:off x="7454400" y="2298725"/>
            <a:ext cx="717300" cy="5907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Assembly complete</a:t>
            </a:r>
            <a:endParaRPr sz="800"/>
          </a:p>
        </p:txBody>
      </p:sp>
      <p:cxnSp>
        <p:nvCxnSpPr>
          <p:cNvPr id="1599" name="Google Shape;1599;p117"/>
          <p:cNvCxnSpPr>
            <a:stCxn id="1595" idx="1"/>
            <a:endCxn id="1595" idx="1"/>
          </p:cNvCxnSpPr>
          <p:nvPr/>
        </p:nvCxnSpPr>
        <p:spPr>
          <a:xfrm>
            <a:off x="5420250" y="2594075"/>
            <a:ext cx="0" cy="0"/>
          </a:xfrm>
          <a:prstGeom prst="straightConnector1">
            <a:avLst/>
          </a:prstGeom>
          <a:noFill/>
          <a:ln w="9525" cap="flat" cmpd="sng">
            <a:solidFill>
              <a:schemeClr val="dk2"/>
            </a:solidFill>
            <a:prstDash val="solid"/>
            <a:round/>
            <a:headEnd type="none" w="med" len="med"/>
            <a:tailEnd type="none" w="med" len="med"/>
          </a:ln>
        </p:spPr>
      </p:cxnSp>
      <p:cxnSp>
        <p:nvCxnSpPr>
          <p:cNvPr id="1600" name="Google Shape;1600;p117"/>
          <p:cNvCxnSpPr>
            <a:stCxn id="1598" idx="1"/>
            <a:endCxn id="1598" idx="1"/>
          </p:cNvCxnSpPr>
          <p:nvPr/>
        </p:nvCxnSpPr>
        <p:spPr>
          <a:xfrm>
            <a:off x="7454400" y="2594075"/>
            <a:ext cx="0" cy="0"/>
          </a:xfrm>
          <a:prstGeom prst="straightConnector1">
            <a:avLst/>
          </a:prstGeom>
          <a:noFill/>
          <a:ln w="9525" cap="flat" cmpd="sng">
            <a:solidFill>
              <a:schemeClr val="dk2"/>
            </a:solidFill>
            <a:prstDash val="solid"/>
            <a:round/>
            <a:headEnd type="none" w="med" len="med"/>
            <a:tailEnd type="none" w="med" len="med"/>
          </a:ln>
        </p:spPr>
      </p:cxnSp>
      <p:cxnSp>
        <p:nvCxnSpPr>
          <p:cNvPr id="1601" name="Google Shape;1601;p117"/>
          <p:cNvCxnSpPr>
            <a:stCxn id="1593" idx="3"/>
            <a:endCxn id="1595" idx="1"/>
          </p:cNvCxnSpPr>
          <p:nvPr/>
        </p:nvCxnSpPr>
        <p:spPr>
          <a:xfrm>
            <a:off x="5222700" y="2594075"/>
            <a:ext cx="197700" cy="0"/>
          </a:xfrm>
          <a:prstGeom prst="straightConnector1">
            <a:avLst/>
          </a:prstGeom>
          <a:noFill/>
          <a:ln w="28575" cap="flat" cmpd="sng">
            <a:solidFill>
              <a:schemeClr val="dk2"/>
            </a:solidFill>
            <a:prstDash val="solid"/>
            <a:round/>
            <a:headEnd type="none" w="med" len="med"/>
            <a:tailEnd type="none" w="med" len="med"/>
          </a:ln>
        </p:spPr>
      </p:cxnSp>
      <p:cxnSp>
        <p:nvCxnSpPr>
          <p:cNvPr id="1602" name="Google Shape;1602;p117"/>
          <p:cNvCxnSpPr>
            <a:stCxn id="1597" idx="1"/>
            <a:endCxn id="1595" idx="3"/>
          </p:cNvCxnSpPr>
          <p:nvPr/>
        </p:nvCxnSpPr>
        <p:spPr>
          <a:xfrm rot="10800000">
            <a:off x="6137401" y="2594075"/>
            <a:ext cx="192000" cy="0"/>
          </a:xfrm>
          <a:prstGeom prst="straightConnector1">
            <a:avLst/>
          </a:prstGeom>
          <a:noFill/>
          <a:ln w="28575" cap="flat" cmpd="sng">
            <a:solidFill>
              <a:schemeClr val="dk2"/>
            </a:solidFill>
            <a:prstDash val="solid"/>
            <a:round/>
            <a:headEnd type="none" w="med" len="med"/>
            <a:tailEnd type="none" w="med" len="med"/>
          </a:ln>
        </p:spPr>
      </p:cxnSp>
      <p:cxnSp>
        <p:nvCxnSpPr>
          <p:cNvPr id="1603" name="Google Shape;1603;p117"/>
          <p:cNvCxnSpPr>
            <a:stCxn id="1598" idx="1"/>
            <a:endCxn id="1597" idx="3"/>
          </p:cNvCxnSpPr>
          <p:nvPr/>
        </p:nvCxnSpPr>
        <p:spPr>
          <a:xfrm rot="10800000">
            <a:off x="7284300" y="2594075"/>
            <a:ext cx="170100" cy="0"/>
          </a:xfrm>
          <a:prstGeom prst="straightConnector1">
            <a:avLst/>
          </a:prstGeom>
          <a:noFill/>
          <a:ln w="28575" cap="flat" cmpd="sng">
            <a:solidFill>
              <a:schemeClr val="dk2"/>
            </a:solidFill>
            <a:prstDash val="solid"/>
            <a:round/>
            <a:headEnd type="none" w="med" len="med"/>
            <a:tailEnd type="none" w="med" len="med"/>
          </a:ln>
        </p:spPr>
      </p:cxnSp>
      <p:cxnSp>
        <p:nvCxnSpPr>
          <p:cNvPr id="1604" name="Google Shape;1604;p117"/>
          <p:cNvCxnSpPr>
            <a:endCxn id="1598" idx="3"/>
          </p:cNvCxnSpPr>
          <p:nvPr/>
        </p:nvCxnSpPr>
        <p:spPr>
          <a:xfrm rot="10800000">
            <a:off x="8171700" y="2594075"/>
            <a:ext cx="605400" cy="17100"/>
          </a:xfrm>
          <a:prstGeom prst="straightConnector1">
            <a:avLst/>
          </a:prstGeom>
          <a:noFill/>
          <a:ln w="28575" cap="flat" cmpd="sng">
            <a:solidFill>
              <a:schemeClr val="dk2"/>
            </a:solidFill>
            <a:prstDash val="solid"/>
            <a:round/>
            <a:headEnd type="triangle" w="med" len="med"/>
            <a:tailEnd type="none" w="med" len="med"/>
          </a:ln>
        </p:spPr>
      </p:cxnSp>
      <p:cxnSp>
        <p:nvCxnSpPr>
          <p:cNvPr id="1605" name="Google Shape;1605;p117"/>
          <p:cNvCxnSpPr>
            <a:stCxn id="1593" idx="2"/>
            <a:endCxn id="1587" idx="3"/>
          </p:cNvCxnSpPr>
          <p:nvPr/>
        </p:nvCxnSpPr>
        <p:spPr>
          <a:xfrm rot="5400000">
            <a:off x="3552300" y="2324975"/>
            <a:ext cx="747300" cy="1876200"/>
          </a:xfrm>
          <a:prstGeom prst="bentConnector2">
            <a:avLst/>
          </a:prstGeom>
          <a:noFill/>
          <a:ln w="28575" cap="flat" cmpd="sng">
            <a:solidFill>
              <a:schemeClr val="dk2"/>
            </a:solidFill>
            <a:prstDash val="solid"/>
            <a:round/>
            <a:headEnd type="none" w="med" len="med"/>
            <a:tailEnd type="none" w="med" len="med"/>
          </a:ln>
        </p:spPr>
      </p:cxnSp>
      <p:sp>
        <p:nvSpPr>
          <p:cNvPr id="1606" name="Google Shape;1606;p117"/>
          <p:cNvSpPr/>
          <p:nvPr/>
        </p:nvSpPr>
        <p:spPr>
          <a:xfrm>
            <a:off x="1192000" y="4317225"/>
            <a:ext cx="1795800" cy="328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Purchase Antenna</a:t>
            </a:r>
            <a:endParaRPr sz="1000"/>
          </a:p>
        </p:txBody>
      </p:sp>
      <p:sp>
        <p:nvSpPr>
          <p:cNvPr id="1607" name="Google Shape;1607;p117"/>
          <p:cNvSpPr/>
          <p:nvPr/>
        </p:nvSpPr>
        <p:spPr>
          <a:xfrm>
            <a:off x="1192000" y="4721075"/>
            <a:ext cx="1795800" cy="328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000"/>
              <a:t>Purchase solar panels</a:t>
            </a:r>
            <a:endParaRPr sz="1000"/>
          </a:p>
        </p:txBody>
      </p:sp>
      <p:cxnSp>
        <p:nvCxnSpPr>
          <p:cNvPr id="1608" name="Google Shape;1608;p117"/>
          <p:cNvCxnSpPr>
            <a:stCxn id="1597" idx="2"/>
            <a:endCxn id="1606" idx="3"/>
          </p:cNvCxnSpPr>
          <p:nvPr/>
        </p:nvCxnSpPr>
        <p:spPr>
          <a:xfrm rot="5400000">
            <a:off x="4101451" y="1775825"/>
            <a:ext cx="1591800" cy="3819000"/>
          </a:xfrm>
          <a:prstGeom prst="bentConnector2">
            <a:avLst/>
          </a:prstGeom>
          <a:noFill/>
          <a:ln w="28575" cap="flat" cmpd="sng">
            <a:solidFill>
              <a:schemeClr val="dk2"/>
            </a:solidFill>
            <a:prstDash val="solid"/>
            <a:round/>
            <a:headEnd type="none" w="med" len="med"/>
            <a:tailEnd type="none" w="med" len="med"/>
          </a:ln>
        </p:spPr>
      </p:cxnSp>
      <p:cxnSp>
        <p:nvCxnSpPr>
          <p:cNvPr id="1609" name="Google Shape;1609;p117"/>
          <p:cNvCxnSpPr>
            <a:stCxn id="1586" idx="3"/>
            <a:endCxn id="1607" idx="3"/>
          </p:cNvCxnSpPr>
          <p:nvPr/>
        </p:nvCxnSpPr>
        <p:spPr>
          <a:xfrm>
            <a:off x="2987800" y="4077463"/>
            <a:ext cx="600" cy="807600"/>
          </a:xfrm>
          <a:prstGeom prst="bentConnector3">
            <a:avLst>
              <a:gd name="adj1" fmla="val 39687500"/>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118"/>
          <p:cNvSpPr/>
          <p:nvPr/>
        </p:nvSpPr>
        <p:spPr>
          <a:xfrm>
            <a:off x="4871863" y="1223025"/>
            <a:ext cx="1812000" cy="854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Day In The Life (DITL) Test</a:t>
            </a:r>
            <a:endParaRPr>
              <a:solidFill>
                <a:schemeClr val="accent1"/>
              </a:solidFill>
            </a:endParaRPr>
          </a:p>
        </p:txBody>
      </p:sp>
      <p:sp>
        <p:nvSpPr>
          <p:cNvPr id="1615" name="Google Shape;1615;p118"/>
          <p:cNvSpPr/>
          <p:nvPr/>
        </p:nvSpPr>
        <p:spPr>
          <a:xfrm>
            <a:off x="7198900" y="3154025"/>
            <a:ext cx="1812000" cy="8184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Deliver to Nanoracks</a:t>
            </a:r>
            <a:endParaRPr/>
          </a:p>
        </p:txBody>
      </p:sp>
      <p:sp>
        <p:nvSpPr>
          <p:cNvPr id="1616" name="Google Shape;1616;p118"/>
          <p:cNvSpPr/>
          <p:nvPr/>
        </p:nvSpPr>
        <p:spPr>
          <a:xfrm>
            <a:off x="4886563" y="3154025"/>
            <a:ext cx="1782600" cy="8184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Vibration Test</a:t>
            </a:r>
            <a:endParaRPr/>
          </a:p>
        </p:txBody>
      </p:sp>
      <p:sp>
        <p:nvSpPr>
          <p:cNvPr id="1617" name="Google Shape;1617;p118"/>
          <p:cNvSpPr/>
          <p:nvPr/>
        </p:nvSpPr>
        <p:spPr>
          <a:xfrm>
            <a:off x="2544850" y="1223025"/>
            <a:ext cx="1812000" cy="854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Comprehensive Performance Test</a:t>
            </a:r>
            <a:endParaRPr/>
          </a:p>
        </p:txBody>
      </p:sp>
      <p:sp>
        <p:nvSpPr>
          <p:cNvPr id="1618" name="Google Shape;1618;p118"/>
          <p:cNvSpPr/>
          <p:nvPr/>
        </p:nvSpPr>
        <p:spPr>
          <a:xfrm>
            <a:off x="2544838" y="3154925"/>
            <a:ext cx="1812000" cy="8184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Comprehensive Performance Test</a:t>
            </a:r>
            <a:endParaRPr/>
          </a:p>
        </p:txBody>
      </p:sp>
      <p:cxnSp>
        <p:nvCxnSpPr>
          <p:cNvPr id="1619" name="Google Shape;1619;p118"/>
          <p:cNvCxnSpPr>
            <a:stCxn id="1614" idx="1"/>
            <a:endCxn id="1617" idx="3"/>
          </p:cNvCxnSpPr>
          <p:nvPr/>
        </p:nvCxnSpPr>
        <p:spPr>
          <a:xfrm rot="10800000">
            <a:off x="4356763" y="1650375"/>
            <a:ext cx="515100" cy="0"/>
          </a:xfrm>
          <a:prstGeom prst="straightConnector1">
            <a:avLst/>
          </a:prstGeom>
          <a:noFill/>
          <a:ln w="28575" cap="flat" cmpd="sng">
            <a:solidFill>
              <a:schemeClr val="dk2"/>
            </a:solidFill>
            <a:prstDash val="solid"/>
            <a:round/>
            <a:headEnd type="none" w="med" len="med"/>
            <a:tailEnd type="none" w="med" len="med"/>
          </a:ln>
        </p:spPr>
      </p:cxnSp>
      <p:cxnSp>
        <p:nvCxnSpPr>
          <p:cNvPr id="1620" name="Google Shape;1620;p118"/>
          <p:cNvCxnSpPr>
            <a:stCxn id="1615" idx="1"/>
            <a:endCxn id="1616" idx="3"/>
          </p:cNvCxnSpPr>
          <p:nvPr/>
        </p:nvCxnSpPr>
        <p:spPr>
          <a:xfrm rot="10800000">
            <a:off x="6669100" y="3563225"/>
            <a:ext cx="529800" cy="0"/>
          </a:xfrm>
          <a:prstGeom prst="straightConnector1">
            <a:avLst/>
          </a:prstGeom>
          <a:noFill/>
          <a:ln w="28575" cap="flat" cmpd="sng">
            <a:solidFill>
              <a:schemeClr val="dk2"/>
            </a:solidFill>
            <a:prstDash val="solid"/>
            <a:round/>
            <a:headEnd type="none" w="med" len="med"/>
            <a:tailEnd type="none" w="med" len="med"/>
          </a:ln>
        </p:spPr>
      </p:cxnSp>
      <p:cxnSp>
        <p:nvCxnSpPr>
          <p:cNvPr id="1621" name="Google Shape;1621;p118"/>
          <p:cNvCxnSpPr>
            <a:stCxn id="1618" idx="3"/>
            <a:endCxn id="1616" idx="1"/>
          </p:cNvCxnSpPr>
          <p:nvPr/>
        </p:nvCxnSpPr>
        <p:spPr>
          <a:xfrm rot="10800000" flipH="1">
            <a:off x="4356838" y="3563225"/>
            <a:ext cx="529800" cy="900"/>
          </a:xfrm>
          <a:prstGeom prst="straightConnector1">
            <a:avLst/>
          </a:prstGeom>
          <a:noFill/>
          <a:ln w="28575" cap="flat" cmpd="sng">
            <a:solidFill>
              <a:schemeClr val="dk2"/>
            </a:solidFill>
            <a:prstDash val="solid"/>
            <a:round/>
            <a:headEnd type="none" w="med" len="med"/>
            <a:tailEnd type="none" w="med" len="med"/>
          </a:ln>
        </p:spPr>
      </p:cxnSp>
      <p:cxnSp>
        <p:nvCxnSpPr>
          <p:cNvPr id="1622" name="Google Shape;1622;p118"/>
          <p:cNvCxnSpPr>
            <a:stCxn id="1623" idx="3"/>
            <a:endCxn id="1617" idx="1"/>
          </p:cNvCxnSpPr>
          <p:nvPr/>
        </p:nvCxnSpPr>
        <p:spPr>
          <a:xfrm>
            <a:off x="1888500" y="1650075"/>
            <a:ext cx="656400" cy="300"/>
          </a:xfrm>
          <a:prstGeom prst="straightConnector1">
            <a:avLst/>
          </a:prstGeom>
          <a:noFill/>
          <a:ln w="28575" cap="flat" cmpd="sng">
            <a:solidFill>
              <a:schemeClr val="dk2"/>
            </a:solidFill>
            <a:prstDash val="solid"/>
            <a:round/>
            <a:headEnd type="none" w="med" len="med"/>
            <a:tailEnd type="triangle" w="med" len="med"/>
          </a:ln>
        </p:spPr>
      </p:cxnSp>
      <p:cxnSp>
        <p:nvCxnSpPr>
          <p:cNvPr id="1624" name="Google Shape;1624;p118"/>
          <p:cNvCxnSpPr>
            <a:stCxn id="1618" idx="1"/>
          </p:cNvCxnSpPr>
          <p:nvPr/>
        </p:nvCxnSpPr>
        <p:spPr>
          <a:xfrm flipH="1">
            <a:off x="2013538" y="3564125"/>
            <a:ext cx="531300" cy="1800"/>
          </a:xfrm>
          <a:prstGeom prst="straightConnector1">
            <a:avLst/>
          </a:prstGeom>
          <a:noFill/>
          <a:ln w="28575" cap="flat" cmpd="sng">
            <a:solidFill>
              <a:schemeClr val="dk2"/>
            </a:solidFill>
            <a:prstDash val="solid"/>
            <a:round/>
            <a:headEnd type="none" w="med" len="med"/>
            <a:tailEnd type="none" w="med" len="med"/>
          </a:ln>
        </p:spPr>
      </p:cxnSp>
      <p:sp>
        <p:nvSpPr>
          <p:cNvPr id="1623" name="Google Shape;1623;p118"/>
          <p:cNvSpPr txBox="1"/>
          <p:nvPr/>
        </p:nvSpPr>
        <p:spPr>
          <a:xfrm>
            <a:off x="311700" y="1318725"/>
            <a:ext cx="1576800" cy="6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From Previous Slide “Build Plan”</a:t>
            </a:r>
            <a:endParaRPr/>
          </a:p>
        </p:txBody>
      </p:sp>
      <p:sp>
        <p:nvSpPr>
          <p:cNvPr id="1625" name="Google Shape;1625;p118"/>
          <p:cNvSpPr txBox="1">
            <a:spLocks noGrp="1"/>
          </p:cNvSpPr>
          <p:nvPr>
            <p:ph type="title" idx="4294967295"/>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Flight Model Test Plan</a:t>
            </a:r>
            <a:endParaRPr/>
          </a:p>
        </p:txBody>
      </p:sp>
      <p:pic>
        <p:nvPicPr>
          <p:cNvPr id="1626" name="Google Shape;1626;p118"/>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627" name="Google Shape;1627;p118"/>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628" name="Google Shape;1628;p118"/>
          <p:cNvSpPr txBox="1">
            <a:spLocks noGrp="1"/>
          </p:cNvSpPr>
          <p:nvPr>
            <p:ph type="sldNum" idx="12"/>
          </p:nvPr>
        </p:nvSpPr>
        <p:spPr>
          <a:xfrm>
            <a:off x="8265779" y="471587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93</a:t>
            </a:fld>
            <a:endParaRPr/>
          </a:p>
        </p:txBody>
      </p:sp>
      <p:cxnSp>
        <p:nvCxnSpPr>
          <p:cNvPr id="1629" name="Google Shape;1629;p118"/>
          <p:cNvCxnSpPr>
            <a:stCxn id="1614" idx="3"/>
            <a:endCxn id="1630" idx="1"/>
          </p:cNvCxnSpPr>
          <p:nvPr/>
        </p:nvCxnSpPr>
        <p:spPr>
          <a:xfrm>
            <a:off x="6683863" y="1650375"/>
            <a:ext cx="515100" cy="600"/>
          </a:xfrm>
          <a:prstGeom prst="bentConnector3">
            <a:avLst>
              <a:gd name="adj1" fmla="val 49993"/>
            </a:avLst>
          </a:prstGeom>
          <a:noFill/>
          <a:ln w="28575" cap="flat" cmpd="sng">
            <a:solidFill>
              <a:schemeClr val="dk2"/>
            </a:solidFill>
            <a:prstDash val="solid"/>
            <a:round/>
            <a:headEnd type="none" w="med" len="med"/>
            <a:tailEnd type="none" w="med" len="med"/>
          </a:ln>
        </p:spPr>
      </p:cxnSp>
      <p:sp>
        <p:nvSpPr>
          <p:cNvPr id="1631" name="Google Shape;1631;p118"/>
          <p:cNvSpPr txBox="1"/>
          <p:nvPr/>
        </p:nvSpPr>
        <p:spPr>
          <a:xfrm>
            <a:off x="4152025" y="4579375"/>
            <a:ext cx="92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*Optional</a:t>
            </a:r>
            <a:endParaRPr>
              <a:solidFill>
                <a:schemeClr val="dk2"/>
              </a:solidFill>
            </a:endParaRPr>
          </a:p>
        </p:txBody>
      </p:sp>
      <p:sp>
        <p:nvSpPr>
          <p:cNvPr id="1630" name="Google Shape;1630;p118"/>
          <p:cNvSpPr/>
          <p:nvPr/>
        </p:nvSpPr>
        <p:spPr>
          <a:xfrm>
            <a:off x="7198888" y="1240875"/>
            <a:ext cx="1812000" cy="8184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Thermal Vacuum Bakeout (TVAC) Test*</a:t>
            </a:r>
            <a:endParaRPr/>
          </a:p>
        </p:txBody>
      </p:sp>
      <p:cxnSp>
        <p:nvCxnSpPr>
          <p:cNvPr id="1632" name="Google Shape;1632;p118"/>
          <p:cNvCxnSpPr>
            <a:stCxn id="1630" idx="2"/>
            <a:endCxn id="1615" idx="0"/>
          </p:cNvCxnSpPr>
          <p:nvPr/>
        </p:nvCxnSpPr>
        <p:spPr>
          <a:xfrm>
            <a:off x="8104888" y="2059275"/>
            <a:ext cx="0" cy="1094700"/>
          </a:xfrm>
          <a:prstGeom prst="straightConnector1">
            <a:avLst/>
          </a:prstGeom>
          <a:noFill/>
          <a:ln w="28575" cap="flat" cmpd="sng">
            <a:solidFill>
              <a:schemeClr val="dk2"/>
            </a:solidFill>
            <a:prstDash val="solid"/>
            <a:round/>
            <a:headEnd type="none" w="med" len="med"/>
            <a:tailEnd type="none" w="med" len="med"/>
          </a:ln>
        </p:spPr>
      </p:cxnSp>
      <p:sp>
        <p:nvSpPr>
          <p:cNvPr id="1633" name="Google Shape;1633;p118"/>
          <p:cNvSpPr/>
          <p:nvPr/>
        </p:nvSpPr>
        <p:spPr>
          <a:xfrm>
            <a:off x="232600" y="3155825"/>
            <a:ext cx="1812000" cy="8184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Go for Launch!!!</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19"/>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CCCCCC"/>
              </a:buClr>
              <a:buSzPts val="1800"/>
              <a:buChar char="●"/>
            </a:pPr>
            <a:r>
              <a:rPr lang="en">
                <a:solidFill>
                  <a:srgbClr val="CCCCCC"/>
                </a:solidFill>
              </a:rPr>
              <a:t>Overview &amp; Mission Concept</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Systems Engineering</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Critical Designs (Major Components)</a:t>
            </a:r>
            <a:endParaRPr>
              <a:solidFill>
                <a:srgbClr val="CCCCCC"/>
              </a:solidFill>
            </a:endParaRPr>
          </a:p>
          <a:p>
            <a:pPr marL="914400" lvl="1" indent="-317500" algn="l" rtl="0">
              <a:lnSpc>
                <a:spcPct val="150000"/>
              </a:lnSpc>
              <a:spcBef>
                <a:spcPts val="0"/>
              </a:spcBef>
              <a:spcAft>
                <a:spcPts val="0"/>
              </a:spcAft>
              <a:buClr>
                <a:srgbClr val="CCCCCC"/>
              </a:buClr>
              <a:buSzPts val="1400"/>
              <a:buChar char="○"/>
            </a:pPr>
            <a:r>
              <a:rPr lang="en">
                <a:solidFill>
                  <a:srgbClr val="CCCCCC"/>
                </a:solidFill>
              </a:rPr>
              <a:t>Power, Avionics, Radio, Ground, Payload, Mechanical</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Prototype 2 Results</a:t>
            </a:r>
            <a:endParaRPr>
              <a:solidFill>
                <a:srgbClr val="CCCCCC"/>
              </a:solidFill>
            </a:endParaRPr>
          </a:p>
          <a:p>
            <a:pPr marL="457200" lvl="0" indent="-342900" algn="l" rtl="0">
              <a:lnSpc>
                <a:spcPct val="150000"/>
              </a:lnSpc>
              <a:spcBef>
                <a:spcPts val="0"/>
              </a:spcBef>
              <a:spcAft>
                <a:spcPts val="0"/>
              </a:spcAft>
              <a:buClr>
                <a:srgbClr val="CCCCCC"/>
              </a:buClr>
              <a:buSzPts val="1800"/>
              <a:buChar char="●"/>
            </a:pPr>
            <a:r>
              <a:rPr lang="en">
                <a:solidFill>
                  <a:srgbClr val="CCCCCC"/>
                </a:solidFill>
              </a:rPr>
              <a:t>FM Integration and Test</a:t>
            </a:r>
            <a:endParaRPr>
              <a:solidFill>
                <a:srgbClr val="CCCCCC"/>
              </a:solidFill>
            </a:endParaRPr>
          </a:p>
          <a:p>
            <a:pPr marL="457200" lvl="0" indent="-342900" algn="l" rtl="0">
              <a:lnSpc>
                <a:spcPct val="150000"/>
              </a:lnSpc>
              <a:spcBef>
                <a:spcPts val="0"/>
              </a:spcBef>
              <a:spcAft>
                <a:spcPts val="0"/>
              </a:spcAft>
              <a:buSzPts val="1800"/>
              <a:buChar char="●"/>
            </a:pPr>
            <a:r>
              <a:rPr lang="en"/>
              <a:t>Programmatics </a:t>
            </a:r>
            <a:endParaRPr/>
          </a:p>
          <a:p>
            <a:pPr marL="457200" lvl="0" indent="-342900" algn="l" rtl="0">
              <a:lnSpc>
                <a:spcPct val="150000"/>
              </a:lnSpc>
              <a:spcBef>
                <a:spcPts val="0"/>
              </a:spcBef>
              <a:spcAft>
                <a:spcPts val="0"/>
              </a:spcAft>
              <a:buSzPts val="1800"/>
              <a:buChar char="●"/>
            </a:pPr>
            <a:r>
              <a:rPr lang="en"/>
              <a:t>Conclusion/Outbrief</a:t>
            </a:r>
            <a:endParaRPr/>
          </a:p>
        </p:txBody>
      </p:sp>
      <p:sp>
        <p:nvSpPr>
          <p:cNvPr id="1639" name="Google Shape;1639;p11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640" name="Google Shape;1640;p119"/>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641" name="Google Shape;1641;p119"/>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94</a:t>
            </a:fld>
            <a:endParaRPr/>
          </a:p>
        </p:txBody>
      </p:sp>
      <p:pic>
        <p:nvPicPr>
          <p:cNvPr id="1642" name="Google Shape;1642;p119"/>
          <p:cNvPicPr preferRelativeResize="0"/>
          <p:nvPr/>
        </p:nvPicPr>
        <p:blipFill>
          <a:blip r:embed="rId3">
            <a:alphaModFix/>
          </a:blip>
          <a:stretch>
            <a:fillRect/>
          </a:stretch>
        </p:blipFill>
        <p:spPr>
          <a:xfrm>
            <a:off x="7567324" y="-2"/>
            <a:ext cx="1576674" cy="818348"/>
          </a:xfrm>
          <a:prstGeom prst="rect">
            <a:avLst/>
          </a:prstGeom>
          <a:noFill/>
          <a:ln>
            <a:noFill/>
          </a:ln>
        </p:spPr>
      </p:pic>
      <p:pic>
        <p:nvPicPr>
          <p:cNvPr id="1643" name="Google Shape;1643;p119"/>
          <p:cNvPicPr preferRelativeResize="0"/>
          <p:nvPr/>
        </p:nvPicPr>
        <p:blipFill rotWithShape="1">
          <a:blip r:embed="rId4">
            <a:alphaModFix/>
          </a:blip>
          <a:srcRect/>
          <a:stretch/>
        </p:blipFill>
        <p:spPr>
          <a:xfrm>
            <a:off x="5947675" y="818348"/>
            <a:ext cx="2307226" cy="1730425"/>
          </a:xfrm>
          <a:prstGeom prst="rect">
            <a:avLst/>
          </a:prstGeom>
          <a:noFill/>
          <a:ln>
            <a:noFill/>
          </a:ln>
        </p:spPr>
      </p:pic>
      <p:pic>
        <p:nvPicPr>
          <p:cNvPr id="1644" name="Google Shape;1644;p119"/>
          <p:cNvPicPr preferRelativeResize="0"/>
          <p:nvPr/>
        </p:nvPicPr>
        <p:blipFill rotWithShape="1">
          <a:blip r:embed="rId5">
            <a:alphaModFix/>
          </a:blip>
          <a:srcRect/>
          <a:stretch/>
        </p:blipFill>
        <p:spPr>
          <a:xfrm>
            <a:off x="5947676" y="2838444"/>
            <a:ext cx="2307226" cy="173042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graphicFrame>
        <p:nvGraphicFramePr>
          <p:cNvPr id="1649" name="Google Shape;1649;p120"/>
          <p:cNvGraphicFramePr/>
          <p:nvPr/>
        </p:nvGraphicFramePr>
        <p:xfrm>
          <a:off x="6" y="31225"/>
          <a:ext cx="6080675" cy="4999131"/>
        </p:xfrm>
        <a:graphic>
          <a:graphicData uri="http://schemas.openxmlformats.org/drawingml/2006/table">
            <a:tbl>
              <a:tblPr>
                <a:noFill/>
                <a:tableStyleId>{1EEFD9A3-6C14-47D3-B03C-E3E192FD08EE}</a:tableStyleId>
              </a:tblPr>
              <a:tblGrid>
                <a:gridCol w="421350">
                  <a:extLst>
                    <a:ext uri="{9D8B030D-6E8A-4147-A177-3AD203B41FA5}">
                      <a16:colId xmlns:a16="http://schemas.microsoft.com/office/drawing/2014/main" val="20000"/>
                    </a:ext>
                  </a:extLst>
                </a:gridCol>
                <a:gridCol w="260250">
                  <a:extLst>
                    <a:ext uri="{9D8B030D-6E8A-4147-A177-3AD203B41FA5}">
                      <a16:colId xmlns:a16="http://schemas.microsoft.com/office/drawing/2014/main" val="20001"/>
                    </a:ext>
                  </a:extLst>
                </a:gridCol>
                <a:gridCol w="767200">
                  <a:extLst>
                    <a:ext uri="{9D8B030D-6E8A-4147-A177-3AD203B41FA5}">
                      <a16:colId xmlns:a16="http://schemas.microsoft.com/office/drawing/2014/main" val="20002"/>
                    </a:ext>
                  </a:extLst>
                </a:gridCol>
                <a:gridCol w="767200">
                  <a:extLst>
                    <a:ext uri="{9D8B030D-6E8A-4147-A177-3AD203B41FA5}">
                      <a16:colId xmlns:a16="http://schemas.microsoft.com/office/drawing/2014/main" val="20003"/>
                    </a:ext>
                  </a:extLst>
                </a:gridCol>
                <a:gridCol w="767200">
                  <a:extLst>
                    <a:ext uri="{9D8B030D-6E8A-4147-A177-3AD203B41FA5}">
                      <a16:colId xmlns:a16="http://schemas.microsoft.com/office/drawing/2014/main" val="20004"/>
                    </a:ext>
                  </a:extLst>
                </a:gridCol>
                <a:gridCol w="767200">
                  <a:extLst>
                    <a:ext uri="{9D8B030D-6E8A-4147-A177-3AD203B41FA5}">
                      <a16:colId xmlns:a16="http://schemas.microsoft.com/office/drawing/2014/main" val="20005"/>
                    </a:ext>
                  </a:extLst>
                </a:gridCol>
                <a:gridCol w="767200">
                  <a:extLst>
                    <a:ext uri="{9D8B030D-6E8A-4147-A177-3AD203B41FA5}">
                      <a16:colId xmlns:a16="http://schemas.microsoft.com/office/drawing/2014/main" val="20006"/>
                    </a:ext>
                  </a:extLst>
                </a:gridCol>
                <a:gridCol w="676725">
                  <a:extLst>
                    <a:ext uri="{9D8B030D-6E8A-4147-A177-3AD203B41FA5}">
                      <a16:colId xmlns:a16="http://schemas.microsoft.com/office/drawing/2014/main" val="20007"/>
                    </a:ext>
                  </a:extLst>
                </a:gridCol>
                <a:gridCol w="455000">
                  <a:extLst>
                    <a:ext uri="{9D8B030D-6E8A-4147-A177-3AD203B41FA5}">
                      <a16:colId xmlns:a16="http://schemas.microsoft.com/office/drawing/2014/main" val="20008"/>
                    </a:ext>
                  </a:extLst>
                </a:gridCol>
                <a:gridCol w="431350">
                  <a:extLst>
                    <a:ext uri="{9D8B030D-6E8A-4147-A177-3AD203B41FA5}">
                      <a16:colId xmlns:a16="http://schemas.microsoft.com/office/drawing/2014/main" val="20009"/>
                    </a:ext>
                  </a:extLst>
                </a:gridCol>
              </a:tblGrid>
              <a:tr h="190625">
                <a:tc>
                  <a:txBody>
                    <a:bodyPr/>
                    <a:lstStyle/>
                    <a:p>
                      <a:pPr marL="0" lvl="0" indent="0" algn="ctr" rtl="0">
                        <a:lnSpc>
                          <a:spcPct val="115000"/>
                        </a:lnSpc>
                        <a:spcBef>
                          <a:spcPts val="0"/>
                        </a:spcBef>
                        <a:spcAft>
                          <a:spcPts val="0"/>
                        </a:spcAft>
                        <a:buNone/>
                      </a:pPr>
                      <a:r>
                        <a:rPr lang="en" sz="700" b="1"/>
                        <a:t>Risk #</a:t>
                      </a:r>
                      <a:endParaRPr sz="700" b="1"/>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b="1"/>
                        <a:t>Risk</a:t>
                      </a:r>
                      <a:endParaRPr sz="800" b="1"/>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b="1"/>
                        <a:t>L</a:t>
                      </a:r>
                      <a:endParaRPr sz="800" b="1"/>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b="1"/>
                        <a:t>C</a:t>
                      </a:r>
                      <a:endParaRPr sz="800" b="1"/>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99250">
                <a:tc>
                  <a:txBody>
                    <a:bodyPr/>
                    <a:lstStyle/>
                    <a:p>
                      <a:pPr marL="0" lvl="0" indent="0" algn="ctr" rtl="0">
                        <a:lnSpc>
                          <a:spcPct val="115000"/>
                        </a:lnSpc>
                        <a:spcBef>
                          <a:spcPts val="0"/>
                        </a:spcBef>
                        <a:spcAft>
                          <a:spcPts val="0"/>
                        </a:spcAft>
                        <a:buNone/>
                      </a:pPr>
                      <a:r>
                        <a:rPr lang="en" sz="800"/>
                        <a:t>1</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a:t>If critical personnel leave the team, then our critical path will be affected</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5</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17300">
                <a:tc>
                  <a:txBody>
                    <a:bodyPr/>
                    <a:lstStyle/>
                    <a:p>
                      <a:pPr marL="0" lvl="0" indent="0" algn="ctr" rtl="0">
                        <a:lnSpc>
                          <a:spcPct val="115000"/>
                        </a:lnSpc>
                        <a:spcBef>
                          <a:spcPts val="0"/>
                        </a:spcBef>
                        <a:spcAft>
                          <a:spcPts val="0"/>
                        </a:spcAft>
                        <a:buNone/>
                      </a:pPr>
                      <a:r>
                        <a:rPr lang="en" sz="800"/>
                        <a:t>2</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a:t>If the program cannot train new members in a timely fashion, then our critical path will be affected</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5</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62275">
                <a:tc>
                  <a:txBody>
                    <a:bodyPr/>
                    <a:lstStyle/>
                    <a:p>
                      <a:pPr marL="0" lvl="0" indent="0" algn="ctr" rtl="0">
                        <a:lnSpc>
                          <a:spcPct val="115000"/>
                        </a:lnSpc>
                        <a:spcBef>
                          <a:spcPts val="0"/>
                        </a:spcBef>
                        <a:spcAft>
                          <a:spcPts val="0"/>
                        </a:spcAft>
                        <a:buNone/>
                      </a:pPr>
                      <a:r>
                        <a:rPr lang="en" sz="800"/>
                        <a:t>10</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a:t>If Elon Musk changes critical rules that harms our access to Twitter (now X), then our mission success criteria regarding sending tweets may be affected</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06350">
                <a:tc>
                  <a:txBody>
                    <a:bodyPr/>
                    <a:lstStyle/>
                    <a:p>
                      <a:pPr marL="0" lvl="0" indent="0" algn="ctr" rtl="0">
                        <a:lnSpc>
                          <a:spcPct val="115000"/>
                        </a:lnSpc>
                        <a:spcBef>
                          <a:spcPts val="0"/>
                        </a:spcBef>
                        <a:spcAft>
                          <a:spcPts val="0"/>
                        </a:spcAft>
                        <a:buNone/>
                      </a:pPr>
                      <a:r>
                        <a:rPr lang="en" sz="800"/>
                        <a:t>11</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a:solidFill>
                            <a:schemeClr val="dk1"/>
                          </a:solidFill>
                        </a:rPr>
                        <a:t>If mentors are unavailable to assist with major decisions and tasks, then our critical path may be affected </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95075">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a:t>If we cannot acquire facilities for building and securing flight hardware, then our delivery may be delayed </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2</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4</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95075">
                <a:tc>
                  <a:txBody>
                    <a:bodyPr/>
                    <a:lstStyle/>
                    <a:p>
                      <a:pPr marL="0" lvl="0" indent="0" algn="ctr" rtl="0">
                        <a:lnSpc>
                          <a:spcPct val="115000"/>
                        </a:lnSpc>
                        <a:spcBef>
                          <a:spcPts val="0"/>
                        </a:spcBef>
                        <a:spcAft>
                          <a:spcPts val="0"/>
                        </a:spcAft>
                        <a:buNone/>
                      </a:pPr>
                      <a:r>
                        <a:rPr lang="en" sz="800"/>
                        <a:t>16</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a:t>If the flight EPS repair delays the flight build, then the delivery to Nanoracks may be delayed</a:t>
                      </a:r>
                      <a:endParaRPr sz="800">
                        <a:solidFill>
                          <a:schemeClr val="dk1"/>
                        </a:solidFill>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2</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4</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195075">
                <a:tc>
                  <a:txBody>
                    <a:bodyPr/>
                    <a:lstStyle/>
                    <a:p>
                      <a:pPr marL="0" lvl="0" indent="0" algn="ctr" rtl="0">
                        <a:lnSpc>
                          <a:spcPct val="115000"/>
                        </a:lnSpc>
                        <a:spcBef>
                          <a:spcPts val="0"/>
                        </a:spcBef>
                        <a:spcAft>
                          <a:spcPts val="0"/>
                        </a:spcAft>
                        <a:buNone/>
                      </a:pPr>
                      <a:r>
                        <a:rPr lang="en" sz="800"/>
                        <a:t>17</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FF"/>
                    </a:solidFill>
                  </a:tcPr>
                </a:tc>
                <a:tc gridSpan="7">
                  <a:txBody>
                    <a:bodyPr/>
                    <a:lstStyle/>
                    <a:p>
                      <a:pPr marL="0" lvl="0" indent="0" algn="l" rtl="0">
                        <a:lnSpc>
                          <a:spcPct val="115000"/>
                        </a:lnSpc>
                        <a:spcBef>
                          <a:spcPts val="0"/>
                        </a:spcBef>
                        <a:spcAft>
                          <a:spcPts val="0"/>
                        </a:spcAft>
                        <a:buNone/>
                      </a:pPr>
                      <a:r>
                        <a:rPr lang="en" sz="800"/>
                        <a:t>If we need to add a secondary Radio path to command off our primary transmitter, then our delivery may be delayed.</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2</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800"/>
                        <a:t>4</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7875">
                <a:tc>
                  <a:txBody>
                    <a:bodyPr/>
                    <a:lstStyle/>
                    <a:p>
                      <a:pPr marL="0" lvl="0" indent="0" algn="ctr" rtl="0">
                        <a:lnSpc>
                          <a:spcPct val="115000"/>
                        </a:lnSpc>
                        <a:spcBef>
                          <a:spcPts val="0"/>
                        </a:spcBef>
                        <a:spcAft>
                          <a:spcPts val="0"/>
                        </a:spcAft>
                        <a:buNone/>
                      </a:pPr>
                      <a:r>
                        <a:rPr lang="en" sz="800"/>
                        <a:t>7</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a:t>If data takes too long to send, then we will not complete a tweet in a pass</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2</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362275">
                <a:tc>
                  <a:txBody>
                    <a:bodyPr/>
                    <a:lstStyle/>
                    <a:p>
                      <a:pPr marL="0" lvl="0" indent="0" algn="ctr" rtl="0">
                        <a:lnSpc>
                          <a:spcPct val="115000"/>
                        </a:lnSpc>
                        <a:spcBef>
                          <a:spcPts val="0"/>
                        </a:spcBef>
                        <a:spcAft>
                          <a:spcPts val="0"/>
                        </a:spcAft>
                        <a:buNone/>
                      </a:pPr>
                      <a:r>
                        <a:rPr lang="en" sz="800"/>
                        <a:t>5</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a:t>If certified amateur Radio members are not available at the Ground Station, then links may not be established</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1</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4</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321175">
                <a:tc>
                  <a:txBody>
                    <a:bodyPr/>
                    <a:lstStyle/>
                    <a:p>
                      <a:pPr marL="0" lvl="0" indent="0" algn="ctr" rtl="0">
                        <a:lnSpc>
                          <a:spcPct val="115000"/>
                        </a:lnSpc>
                        <a:spcBef>
                          <a:spcPts val="0"/>
                        </a:spcBef>
                        <a:spcAft>
                          <a:spcPts val="0"/>
                        </a:spcAft>
                        <a:buNone/>
                      </a:pPr>
                      <a:r>
                        <a:rPr lang="en" sz="800"/>
                        <a:t>15</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a:t>If SilverSat doesn’t meet criteria for amatuer Radio frequency coordination, then our schedule will be delayed. </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2</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2</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199250">
                <a:tc>
                  <a:txBody>
                    <a:bodyPr/>
                    <a:lstStyle/>
                    <a:p>
                      <a:pPr marL="0" lvl="0" indent="0" algn="ctr" rtl="0">
                        <a:lnSpc>
                          <a:spcPct val="115000"/>
                        </a:lnSpc>
                        <a:spcBef>
                          <a:spcPts val="0"/>
                        </a:spcBef>
                        <a:spcAft>
                          <a:spcPts val="0"/>
                        </a:spcAft>
                        <a:buNone/>
                      </a:pPr>
                      <a:r>
                        <a:rPr lang="en" sz="800"/>
                        <a:t>6</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a:t>If temperature exceeds parts limits, then critical functions may fail</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1</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362275">
                <a:tc>
                  <a:txBody>
                    <a:bodyPr/>
                    <a:lstStyle/>
                    <a:p>
                      <a:pPr marL="0" lvl="0" indent="0" algn="ctr" rtl="0">
                        <a:lnSpc>
                          <a:spcPct val="115000"/>
                        </a:lnSpc>
                        <a:spcBef>
                          <a:spcPts val="0"/>
                        </a:spcBef>
                        <a:spcAft>
                          <a:spcPts val="0"/>
                        </a:spcAft>
                        <a:buNone/>
                      </a:pPr>
                      <a:r>
                        <a:rPr lang="en" sz="800"/>
                        <a:t>12</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7">
                  <a:txBody>
                    <a:bodyPr/>
                    <a:lstStyle/>
                    <a:p>
                      <a:pPr marL="0" lvl="0" indent="0" algn="l" rtl="0">
                        <a:lnSpc>
                          <a:spcPct val="115000"/>
                        </a:lnSpc>
                        <a:spcBef>
                          <a:spcPts val="0"/>
                        </a:spcBef>
                        <a:spcAft>
                          <a:spcPts val="0"/>
                        </a:spcAft>
                        <a:buNone/>
                      </a:pPr>
                      <a:r>
                        <a:rPr lang="en" sz="800"/>
                        <a:t>If proper equipment/facilities cannot be secured for flight I&amp;T testing, then the SilverSat CubeSat may fail Nanoracks testing or in Operations</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1</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362275">
                <a:tc>
                  <a:txBody>
                    <a:bodyPr/>
                    <a:lstStyle/>
                    <a:p>
                      <a:pPr marL="0" lvl="0" indent="0" algn="ctr" rtl="0">
                        <a:lnSpc>
                          <a:spcPct val="115000"/>
                        </a:lnSpc>
                        <a:spcBef>
                          <a:spcPts val="0"/>
                        </a:spcBef>
                        <a:spcAft>
                          <a:spcPts val="0"/>
                        </a:spcAft>
                        <a:buNone/>
                      </a:pPr>
                      <a:r>
                        <a:rPr lang="en" sz="800"/>
                        <a:t>8</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FF"/>
                    </a:solidFill>
                  </a:tcPr>
                </a:tc>
                <a:tc gridSpan="7">
                  <a:txBody>
                    <a:bodyPr/>
                    <a:lstStyle/>
                    <a:p>
                      <a:pPr marL="0" lvl="0" indent="0" algn="l" rtl="0">
                        <a:lnSpc>
                          <a:spcPct val="115000"/>
                        </a:lnSpc>
                        <a:spcBef>
                          <a:spcPts val="0"/>
                        </a:spcBef>
                        <a:spcAft>
                          <a:spcPts val="0"/>
                        </a:spcAft>
                        <a:buNone/>
                      </a:pPr>
                      <a:r>
                        <a:rPr lang="en" sz="800"/>
                        <a:t>If we experience long delays in acquiring parts because of the supply chain shortages, then our delivery may be delayed</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1</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800"/>
                        <a:t>1</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362275">
                <a:tc>
                  <a:txBody>
                    <a:bodyPr/>
                    <a:lstStyle/>
                    <a:p>
                      <a:pPr marL="0" lvl="0" indent="0" algn="ctr" rtl="0">
                        <a:lnSpc>
                          <a:spcPct val="115000"/>
                        </a:lnSpc>
                        <a:spcBef>
                          <a:spcPts val="0"/>
                        </a:spcBef>
                        <a:spcAft>
                          <a:spcPts val="0"/>
                        </a:spcAft>
                        <a:buNone/>
                      </a:pPr>
                      <a:r>
                        <a:rPr lang="en" sz="800"/>
                        <a:t>4</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gridSpan="7">
                  <a:txBody>
                    <a:bodyPr/>
                    <a:lstStyle/>
                    <a:p>
                      <a:pPr marL="0" lvl="0" indent="0" algn="l" rtl="0">
                        <a:lnSpc>
                          <a:spcPct val="115000"/>
                        </a:lnSpc>
                        <a:spcBef>
                          <a:spcPts val="0"/>
                        </a:spcBef>
                        <a:spcAft>
                          <a:spcPts val="0"/>
                        </a:spcAft>
                        <a:buNone/>
                      </a:pPr>
                      <a:r>
                        <a:rPr lang="en" sz="800"/>
                        <a:t>CLOSED: If an expensive component breaks before launch requiring us to replace it, then our delivery may be delayed</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1</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 sz="800"/>
                        <a:t>4</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extLst>
                  <a:ext uri="{0D108BD9-81ED-4DB2-BD59-A6C34878D82A}">
                    <a16:rowId xmlns:a16="http://schemas.microsoft.com/office/drawing/2014/main" val="10014"/>
                  </a:ext>
                </a:extLst>
              </a:tr>
              <a:tr h="201825">
                <a:tc>
                  <a:txBody>
                    <a:bodyPr/>
                    <a:lstStyle/>
                    <a:p>
                      <a:pPr marL="0" lvl="0" indent="0" algn="ctr" rtl="0">
                        <a:lnSpc>
                          <a:spcPct val="115000"/>
                        </a:lnSpc>
                        <a:spcBef>
                          <a:spcPts val="0"/>
                        </a:spcBef>
                        <a:spcAft>
                          <a:spcPts val="0"/>
                        </a:spcAft>
                        <a:buNone/>
                      </a:pPr>
                      <a:r>
                        <a:rPr lang="en" sz="800"/>
                        <a:t>9</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gridSpan="7">
                  <a:txBody>
                    <a:bodyPr/>
                    <a:lstStyle/>
                    <a:p>
                      <a:pPr marL="0" lvl="0" indent="0" algn="l" rtl="0">
                        <a:lnSpc>
                          <a:spcPct val="115000"/>
                        </a:lnSpc>
                        <a:spcBef>
                          <a:spcPts val="0"/>
                        </a:spcBef>
                        <a:spcAft>
                          <a:spcPts val="0"/>
                        </a:spcAft>
                        <a:buNone/>
                      </a:pPr>
                      <a:r>
                        <a:rPr lang="en" sz="800"/>
                        <a:t>CLOSED: If we cannot meet in person more often, then our critical path will be affected</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1</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extLst>
                  <a:ext uri="{0D108BD9-81ED-4DB2-BD59-A6C34878D82A}">
                    <a16:rowId xmlns:a16="http://schemas.microsoft.com/office/drawing/2014/main" val="10015"/>
                  </a:ext>
                </a:extLst>
              </a:tr>
              <a:tr h="362275">
                <a:tc>
                  <a:txBody>
                    <a:bodyPr/>
                    <a:lstStyle/>
                    <a:p>
                      <a:pPr marL="0" lvl="0" indent="0" algn="ctr" rtl="0">
                        <a:lnSpc>
                          <a:spcPct val="115000"/>
                        </a:lnSpc>
                        <a:spcBef>
                          <a:spcPts val="0"/>
                        </a:spcBef>
                        <a:spcAft>
                          <a:spcPts val="0"/>
                        </a:spcAft>
                        <a:buNone/>
                      </a:pPr>
                      <a:r>
                        <a:rPr lang="en" sz="800"/>
                        <a:t>13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gridSpan="7">
                  <a:txBody>
                    <a:bodyPr/>
                    <a:lstStyle/>
                    <a:p>
                      <a:pPr marL="0" lvl="0" indent="0" algn="l" rtl="0">
                        <a:lnSpc>
                          <a:spcPct val="115000"/>
                        </a:lnSpc>
                        <a:spcBef>
                          <a:spcPts val="0"/>
                        </a:spcBef>
                        <a:spcAft>
                          <a:spcPts val="0"/>
                        </a:spcAft>
                        <a:buNone/>
                      </a:pPr>
                      <a:r>
                        <a:rPr lang="en" sz="800"/>
                        <a:t>CLOSED, COMBINED WITH 12: I</a:t>
                      </a:r>
                      <a:r>
                        <a:rPr lang="en" sz="800">
                          <a:solidFill>
                            <a:schemeClr val="dk1"/>
                          </a:solidFill>
                        </a:rPr>
                        <a:t>f proper equipment/facilities cannot be secured for flight I&amp;T testing, then the SilverSat CubeSat may fail in Operations</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1</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extLst>
                  <a:ext uri="{0D108BD9-81ED-4DB2-BD59-A6C34878D82A}">
                    <a16:rowId xmlns:a16="http://schemas.microsoft.com/office/drawing/2014/main" val="10016"/>
                  </a:ext>
                </a:extLst>
              </a:tr>
              <a:tr h="244875">
                <a:tc>
                  <a:txBody>
                    <a:bodyPr/>
                    <a:lstStyle/>
                    <a:p>
                      <a:pPr marL="0" lvl="0" indent="0" algn="ctr" rtl="0">
                        <a:lnSpc>
                          <a:spcPct val="115000"/>
                        </a:lnSpc>
                        <a:spcBef>
                          <a:spcPts val="0"/>
                        </a:spcBef>
                        <a:spcAft>
                          <a:spcPts val="0"/>
                        </a:spcAft>
                        <a:buNone/>
                      </a:pPr>
                      <a:r>
                        <a:rPr lang="en" sz="800"/>
                        <a:t>14</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gridSpan="7">
                  <a:txBody>
                    <a:bodyPr/>
                    <a:lstStyle/>
                    <a:p>
                      <a:pPr marL="0" lvl="0" indent="0" algn="l" rtl="0">
                        <a:lnSpc>
                          <a:spcPct val="115000"/>
                        </a:lnSpc>
                        <a:spcBef>
                          <a:spcPts val="0"/>
                        </a:spcBef>
                        <a:spcAft>
                          <a:spcPts val="0"/>
                        </a:spcAft>
                        <a:buNone/>
                      </a:pPr>
                      <a:r>
                        <a:rPr lang="en" sz="800"/>
                        <a:t>CLOSED: If we cannot find a new place to meet, then our critical path will be affected. </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800"/>
                        <a:t>1</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 sz="800"/>
                        <a:t>3</a:t>
                      </a:r>
                      <a:endParaRPr sz="8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7B7B7"/>
                    </a:solidFill>
                  </a:tcPr>
                </a:tc>
                <a:extLst>
                  <a:ext uri="{0D108BD9-81ED-4DB2-BD59-A6C34878D82A}">
                    <a16:rowId xmlns:a16="http://schemas.microsoft.com/office/drawing/2014/main" val="10017"/>
                  </a:ext>
                </a:extLst>
              </a:tr>
            </a:tbl>
          </a:graphicData>
        </a:graphic>
      </p:graphicFrame>
      <p:graphicFrame>
        <p:nvGraphicFramePr>
          <p:cNvPr id="1650" name="Google Shape;1650;p120"/>
          <p:cNvGraphicFramePr/>
          <p:nvPr/>
        </p:nvGraphicFramePr>
        <p:xfrm>
          <a:off x="6103250" y="1066800"/>
          <a:ext cx="3040800" cy="2479450"/>
        </p:xfrm>
        <a:graphic>
          <a:graphicData uri="http://schemas.openxmlformats.org/drawingml/2006/table">
            <a:tbl>
              <a:tblPr>
                <a:noFill/>
                <a:tableStyleId>{1EEFD9A3-6C14-47D3-B03C-E3E192FD08EE}</a:tableStyleId>
              </a:tblPr>
              <a:tblGrid>
                <a:gridCol w="382850">
                  <a:extLst>
                    <a:ext uri="{9D8B030D-6E8A-4147-A177-3AD203B41FA5}">
                      <a16:colId xmlns:a16="http://schemas.microsoft.com/office/drawing/2014/main" val="20000"/>
                    </a:ext>
                  </a:extLst>
                </a:gridCol>
                <a:gridCol w="357250">
                  <a:extLst>
                    <a:ext uri="{9D8B030D-6E8A-4147-A177-3AD203B41FA5}">
                      <a16:colId xmlns:a16="http://schemas.microsoft.com/office/drawing/2014/main" val="20001"/>
                    </a:ext>
                  </a:extLst>
                </a:gridCol>
                <a:gridCol w="477075">
                  <a:extLst>
                    <a:ext uri="{9D8B030D-6E8A-4147-A177-3AD203B41FA5}">
                      <a16:colId xmlns:a16="http://schemas.microsoft.com/office/drawing/2014/main" val="20002"/>
                    </a:ext>
                  </a:extLst>
                </a:gridCol>
                <a:gridCol w="405600">
                  <a:extLst>
                    <a:ext uri="{9D8B030D-6E8A-4147-A177-3AD203B41FA5}">
                      <a16:colId xmlns:a16="http://schemas.microsoft.com/office/drawing/2014/main" val="20003"/>
                    </a:ext>
                  </a:extLst>
                </a:gridCol>
                <a:gridCol w="472675">
                  <a:extLst>
                    <a:ext uri="{9D8B030D-6E8A-4147-A177-3AD203B41FA5}">
                      <a16:colId xmlns:a16="http://schemas.microsoft.com/office/drawing/2014/main" val="20004"/>
                    </a:ext>
                  </a:extLst>
                </a:gridCol>
                <a:gridCol w="433125">
                  <a:extLst>
                    <a:ext uri="{9D8B030D-6E8A-4147-A177-3AD203B41FA5}">
                      <a16:colId xmlns:a16="http://schemas.microsoft.com/office/drawing/2014/main" val="20005"/>
                    </a:ext>
                  </a:extLst>
                </a:gridCol>
                <a:gridCol w="512225">
                  <a:extLst>
                    <a:ext uri="{9D8B030D-6E8A-4147-A177-3AD203B41FA5}">
                      <a16:colId xmlns:a16="http://schemas.microsoft.com/office/drawing/2014/main" val="20006"/>
                    </a:ext>
                  </a:extLst>
                </a:gridCol>
              </a:tblGrid>
              <a:tr h="310425">
                <a:tc rowSpan="5">
                  <a:txBody>
                    <a:bodyPr/>
                    <a:lstStyle/>
                    <a:p>
                      <a:pPr marL="0" lvl="0" indent="0" algn="l" rtl="0">
                        <a:spcBef>
                          <a:spcPts val="0"/>
                        </a:spcBef>
                        <a:spcAft>
                          <a:spcPts val="0"/>
                        </a:spcAft>
                        <a:buNone/>
                      </a:pPr>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5</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r h="456775">
                <a:tc vMerge="1">
                  <a:txBody>
                    <a:bodyPr/>
                    <a:lstStyle/>
                    <a:p>
                      <a:endParaRPr lang="en-US"/>
                    </a:p>
                  </a:txBody>
                  <a:tcPr/>
                </a:tc>
                <a:tc>
                  <a:txBody>
                    <a:bodyPr/>
                    <a:lstStyle/>
                    <a:p>
                      <a:pPr marL="0" lvl="0" indent="0" algn="ctr" rtl="0">
                        <a:lnSpc>
                          <a:spcPct val="115000"/>
                        </a:lnSpc>
                        <a:spcBef>
                          <a:spcPts val="0"/>
                        </a:spcBef>
                        <a:spcAft>
                          <a:spcPts val="0"/>
                        </a:spcAft>
                        <a:buNone/>
                      </a:pPr>
                      <a:r>
                        <a:rPr lang="en" sz="1100" b="1"/>
                        <a:t>4</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5</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100" b="1"/>
                        <a:t>3,16,17</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1"/>
                  </a:ext>
                </a:extLst>
              </a:tr>
              <a:tr h="385650">
                <a:tc vMerge="1">
                  <a:txBody>
                    <a:bodyPr/>
                    <a:lstStyle/>
                    <a:p>
                      <a:endParaRPr lang="en-US"/>
                    </a:p>
                  </a:txBody>
                  <a:tcPr/>
                </a:tc>
                <a:tc>
                  <a:txBody>
                    <a:bodyPr/>
                    <a:lstStyle/>
                    <a:p>
                      <a:pPr marL="0" lvl="0" indent="0" algn="ctr" rtl="0">
                        <a:lnSpc>
                          <a:spcPct val="115000"/>
                        </a:lnSpc>
                        <a:spcBef>
                          <a:spcPts val="0"/>
                        </a:spcBef>
                        <a:spcAft>
                          <a:spcPts val="0"/>
                        </a:spcAft>
                        <a:buNone/>
                      </a:pPr>
                      <a:r>
                        <a:rPr lang="en" sz="1100" b="1"/>
                        <a:t>3</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 sz="1100" b="1"/>
                        <a:t>6,12</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67BD41"/>
                    </a:solidFill>
                  </a:tcPr>
                </a:tc>
                <a:tc>
                  <a:txBody>
                    <a:bodyPr/>
                    <a:lstStyle/>
                    <a:p>
                      <a:pPr marL="0" lvl="0" indent="0" algn="l" rtl="0">
                        <a:lnSpc>
                          <a:spcPct val="115000"/>
                        </a:lnSpc>
                        <a:spcBef>
                          <a:spcPts val="0"/>
                        </a:spcBef>
                        <a:spcAft>
                          <a:spcPts val="0"/>
                        </a:spcAft>
                        <a:buNone/>
                      </a:pPr>
                      <a:r>
                        <a:rPr lang="en" sz="1100" b="1"/>
                        <a:t>    7</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en" sz="1100" b="1"/>
                        <a:t>10,11</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0000"/>
                    </a:solidFill>
                  </a:tcPr>
                </a:tc>
                <a:tc>
                  <a:txBody>
                    <a:bodyPr/>
                    <a:lstStyle/>
                    <a:p>
                      <a:pPr marL="0" lvl="0" indent="0" algn="l" rtl="0">
                        <a:spcBef>
                          <a:spcPts val="0"/>
                        </a:spcBef>
                        <a:spcAft>
                          <a:spcPts val="0"/>
                        </a:spcAft>
                        <a:buNone/>
                      </a:pPr>
                      <a:r>
                        <a:rPr lang="en" sz="1600"/>
                        <a:t>  </a:t>
                      </a:r>
                      <a:r>
                        <a:rPr lang="en" sz="1200" b="1"/>
                        <a:t>1,2</a:t>
                      </a:r>
                      <a:endParaRPr sz="9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2"/>
                  </a:ext>
                </a:extLst>
              </a:tr>
              <a:tr h="310425">
                <a:tc vMerge="1">
                  <a:txBody>
                    <a:bodyPr/>
                    <a:lstStyle/>
                    <a:p>
                      <a:endParaRPr lang="en-US"/>
                    </a:p>
                  </a:txBody>
                  <a:tcPr/>
                </a:tc>
                <a:tc>
                  <a:txBody>
                    <a:bodyPr/>
                    <a:lstStyle/>
                    <a:p>
                      <a:pPr marL="0" lvl="0" indent="0" algn="ctr" rtl="0">
                        <a:lnSpc>
                          <a:spcPct val="115000"/>
                        </a:lnSpc>
                        <a:spcBef>
                          <a:spcPts val="0"/>
                        </a:spcBef>
                        <a:spcAft>
                          <a:spcPts val="0"/>
                        </a:spcAft>
                        <a:buNone/>
                      </a:pPr>
                      <a:r>
                        <a:rPr lang="en" sz="1100" b="1"/>
                        <a:t>2</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67BD4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b="1"/>
                        <a:t>15</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67BD41"/>
                    </a:solidFill>
                  </a:tcPr>
                </a:tc>
                <a:tc>
                  <a:txBody>
                    <a:bodyPr/>
                    <a:lstStyle/>
                    <a:p>
                      <a:pPr marL="0" lvl="0" indent="0" algn="ctr" rtl="0">
                        <a:lnSpc>
                          <a:spcPct val="115000"/>
                        </a:lnSpc>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FF00"/>
                    </a:solidFill>
                  </a:tcPr>
                </a:tc>
                <a:tc>
                  <a:txBody>
                    <a:bodyPr/>
                    <a:lstStyle/>
                    <a:p>
                      <a:pPr marL="0" lvl="0" indent="0" algn="l"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380525">
                <a:tc vMerge="1">
                  <a:txBody>
                    <a:bodyPr/>
                    <a:lstStyle/>
                    <a:p>
                      <a:endParaRPr lang="en-US"/>
                    </a:p>
                  </a:txBody>
                  <a:tcPr/>
                </a:tc>
                <a:tc>
                  <a:txBody>
                    <a:bodyPr/>
                    <a:lstStyle/>
                    <a:p>
                      <a:pPr marL="0" lvl="0" indent="0" algn="ctr" rtl="0">
                        <a:lnSpc>
                          <a:spcPct val="115000"/>
                        </a:lnSpc>
                        <a:spcBef>
                          <a:spcPts val="0"/>
                        </a:spcBef>
                        <a:spcAft>
                          <a:spcPts val="0"/>
                        </a:spcAft>
                        <a:buNone/>
                      </a:pPr>
                      <a:r>
                        <a:rPr lang="en" sz="1100" b="1"/>
                        <a:t>1</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8</a:t>
                      </a:r>
                      <a:endParaRPr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67BD41"/>
                    </a:solidFill>
                  </a:tcPr>
                </a:tc>
                <a:tc>
                  <a:txBody>
                    <a:bodyPr/>
                    <a:lstStyle/>
                    <a:p>
                      <a:pPr marL="0" lvl="0" indent="0" algn="ctr"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67BD41"/>
                    </a:solidFill>
                  </a:tcPr>
                </a:tc>
                <a:tc>
                  <a:txBody>
                    <a:bodyPr/>
                    <a:lstStyle/>
                    <a:p>
                      <a:pPr marL="0" lvl="0" indent="0" algn="l" rtl="0">
                        <a:spcBef>
                          <a:spcPts val="0"/>
                        </a:spcBef>
                        <a:spcAft>
                          <a:spcPts val="0"/>
                        </a:spcAft>
                        <a:buNone/>
                      </a:pPr>
                      <a:endParaRPr sz="16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67BD41"/>
                    </a:solidFill>
                  </a:tcPr>
                </a:tc>
                <a:tc>
                  <a:txBody>
                    <a:bodyPr/>
                    <a:lstStyle/>
                    <a:p>
                      <a:pPr marL="0" lvl="0" indent="0" algn="ctr"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67BD41"/>
                    </a:solidFill>
                  </a:tcPr>
                </a:tc>
                <a:tc>
                  <a:txBody>
                    <a:bodyPr/>
                    <a:lstStyle/>
                    <a:p>
                      <a:pPr marL="0" lvl="0" indent="0" algn="ctr" rtl="0">
                        <a:lnSpc>
                          <a:spcPct val="115000"/>
                        </a:lnSpc>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67BD41"/>
                    </a:solidFill>
                  </a:tcPr>
                </a:tc>
                <a:extLst>
                  <a:ext uri="{0D108BD9-81ED-4DB2-BD59-A6C34878D82A}">
                    <a16:rowId xmlns:a16="http://schemas.microsoft.com/office/drawing/2014/main" val="10004"/>
                  </a:ext>
                </a:extLst>
              </a:tr>
              <a:tr h="339400">
                <a:tc>
                  <a:txBody>
                    <a:bodyPr/>
                    <a:lstStyle/>
                    <a:p>
                      <a:pPr marL="0" lvl="0" indent="0" algn="l" rtl="0">
                        <a:spcBef>
                          <a:spcPts val="0"/>
                        </a:spcBef>
                        <a:spcAft>
                          <a:spcPts val="0"/>
                        </a:spcAft>
                        <a:buNone/>
                      </a:pPr>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1</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2</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3</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4</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5</a:t>
                      </a:r>
                      <a:endParaRPr sz="1100" b="1"/>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96250">
                <a:tc>
                  <a:txBody>
                    <a:bodyPr/>
                    <a:lstStyle/>
                    <a:p>
                      <a:pPr marL="0" lvl="0" indent="0" algn="l" rtl="0">
                        <a:spcBef>
                          <a:spcPts val="0"/>
                        </a:spcBef>
                        <a:spcAft>
                          <a:spcPts val="0"/>
                        </a:spcAft>
                        <a:buNone/>
                      </a:pPr>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9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gridSpan="5">
                  <a:txBody>
                    <a:bodyPr/>
                    <a:lstStyle/>
                    <a:p>
                      <a:pPr marL="0" lvl="0" indent="0" algn="ctr" rtl="0">
                        <a:lnSpc>
                          <a:spcPct val="115000"/>
                        </a:lnSpc>
                        <a:spcBef>
                          <a:spcPts val="0"/>
                        </a:spcBef>
                        <a:spcAft>
                          <a:spcPts val="0"/>
                        </a:spcAft>
                        <a:buNone/>
                      </a:pPr>
                      <a:r>
                        <a:rPr lang="en" sz="1300"/>
                        <a:t>Likelihood (L)</a:t>
                      </a:r>
                      <a:endParaRPr sz="1300"/>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1651" name="Google Shape;1651;p120"/>
          <p:cNvSpPr txBox="1"/>
          <p:nvPr/>
        </p:nvSpPr>
        <p:spPr>
          <a:xfrm rot="-5400000">
            <a:off x="5519199" y="1768475"/>
            <a:ext cx="15186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Consequence (C)</a:t>
            </a:r>
            <a:endParaRPr sz="1300"/>
          </a:p>
        </p:txBody>
      </p:sp>
      <p:sp>
        <p:nvSpPr>
          <p:cNvPr id="1652" name="Google Shape;1652;p120"/>
          <p:cNvSpPr txBox="1">
            <a:spLocks noGrp="1"/>
          </p:cNvSpPr>
          <p:nvPr>
            <p:ph type="title"/>
          </p:nvPr>
        </p:nvSpPr>
        <p:spPr>
          <a:xfrm>
            <a:off x="6103250" y="210525"/>
            <a:ext cx="29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Risk Matrix</a:t>
            </a:r>
            <a:endParaRPr/>
          </a:p>
        </p:txBody>
      </p:sp>
      <p:pic>
        <p:nvPicPr>
          <p:cNvPr id="1653" name="Google Shape;1653;p120"/>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654" name="Google Shape;1654;p120"/>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655" name="Google Shape;1655;p120"/>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21"/>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SilverSat Schedule (1 of 4)</a:t>
            </a:r>
            <a:endParaRPr/>
          </a:p>
        </p:txBody>
      </p:sp>
      <p:pic>
        <p:nvPicPr>
          <p:cNvPr id="1661" name="Google Shape;1661;p121"/>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662" name="Google Shape;1662;p121"/>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663" name="Google Shape;1663;p121"/>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96</a:t>
            </a:fld>
            <a:endParaRPr/>
          </a:p>
        </p:txBody>
      </p:sp>
      <p:pic>
        <p:nvPicPr>
          <p:cNvPr id="1664" name="Google Shape;1664;p121"/>
          <p:cNvPicPr preferRelativeResize="0"/>
          <p:nvPr/>
        </p:nvPicPr>
        <p:blipFill>
          <a:blip r:embed="rId4">
            <a:alphaModFix/>
          </a:blip>
          <a:stretch>
            <a:fillRect/>
          </a:stretch>
        </p:blipFill>
        <p:spPr>
          <a:xfrm>
            <a:off x="446000" y="908975"/>
            <a:ext cx="7067800" cy="345592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12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SilverSat Schedule (2 of 4)</a:t>
            </a:r>
            <a:endParaRPr/>
          </a:p>
        </p:txBody>
      </p:sp>
      <p:pic>
        <p:nvPicPr>
          <p:cNvPr id="1670" name="Google Shape;1670;p122"/>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671" name="Google Shape;1671;p122"/>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672" name="Google Shape;1672;p122"/>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97</a:t>
            </a:fld>
            <a:endParaRPr/>
          </a:p>
        </p:txBody>
      </p:sp>
      <p:pic>
        <p:nvPicPr>
          <p:cNvPr id="1673" name="Google Shape;1673;p122"/>
          <p:cNvPicPr preferRelativeResize="0"/>
          <p:nvPr/>
        </p:nvPicPr>
        <p:blipFill>
          <a:blip r:embed="rId4">
            <a:alphaModFix/>
          </a:blip>
          <a:stretch>
            <a:fillRect/>
          </a:stretch>
        </p:blipFill>
        <p:spPr>
          <a:xfrm>
            <a:off x="533000" y="857600"/>
            <a:ext cx="7059375" cy="33887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12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SilverSat Schedule (3 of 4)</a:t>
            </a:r>
            <a:endParaRPr/>
          </a:p>
        </p:txBody>
      </p:sp>
      <p:pic>
        <p:nvPicPr>
          <p:cNvPr id="1679" name="Google Shape;1679;p123"/>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680" name="Google Shape;1680;p123"/>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681" name="Google Shape;1681;p123"/>
          <p:cNvSpPr txBox="1">
            <a:spLocks noGrp="1"/>
          </p:cNvSpPr>
          <p:nvPr>
            <p:ph type="sldNum" idx="12"/>
          </p:nvPr>
        </p:nvSpPr>
        <p:spPr>
          <a:xfrm>
            <a:off x="82435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98</a:t>
            </a:fld>
            <a:endParaRPr/>
          </a:p>
        </p:txBody>
      </p:sp>
      <p:pic>
        <p:nvPicPr>
          <p:cNvPr id="1682" name="Google Shape;1682;p123"/>
          <p:cNvPicPr preferRelativeResize="0"/>
          <p:nvPr/>
        </p:nvPicPr>
        <p:blipFill rotWithShape="1">
          <a:blip r:embed="rId4">
            <a:alphaModFix/>
          </a:blip>
          <a:srcRect r="5446"/>
          <a:stretch/>
        </p:blipFill>
        <p:spPr>
          <a:xfrm>
            <a:off x="543875" y="865325"/>
            <a:ext cx="7070250" cy="33473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12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SilverSat Schedule (4 of 4)</a:t>
            </a:r>
            <a:endParaRPr/>
          </a:p>
        </p:txBody>
      </p:sp>
      <p:pic>
        <p:nvPicPr>
          <p:cNvPr id="1688" name="Google Shape;1688;p124"/>
          <p:cNvPicPr preferRelativeResize="0"/>
          <p:nvPr/>
        </p:nvPicPr>
        <p:blipFill>
          <a:blip r:embed="rId3">
            <a:alphaModFix/>
          </a:blip>
          <a:stretch>
            <a:fillRect/>
          </a:stretch>
        </p:blipFill>
        <p:spPr>
          <a:xfrm>
            <a:off x="7446724" y="4114023"/>
            <a:ext cx="1576674" cy="818347"/>
          </a:xfrm>
          <a:prstGeom prst="rect">
            <a:avLst/>
          </a:prstGeom>
          <a:noFill/>
          <a:ln>
            <a:noFill/>
          </a:ln>
        </p:spPr>
      </p:pic>
      <p:sp>
        <p:nvSpPr>
          <p:cNvPr id="1689" name="Google Shape;1689;p124"/>
          <p:cNvSpPr txBox="1"/>
          <p:nvPr/>
        </p:nvSpPr>
        <p:spPr>
          <a:xfrm>
            <a:off x="8098775" y="4712775"/>
            <a:ext cx="9246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83D6E"/>
                </a:solidFill>
              </a:rPr>
              <a:t>Slide </a:t>
            </a:r>
            <a:endParaRPr sz="1200" i="1">
              <a:solidFill>
                <a:srgbClr val="083D6E"/>
              </a:solidFill>
            </a:endParaRPr>
          </a:p>
        </p:txBody>
      </p:sp>
      <p:sp>
        <p:nvSpPr>
          <p:cNvPr id="1690" name="Google Shape;1690;p124"/>
          <p:cNvSpPr txBox="1">
            <a:spLocks noGrp="1"/>
          </p:cNvSpPr>
          <p:nvPr>
            <p:ph type="sldNum" idx="12"/>
          </p:nvPr>
        </p:nvSpPr>
        <p:spPr>
          <a:xfrm>
            <a:off x="8319701" y="4715875"/>
            <a:ext cx="613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99</a:t>
            </a:fld>
            <a:endParaRPr/>
          </a:p>
        </p:txBody>
      </p:sp>
      <p:pic>
        <p:nvPicPr>
          <p:cNvPr id="1691" name="Google Shape;1691;p124"/>
          <p:cNvPicPr preferRelativeResize="0"/>
          <p:nvPr/>
        </p:nvPicPr>
        <p:blipFill>
          <a:blip r:embed="rId4">
            <a:alphaModFix/>
          </a:blip>
          <a:stretch>
            <a:fillRect/>
          </a:stretch>
        </p:blipFill>
        <p:spPr>
          <a:xfrm>
            <a:off x="533000" y="908975"/>
            <a:ext cx="7305037" cy="29438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8958</Words>
  <Application>Microsoft Macintosh PowerPoint</Application>
  <PresentationFormat>On-screen Show (16:9)</PresentationFormat>
  <Paragraphs>1766</Paragraphs>
  <Slides>114</Slides>
  <Notes>114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114</vt:i4>
      </vt:variant>
    </vt:vector>
  </HeadingPairs>
  <TitlesOfParts>
    <vt:vector size="119" baseType="lpstr">
      <vt:lpstr>Arial</vt:lpstr>
      <vt:lpstr>Roboto</vt:lpstr>
      <vt:lpstr>Cambria</vt:lpstr>
      <vt:lpstr>Simple Light</vt:lpstr>
      <vt:lpstr>Simple Light</vt:lpstr>
      <vt:lpstr>Critical Design Review (CDR) </vt:lpstr>
      <vt:lpstr>Success Criteria for the Review</vt:lpstr>
      <vt:lpstr>Logistics</vt:lpstr>
      <vt:lpstr>Overview of SilverSat Limited</vt:lpstr>
      <vt:lpstr>Outline</vt:lpstr>
      <vt:lpstr>Mission Concept</vt:lpstr>
      <vt:lpstr>Updates Since the Preliminary Design Review (PDR)</vt:lpstr>
      <vt:lpstr>PDR Action Items</vt:lpstr>
      <vt:lpstr>Concept of Operations </vt:lpstr>
      <vt:lpstr>CubeSat Block Diagram</vt:lpstr>
      <vt:lpstr>Outline</vt:lpstr>
      <vt:lpstr>Level-2 Requirements</vt:lpstr>
      <vt:lpstr>Level-2 Requirements cont.</vt:lpstr>
      <vt:lpstr>Level-2 Requirements cont.</vt:lpstr>
      <vt:lpstr>Mass Budget</vt:lpstr>
      <vt:lpstr>Mass Budget</vt:lpstr>
      <vt:lpstr>Power Board </vt:lpstr>
      <vt:lpstr>CubeSat Block Diagram</vt:lpstr>
      <vt:lpstr>Driving (Derived) Requirements </vt:lpstr>
      <vt:lpstr>Final Design</vt:lpstr>
      <vt:lpstr>EnduroSat EPS Board Overview</vt:lpstr>
      <vt:lpstr>EnduroSat Customized the EPS in These Ways…</vt:lpstr>
      <vt:lpstr>Power Budget Model</vt:lpstr>
      <vt:lpstr>Power Budget Assumptions </vt:lpstr>
      <vt:lpstr>Input Side Baseline Power Budget: Solar Cell Power</vt:lpstr>
      <vt:lpstr>PowerPoint Presentation</vt:lpstr>
      <vt:lpstr>Battery Heaters</vt:lpstr>
      <vt:lpstr>Power Budget</vt:lpstr>
      <vt:lpstr>Next Steps</vt:lpstr>
      <vt:lpstr>Currently Working On? Going into Flight Model Build…</vt:lpstr>
      <vt:lpstr>Avionics Board</vt:lpstr>
      <vt:lpstr>CubeSat Block Diagram</vt:lpstr>
      <vt:lpstr>Driving (Derived) Requirements </vt:lpstr>
      <vt:lpstr>PowerPoint Presentation</vt:lpstr>
      <vt:lpstr>PowerPoint Presentation</vt:lpstr>
      <vt:lpstr>Final Design</vt:lpstr>
      <vt:lpstr>Avionics Board V1.0</vt:lpstr>
      <vt:lpstr>Code</vt:lpstr>
      <vt:lpstr>Code cont. </vt:lpstr>
      <vt:lpstr>Prototype 2 Test Results</vt:lpstr>
      <vt:lpstr>Currently Working On? Going into Flight Model Build…</vt:lpstr>
      <vt:lpstr>Radio Board</vt:lpstr>
      <vt:lpstr>CubeSat Block Diagram</vt:lpstr>
      <vt:lpstr>Driving (Derived) Requirements  </vt:lpstr>
      <vt:lpstr>Link Budget</vt:lpstr>
      <vt:lpstr>PowerPoint Presentation</vt:lpstr>
      <vt:lpstr>PowerPoint Presentation</vt:lpstr>
      <vt:lpstr>Bit Error Rate Testing cont.</vt:lpstr>
      <vt:lpstr>Things We Might Want to Add</vt:lpstr>
      <vt:lpstr>Payload Board</vt:lpstr>
      <vt:lpstr>CubeSat Block Diagram</vt:lpstr>
      <vt:lpstr>Driving (Derived) Requirements</vt:lpstr>
      <vt:lpstr>Payload Board - Connections</vt:lpstr>
      <vt:lpstr>Payload Board - Block Diagram</vt:lpstr>
      <vt:lpstr>Payload Board - PCB Layout</vt:lpstr>
      <vt:lpstr>Payload Board - Schematic</vt:lpstr>
      <vt:lpstr>Payload Board - Software Flowchart</vt:lpstr>
      <vt:lpstr>Payload Board   - Prototype 2</vt:lpstr>
      <vt:lpstr>Payload Board   - Prototype 2</vt:lpstr>
      <vt:lpstr>Payload Board - Software Infrastructure</vt:lpstr>
      <vt:lpstr>Payload Board - Prototype 2 Test Results</vt:lpstr>
      <vt:lpstr>Payload Board - Prototype 2 Test Results cont.</vt:lpstr>
      <vt:lpstr>Currently Working On? Going into Flight Model Build…</vt:lpstr>
      <vt:lpstr>Ground Station</vt:lpstr>
      <vt:lpstr>Driving (Derived) Requirements</vt:lpstr>
      <vt:lpstr>Ground Station Software</vt:lpstr>
      <vt:lpstr>PowerPoint Presentation</vt:lpstr>
      <vt:lpstr>Big Picture</vt:lpstr>
      <vt:lpstr>Ground Station Inside Segment Detail</vt:lpstr>
      <vt:lpstr>Indoor Ground Station Mechanical Design</vt:lpstr>
      <vt:lpstr>Top-Level Diagram (Outside Segment)</vt:lpstr>
      <vt:lpstr>Outdoor Ground Station Mechanical Design</vt:lpstr>
      <vt:lpstr>Activities Since PDR</vt:lpstr>
      <vt:lpstr>Currently Working On? Going into Flight Model Build…</vt:lpstr>
      <vt:lpstr>Beacon Box</vt:lpstr>
      <vt:lpstr>Beacon Box</vt:lpstr>
      <vt:lpstr>Mechanical</vt:lpstr>
      <vt:lpstr>CubeSat Model</vt:lpstr>
      <vt:lpstr>CubeSat Model</vt:lpstr>
      <vt:lpstr>CubeSat Frame</vt:lpstr>
      <vt:lpstr>Board Stack</vt:lpstr>
      <vt:lpstr>Currently Working On? Going into Flight Model Build…</vt:lpstr>
      <vt:lpstr>Prototype 2 Results </vt:lpstr>
      <vt:lpstr>Prototype 2 Process (Fit Check)</vt:lpstr>
      <vt:lpstr>Prototype 2 Process (FlatSat)</vt:lpstr>
      <vt:lpstr>What We Learned from Prototype 2</vt:lpstr>
      <vt:lpstr>FlatSat Testing</vt:lpstr>
      <vt:lpstr>FlatSat Testing - Day in the Life</vt:lpstr>
      <vt:lpstr>FlatSat - Tweet Amount </vt:lpstr>
      <vt:lpstr>FlatSat - Tweet Times</vt:lpstr>
      <vt:lpstr>Outline</vt:lpstr>
      <vt:lpstr>Flight Model Build Plan</vt:lpstr>
      <vt:lpstr>Flight Model Test Plan</vt:lpstr>
      <vt:lpstr>Outline</vt:lpstr>
      <vt:lpstr>Risk Matrix</vt:lpstr>
      <vt:lpstr>SilverSat Schedule (1 of 4)</vt:lpstr>
      <vt:lpstr>SilverSat Schedule (2 of 4)</vt:lpstr>
      <vt:lpstr>SilverSat Schedule (3 of 4)</vt:lpstr>
      <vt:lpstr>SilverSat Schedule (4 of 4)</vt:lpstr>
      <vt:lpstr>SilverSat Open Items Update</vt:lpstr>
      <vt:lpstr>SilverSat Open Items Update</vt:lpstr>
      <vt:lpstr>Outline</vt:lpstr>
      <vt:lpstr>Conclusion and Thank You!</vt:lpstr>
      <vt:lpstr>Questions?</vt:lpstr>
      <vt:lpstr>Review Board Outbrief</vt:lpstr>
      <vt:lpstr>Backup Slides</vt:lpstr>
      <vt:lpstr>SilverSat Risk Matrix - Likelihood Criteria</vt:lpstr>
      <vt:lpstr>SilverSat Risk Matrix - Consequence Criteria*</vt:lpstr>
      <vt:lpstr>PowerPoint Presentation</vt:lpstr>
      <vt:lpstr>PowerPoint Presentation</vt:lpstr>
      <vt:lpstr>What Way are We Pointing?</vt:lpstr>
      <vt:lpstr>Top-Level Diagram</vt:lpstr>
      <vt:lpstr>PowerPoint Presentation</vt:lpstr>
      <vt:lpstr>Radio Design Decisions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Design Review (CDR) </dc:title>
  <cp:lastModifiedBy>David Copeland</cp:lastModifiedBy>
  <cp:revision>2</cp:revision>
  <dcterms:modified xsi:type="dcterms:W3CDTF">2024-02-12T00:02:19Z</dcterms:modified>
</cp:coreProperties>
</file>